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660-AC98-471A-A146-05F0BB1CD0C3}" type="datetimeFigureOut">
              <a:rPr lang="en-MY" smtClean="0"/>
              <a:t>23/7/2016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3168-E847-45C8-8301-91DB4A2560A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333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660-AC98-471A-A146-05F0BB1CD0C3}" type="datetimeFigureOut">
              <a:rPr lang="en-MY" smtClean="0"/>
              <a:t>23/7/2016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3168-E847-45C8-8301-91DB4A2560A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318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660-AC98-471A-A146-05F0BB1CD0C3}" type="datetimeFigureOut">
              <a:rPr lang="en-MY" smtClean="0"/>
              <a:t>23/7/2016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3168-E847-45C8-8301-91DB4A2560A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051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660-AC98-471A-A146-05F0BB1CD0C3}" type="datetimeFigureOut">
              <a:rPr lang="en-MY" smtClean="0"/>
              <a:t>23/7/2016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3168-E847-45C8-8301-91DB4A2560A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017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660-AC98-471A-A146-05F0BB1CD0C3}" type="datetimeFigureOut">
              <a:rPr lang="en-MY" smtClean="0"/>
              <a:t>23/7/2016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3168-E847-45C8-8301-91DB4A2560A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238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660-AC98-471A-A146-05F0BB1CD0C3}" type="datetimeFigureOut">
              <a:rPr lang="en-MY" smtClean="0"/>
              <a:t>23/7/2016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3168-E847-45C8-8301-91DB4A2560A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877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660-AC98-471A-A146-05F0BB1CD0C3}" type="datetimeFigureOut">
              <a:rPr lang="en-MY" smtClean="0"/>
              <a:t>23/7/2016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3168-E847-45C8-8301-91DB4A2560A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910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660-AC98-471A-A146-05F0BB1CD0C3}" type="datetimeFigureOut">
              <a:rPr lang="en-MY" smtClean="0"/>
              <a:t>23/7/2016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3168-E847-45C8-8301-91DB4A2560A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772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660-AC98-471A-A146-05F0BB1CD0C3}" type="datetimeFigureOut">
              <a:rPr lang="en-MY" smtClean="0"/>
              <a:t>23/7/2016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3168-E847-45C8-8301-91DB4A2560A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92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660-AC98-471A-A146-05F0BB1CD0C3}" type="datetimeFigureOut">
              <a:rPr lang="en-MY" smtClean="0"/>
              <a:t>23/7/2016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3168-E847-45C8-8301-91DB4A2560A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31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0660-AC98-471A-A146-05F0BB1CD0C3}" type="datetimeFigureOut">
              <a:rPr lang="en-MY" smtClean="0"/>
              <a:t>23/7/2016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13168-E847-45C8-8301-91DB4A2560A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533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0660-AC98-471A-A146-05F0BB1CD0C3}" type="datetimeFigureOut">
              <a:rPr lang="en-MY" smtClean="0"/>
              <a:t>23/7/2016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13168-E847-45C8-8301-91DB4A2560A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951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RE: Others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Imran Mahmud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085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Versioning of requirement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During the life cycle of a system, the requirements of the system change </a:t>
            </a:r>
            <a:r>
              <a:rPr lang="en-MY" dirty="0" smtClean="0"/>
              <a:t>as new </a:t>
            </a:r>
            <a:r>
              <a:rPr lang="en-MY" dirty="0"/>
              <a:t>requirements are added and existing requirements are removed </a:t>
            </a:r>
            <a:r>
              <a:rPr lang="en-MY" dirty="0" smtClean="0"/>
              <a:t>or altered</a:t>
            </a:r>
            <a:r>
              <a:rPr lang="en-MY" dirty="0"/>
              <a:t>. The reasons for changes in requirements are diverse. One </a:t>
            </a:r>
            <a:r>
              <a:rPr lang="en-MY" dirty="0" smtClean="0"/>
              <a:t>possible reason </a:t>
            </a:r>
            <a:r>
              <a:rPr lang="en-MY" dirty="0"/>
              <a:t>is, for instance, the fact that stakeholders learn more and </a:t>
            </a:r>
            <a:r>
              <a:rPr lang="en-MY" dirty="0" smtClean="0"/>
              <a:t>more about </a:t>
            </a:r>
            <a:r>
              <a:rPr lang="en-MY" dirty="0"/>
              <a:t>the system as requirements engineering progresses</a:t>
            </a:r>
            <a:r>
              <a:rPr lang="en-MY" dirty="0" smtClean="0"/>
              <a:t>. </a:t>
            </a:r>
            <a:r>
              <a:rPr lang="en-MY" dirty="0"/>
              <a:t>As a result, </a:t>
            </a:r>
            <a:r>
              <a:rPr lang="en-MY" dirty="0" smtClean="0"/>
              <a:t>new </a:t>
            </a:r>
            <a:r>
              <a:rPr lang="en-MY" dirty="0"/>
              <a:t>and altered requirements come to their mind. Due to these changes, a suitable versioning of requirements is strongly advisable.</a:t>
            </a:r>
            <a:br>
              <a:rPr lang="en-MY" dirty="0"/>
            </a:br>
            <a:r>
              <a:rPr lang="en-MY" dirty="0"/>
              <a:t/>
            </a:r>
            <a:br>
              <a:rPr lang="en-MY" dirty="0"/>
            </a:br>
            <a:r>
              <a:rPr lang="en-MY" dirty="0"/>
              <a:t/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8786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When versioning requirements, one can distinguish between the </a:t>
            </a:r>
            <a:r>
              <a:rPr lang="en-MY" dirty="0" smtClean="0"/>
              <a:t>version and </a:t>
            </a:r>
            <a:r>
              <a:rPr lang="en-MY" dirty="0"/>
              <a:t>the increment of the version number. For example, the version number 1.2 references a requirement with version 1 and the increment 2.</a:t>
            </a:r>
            <a:br>
              <a:rPr lang="en-MY" dirty="0"/>
            </a:b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83" y="3438659"/>
            <a:ext cx="6667434" cy="273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3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request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i="1" dirty="0" smtClean="0"/>
              <a:t>Title</a:t>
            </a:r>
            <a:r>
              <a:rPr lang="en-MY" i="1" dirty="0"/>
              <a:t>: </a:t>
            </a:r>
            <a:r>
              <a:rPr lang="en-MY" dirty="0"/>
              <a:t>The title summarizes the key concern of the change request in</a:t>
            </a:r>
            <a:br>
              <a:rPr lang="en-MY" dirty="0"/>
            </a:br>
            <a:r>
              <a:rPr lang="en-MY" dirty="0"/>
              <a:t>one brief statement.</a:t>
            </a:r>
            <a:br>
              <a:rPr lang="en-MY" dirty="0"/>
            </a:br>
            <a:r>
              <a:rPr lang="en-MY" i="1" dirty="0" smtClean="0"/>
              <a:t>Description</a:t>
            </a:r>
            <a:r>
              <a:rPr lang="en-MY" i="1" dirty="0"/>
              <a:t>: </a:t>
            </a:r>
            <a:r>
              <a:rPr lang="en-MY" dirty="0"/>
              <a:t>The description documents the requirement change as</a:t>
            </a:r>
            <a:br>
              <a:rPr lang="en-MY" dirty="0"/>
            </a:br>
            <a:r>
              <a:rPr lang="en-MY" dirty="0"/>
              <a:t>precisely as possible. It can contain information on the effect of the</a:t>
            </a:r>
            <a:br>
              <a:rPr lang="en-MY" dirty="0"/>
            </a:br>
            <a:r>
              <a:rPr lang="en-MY" dirty="0"/>
              <a:t>changes as well.</a:t>
            </a:r>
            <a:br>
              <a:rPr lang="en-MY" dirty="0"/>
            </a:br>
            <a:r>
              <a:rPr lang="en-MY" i="1" dirty="0" smtClean="0"/>
              <a:t>Justification</a:t>
            </a:r>
            <a:r>
              <a:rPr lang="en-MY" i="1" dirty="0"/>
              <a:t>: </a:t>
            </a:r>
            <a:r>
              <a:rPr lang="en-MY" dirty="0"/>
              <a:t>The most important reasons as to why the change is necessary are listed here.</a:t>
            </a:r>
            <a:br>
              <a:rPr lang="en-MY" dirty="0"/>
            </a:br>
            <a:r>
              <a:rPr lang="en-MY" i="1" dirty="0" smtClean="0"/>
              <a:t>Date </a:t>
            </a:r>
            <a:r>
              <a:rPr lang="en-MY" i="1" dirty="0"/>
              <a:t>filed: </a:t>
            </a:r>
            <a:r>
              <a:rPr lang="en-MY" dirty="0"/>
              <a:t>The date at which the change request was filed.</a:t>
            </a:r>
            <a:br>
              <a:rPr lang="en-MY" dirty="0"/>
            </a:br>
            <a:r>
              <a:rPr lang="en-MY" i="1" dirty="0" smtClean="0"/>
              <a:t>Applicant</a:t>
            </a:r>
            <a:r>
              <a:rPr lang="en-MY" i="1" dirty="0"/>
              <a:t>: </a:t>
            </a:r>
            <a:r>
              <a:rPr lang="en-MY" dirty="0"/>
              <a:t>The name of the person that issued the change request.</a:t>
            </a:r>
            <a:br>
              <a:rPr lang="en-MY" dirty="0"/>
            </a:br>
            <a:r>
              <a:rPr lang="en-MY" i="1" dirty="0" smtClean="0"/>
              <a:t>Priority </a:t>
            </a:r>
            <a:r>
              <a:rPr lang="en-MY" i="1" dirty="0"/>
              <a:t>(in the applicant’s opinion): </a:t>
            </a:r>
            <a:r>
              <a:rPr lang="en-MY" dirty="0"/>
              <a:t>The importance of the change</a:t>
            </a:r>
            <a:br>
              <a:rPr lang="en-MY" dirty="0"/>
            </a:br>
            <a:r>
              <a:rPr lang="en-MY" dirty="0"/>
              <a:t>request according to the applicant’s opinion.</a:t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4203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To negotiate the requirements of a system to be developed, it is </a:t>
            </a:r>
            <a:r>
              <a:rPr lang="en-MY" dirty="0" smtClean="0"/>
              <a:t>necessary to </a:t>
            </a:r>
            <a:r>
              <a:rPr lang="en-MY" dirty="0"/>
              <a:t>identify conflicts and to resolve those conflicts. This is done by </a:t>
            </a:r>
            <a:r>
              <a:rPr lang="en-MY" dirty="0" smtClean="0"/>
              <a:t>means of </a:t>
            </a:r>
            <a:r>
              <a:rPr lang="en-MY" dirty="0"/>
              <a:t>systematic conflict management. </a:t>
            </a:r>
            <a:endParaRPr lang="en-MY" dirty="0" smtClean="0"/>
          </a:p>
          <a:p>
            <a:r>
              <a:rPr lang="en-MY" i="1" dirty="0"/>
              <a:t>Four tasks of </a:t>
            </a:r>
            <a:r>
              <a:rPr lang="en-MY" i="1" dirty="0" smtClean="0"/>
              <a:t>conflict</a:t>
            </a:r>
            <a:r>
              <a:rPr lang="en-MY" dirty="0" smtClean="0"/>
              <a:t> </a:t>
            </a:r>
            <a:r>
              <a:rPr lang="en-MY" i="1" dirty="0" smtClean="0"/>
              <a:t>management</a:t>
            </a:r>
          </a:p>
          <a:p>
            <a:pPr lvl="1"/>
            <a:r>
              <a:rPr lang="en-US" i="1" dirty="0" smtClean="0"/>
              <a:t>Conflict identification</a:t>
            </a:r>
          </a:p>
          <a:p>
            <a:pPr lvl="1"/>
            <a:r>
              <a:rPr lang="en-US" i="1" dirty="0" smtClean="0"/>
              <a:t>Conflict Analysis</a:t>
            </a:r>
          </a:p>
          <a:p>
            <a:pPr lvl="1"/>
            <a:r>
              <a:rPr lang="en-US" i="1" dirty="0" smtClean="0"/>
              <a:t>Conflict resolution</a:t>
            </a:r>
          </a:p>
          <a:p>
            <a:pPr lvl="1"/>
            <a:r>
              <a:rPr lang="en-US" i="1" dirty="0" smtClean="0"/>
              <a:t>Documentation of conflict resolution</a:t>
            </a:r>
            <a:endParaRPr lang="en-MY" i="1" dirty="0" smtClean="0"/>
          </a:p>
          <a:p>
            <a:pPr marL="0" indent="0">
              <a:buNone/>
            </a:pPr>
            <a:r>
              <a:rPr lang="en-MY" dirty="0"/>
              <a:t/>
            </a:r>
            <a:br>
              <a:rPr lang="en-MY" dirty="0"/>
            </a:br>
            <a:r>
              <a:rPr lang="en-MY" dirty="0"/>
              <a:t/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0254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Conflict identification</a:t>
            </a:r>
          </a:p>
          <a:p>
            <a:pPr marL="0" indent="0">
              <a:buNone/>
            </a:pPr>
            <a:r>
              <a:rPr lang="en-MY" dirty="0"/>
              <a:t>Conflicts can arise during all requirements engineering activities. For</a:t>
            </a:r>
            <a:br>
              <a:rPr lang="en-MY" dirty="0"/>
            </a:br>
            <a:r>
              <a:rPr lang="en-MY" dirty="0"/>
              <a:t>example, different stakeholders can utter contradicting requirements during elicitation.</a:t>
            </a:r>
            <a:br>
              <a:rPr lang="en-MY" dirty="0"/>
            </a:br>
            <a:r>
              <a:rPr lang="en-MY" dirty="0"/>
              <a:t/>
            </a:r>
            <a:br>
              <a:rPr lang="en-MY" dirty="0"/>
            </a:br>
            <a:r>
              <a:rPr lang="en-MY" dirty="0"/>
              <a:t>Conflicts between requirements and conflicts between stakeholders</a:t>
            </a:r>
            <a:br>
              <a:rPr lang="en-MY" dirty="0"/>
            </a:br>
            <a:r>
              <a:rPr lang="en-MY" dirty="0"/>
              <a:t>are often not obvious due to different reasons. During the entire requirements engineering process, the requirements engineer should pay attention to potential conflicts so that they can be identified, </a:t>
            </a:r>
            <a:r>
              <a:rPr lang="en-MY" dirty="0" err="1"/>
              <a:t>analyzed</a:t>
            </a:r>
            <a:r>
              <a:rPr lang="en-MY" dirty="0"/>
              <a:t>, </a:t>
            </a:r>
            <a:r>
              <a:rPr lang="en-MY" dirty="0" smtClean="0"/>
              <a:t>and resolved </a:t>
            </a:r>
            <a:r>
              <a:rPr lang="en-MY" dirty="0"/>
              <a:t>early </a:t>
            </a:r>
            <a:r>
              <a:rPr lang="en-MY" dirty="0" smtClean="0"/>
              <a:t>on.</a:t>
            </a:r>
            <a:r>
              <a:rPr lang="en-MY" dirty="0"/>
              <a:t/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7035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Analysis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MY" dirty="0"/>
              <a:t>A </a:t>
            </a:r>
            <a:r>
              <a:rPr lang="en-MY" sz="3500" i="1" dirty="0"/>
              <a:t>data conflict </a:t>
            </a:r>
            <a:r>
              <a:rPr lang="en-MY" dirty="0"/>
              <a:t>between two or more stakeholders is characterized by </a:t>
            </a:r>
            <a:r>
              <a:rPr lang="en-MY" i="1" dirty="0"/>
              <a:t>Data </a:t>
            </a:r>
            <a:r>
              <a:rPr lang="en-MY" i="1" dirty="0" smtClean="0"/>
              <a:t>conflict</a:t>
            </a:r>
            <a:r>
              <a:rPr lang="en-MY" dirty="0" smtClean="0"/>
              <a:t> a </a:t>
            </a:r>
            <a:r>
              <a:rPr lang="en-MY" dirty="0"/>
              <a:t>deficit of information, by false information, or by different </a:t>
            </a:r>
            <a:r>
              <a:rPr lang="en-MY" dirty="0" smtClean="0"/>
              <a:t>interpretations of </a:t>
            </a:r>
            <a:r>
              <a:rPr lang="en-MY" dirty="0"/>
              <a:t>some information. </a:t>
            </a:r>
            <a:endParaRPr lang="en-MY" dirty="0" smtClean="0"/>
          </a:p>
          <a:p>
            <a:r>
              <a:rPr lang="en-MY" dirty="0" smtClean="0"/>
              <a:t>For </a:t>
            </a:r>
            <a:r>
              <a:rPr lang="en-MY" dirty="0"/>
              <a:t>example, take the following requirement: “R131:</a:t>
            </a:r>
            <a:br>
              <a:rPr lang="en-MY" dirty="0"/>
            </a:br>
            <a:r>
              <a:rPr lang="en-MY" dirty="0"/>
              <a:t>The reaction time of the planned system shall not exceed one second”. </a:t>
            </a:r>
            <a:endParaRPr lang="en-MY" dirty="0" smtClean="0"/>
          </a:p>
          <a:p>
            <a:r>
              <a:rPr lang="en-MY" dirty="0" smtClean="0"/>
              <a:t>A data </a:t>
            </a:r>
            <a:r>
              <a:rPr lang="en-MY" dirty="0"/>
              <a:t>conflict between two stakeholders with regard to this requirement </a:t>
            </a:r>
            <a:r>
              <a:rPr lang="en-MY" dirty="0" smtClean="0"/>
              <a:t>can arise </a:t>
            </a:r>
            <a:r>
              <a:rPr lang="en-MY" dirty="0"/>
              <a:t>from the fact that one stakeholder considers a reaction time of 1 second to be too slow while another stakeholder does not believe that a reaction time of 1 second is feasibly implementable (i.e., it is too short).</a:t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5626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A </a:t>
            </a:r>
            <a:r>
              <a:rPr lang="en-MY" sz="4300" i="1" dirty="0"/>
              <a:t>conflict of interest </a:t>
            </a:r>
            <a:r>
              <a:rPr lang="en-MY" dirty="0"/>
              <a:t>between two or more stakeholders is </a:t>
            </a:r>
            <a:r>
              <a:rPr lang="en-MY" dirty="0" smtClean="0"/>
              <a:t>characterized </a:t>
            </a:r>
            <a:r>
              <a:rPr lang="en-MY" dirty="0"/>
              <a:t>by subjectively or objectively different interests or goals of stakeholders. A conflict of interest between two or more stakeholders can arise, </a:t>
            </a:r>
            <a:r>
              <a:rPr lang="en-MY" dirty="0" smtClean="0"/>
              <a:t>for instance</a:t>
            </a:r>
            <a:r>
              <a:rPr lang="en-MY" dirty="0"/>
              <a:t>, when one stakeholder primarily focuses on keeping the costs </a:t>
            </a:r>
            <a:r>
              <a:rPr lang="en-MY" dirty="0" smtClean="0"/>
              <a:t>of the </a:t>
            </a:r>
            <a:r>
              <a:rPr lang="en-MY" dirty="0"/>
              <a:t>planned system at a minimum while another stakeholder </a:t>
            </a:r>
            <a:r>
              <a:rPr lang="en-MY" dirty="0" smtClean="0"/>
              <a:t>primarily desires </a:t>
            </a:r>
            <a:r>
              <a:rPr lang="en-MY" dirty="0"/>
              <a:t>a high level of quality. A conflict of interest between these </a:t>
            </a:r>
            <a:r>
              <a:rPr lang="en-MY" dirty="0" smtClean="0"/>
              <a:t>two stakeholders </a:t>
            </a:r>
            <a:r>
              <a:rPr lang="en-MY" dirty="0"/>
              <a:t>arises when the first stakeholder rejects a requirement due </a:t>
            </a:r>
            <a:r>
              <a:rPr lang="en-MY" dirty="0" smtClean="0"/>
              <a:t>to estimated </a:t>
            </a:r>
            <a:r>
              <a:rPr lang="en-MY" dirty="0"/>
              <a:t>costs and the second stakeholder insists on implementing it due</a:t>
            </a:r>
            <a:br>
              <a:rPr lang="en-MY" dirty="0"/>
            </a:br>
            <a:r>
              <a:rPr lang="en-MY" dirty="0"/>
              <a:t>to quality reasons.</a:t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3247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</a:t>
            </a:r>
            <a:r>
              <a:rPr lang="en-MY" sz="3200" b="1" i="1" dirty="0"/>
              <a:t>conflict of value </a:t>
            </a:r>
            <a:r>
              <a:rPr lang="en-MY" dirty="0"/>
              <a:t>is characterized by differing underlying </a:t>
            </a:r>
            <a:r>
              <a:rPr lang="en-MY" dirty="0" smtClean="0"/>
              <a:t>values</a:t>
            </a:r>
            <a:r>
              <a:rPr lang="en-MY" dirty="0"/>
              <a:t/>
            </a:r>
            <a:br>
              <a:rPr lang="en-MY" dirty="0"/>
            </a:br>
            <a:r>
              <a:rPr lang="en-MY" dirty="0"/>
              <a:t>stakeholders have regarding some circumstance (e.g., cultural </a:t>
            </a:r>
            <a:r>
              <a:rPr lang="en-MY" dirty="0" smtClean="0"/>
              <a:t>differences, personal </a:t>
            </a:r>
            <a:r>
              <a:rPr lang="en-MY" dirty="0"/>
              <a:t>ideals). For instance, a conflict of value arises when one stakeholder </a:t>
            </a:r>
            <a:r>
              <a:rPr lang="en-MY" dirty="0" smtClean="0"/>
              <a:t>favours </a:t>
            </a:r>
            <a:r>
              <a:rPr lang="en-MY" dirty="0"/>
              <a:t>open source technologies while another stakeholder </a:t>
            </a:r>
            <a:r>
              <a:rPr lang="en-MY" dirty="0" smtClean="0"/>
              <a:t>favours closed </a:t>
            </a:r>
            <a:r>
              <a:rPr lang="en-MY" dirty="0"/>
              <a:t>sources technologies.</a:t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1973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 </a:t>
            </a:r>
            <a:r>
              <a:rPr lang="en-MY" sz="3200" b="1" i="1" dirty="0"/>
              <a:t>relationship conflict </a:t>
            </a:r>
            <a:r>
              <a:rPr lang="en-MY" dirty="0"/>
              <a:t>is characterized by strong emotions, </a:t>
            </a:r>
            <a:r>
              <a:rPr lang="en-MY" dirty="0" smtClean="0"/>
              <a:t>stereo-</a:t>
            </a:r>
            <a:r>
              <a:rPr lang="en-MY" dirty="0"/>
              <a:t/>
            </a:r>
            <a:br>
              <a:rPr lang="en-MY" dirty="0"/>
            </a:br>
            <a:r>
              <a:rPr lang="en-MY" dirty="0"/>
              <a:t>typical relationship concepts, deficient communication, or negative </a:t>
            </a:r>
            <a:r>
              <a:rPr lang="en-MY" dirty="0" smtClean="0"/>
              <a:t>inter-</a:t>
            </a:r>
            <a:r>
              <a:rPr lang="en-MY" dirty="0"/>
              <a:t>personal </a:t>
            </a:r>
            <a:r>
              <a:rPr lang="en-MY" dirty="0" err="1"/>
              <a:t>behavior</a:t>
            </a:r>
            <a:r>
              <a:rPr lang="en-MY" dirty="0"/>
              <a:t> between stakeholders (e.g., insults, disrespect). </a:t>
            </a:r>
            <a:r>
              <a:rPr lang="en-MY" dirty="0" smtClean="0"/>
              <a:t>For instance</a:t>
            </a:r>
            <a:r>
              <a:rPr lang="en-MY" dirty="0"/>
              <a:t>, a relationship conflict arises when two stakeholders of equal </a:t>
            </a:r>
            <a:r>
              <a:rPr lang="en-MY" dirty="0" smtClean="0"/>
              <a:t>rank or </a:t>
            </a:r>
            <a:r>
              <a:rPr lang="en-MY" dirty="0"/>
              <a:t>position (e.g., department leaders) reject each other’s requirements </a:t>
            </a:r>
            <a:r>
              <a:rPr lang="en-MY" dirty="0" smtClean="0"/>
              <a:t>and try </a:t>
            </a:r>
            <a:r>
              <a:rPr lang="en-MY" dirty="0"/>
              <a:t>to distinguish themselves by forcing their requirements onto the project.</a:t>
            </a:r>
            <a:br>
              <a:rPr lang="en-MY" dirty="0"/>
            </a:br>
            <a:r>
              <a:rPr lang="en-MY" dirty="0"/>
              <a:t/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4446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</a:t>
            </a:r>
            <a:r>
              <a:rPr lang="en-MY" sz="3200" b="1" i="1" dirty="0"/>
              <a:t>structural conflict </a:t>
            </a:r>
            <a:r>
              <a:rPr lang="en-MY" dirty="0"/>
              <a:t>is characterized by unequal levels of authority </a:t>
            </a:r>
            <a:r>
              <a:rPr lang="en-MY" dirty="0" smtClean="0"/>
              <a:t>or power</a:t>
            </a:r>
            <a:r>
              <a:rPr lang="en-MY" dirty="0"/>
              <a:t>. For instance, a structural conflict can arise between an </a:t>
            </a:r>
            <a:r>
              <a:rPr lang="en-MY" dirty="0" smtClean="0"/>
              <a:t>employee and </a:t>
            </a:r>
            <a:r>
              <a:rPr lang="en-MY" dirty="0"/>
              <a:t>his superior if the superior invariably rejects requirements that </a:t>
            </a:r>
            <a:r>
              <a:rPr lang="en-MY" dirty="0" smtClean="0"/>
              <a:t>the employee </a:t>
            </a:r>
            <a:r>
              <a:rPr lang="en-MY" dirty="0"/>
              <a:t>has defined because he does not recognize the employee’s competence to delineate requirement</a:t>
            </a:r>
            <a:br>
              <a:rPr lang="en-MY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4567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Matrix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43367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1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2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3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448245"/>
              </p:ext>
            </p:extLst>
          </p:nvPr>
        </p:nvGraphicFramePr>
        <p:xfrm>
          <a:off x="838200" y="3098486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Imran.com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Imran.net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Imran.com.bd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Website Name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22238" y="4636395"/>
            <a:ext cx="5198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Must be documented</a:t>
            </a:r>
            <a:endParaRPr lang="en-MY" sz="4400" b="1" dirty="0"/>
          </a:p>
        </p:txBody>
      </p:sp>
    </p:spTree>
    <p:extLst>
      <p:ext uri="{BB962C8B-B14F-4D97-AF65-F5344CB8AC3E}">
        <p14:creationId xmlns:p14="http://schemas.microsoft.com/office/powerpoint/2010/main" val="213691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429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RE: Others</vt:lpstr>
      <vt:lpstr>Conflict</vt:lpstr>
      <vt:lpstr>PowerPoint Presentation</vt:lpstr>
      <vt:lpstr>Conflict Analysis </vt:lpstr>
      <vt:lpstr>PowerPoint Presentation</vt:lpstr>
      <vt:lpstr>PowerPoint Presentation</vt:lpstr>
      <vt:lpstr>PowerPoint Presentation</vt:lpstr>
      <vt:lpstr>PowerPoint Presentation</vt:lpstr>
      <vt:lpstr>Decision Matrix</vt:lpstr>
      <vt:lpstr>Versioning of requirement</vt:lpstr>
      <vt:lpstr>PowerPoint Presentation</vt:lpstr>
      <vt:lpstr>Change request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</dc:title>
  <dc:creator>USER</dc:creator>
  <cp:lastModifiedBy>USER</cp:lastModifiedBy>
  <cp:revision>11</cp:revision>
  <dcterms:created xsi:type="dcterms:W3CDTF">2016-07-22T18:41:37Z</dcterms:created>
  <dcterms:modified xsi:type="dcterms:W3CDTF">2016-07-22T19:35:46Z</dcterms:modified>
</cp:coreProperties>
</file>