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3" r:id="rId6"/>
    <p:sldId id="260" r:id="rId7"/>
    <p:sldId id="261" r:id="rId8"/>
    <p:sldId id="262" r:id="rId9"/>
    <p:sldId id="266" r:id="rId10"/>
    <p:sldId id="264" r:id="rId11"/>
    <p:sldId id="265"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4D9348-6EA1-4A20-B6B5-54584A489537}" type="datetimeFigureOut">
              <a:rPr lang="en-MY" smtClean="0"/>
              <a:t>9/3/2016</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62B2D-C861-4684-A7BF-A3B429575926}" type="slidenum">
              <a:rPr lang="en-MY" smtClean="0"/>
              <a:t>‹#›</a:t>
            </a:fld>
            <a:endParaRPr lang="en-MY"/>
          </a:p>
        </p:txBody>
      </p:sp>
    </p:spTree>
    <p:extLst>
      <p:ext uri="{BB962C8B-B14F-4D97-AF65-F5344CB8AC3E}">
        <p14:creationId xmlns:p14="http://schemas.microsoft.com/office/powerpoint/2010/main" val="177065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5A471B03-CD4D-495E-8C26-901EB69BED63}" type="slidenum">
              <a:rPr lang="en-US" altLang="en-US" smtClean="0"/>
              <a:pPr/>
              <a:t>5</a:t>
            </a:fld>
            <a:endParaRPr lang="en-US" altLang="en-US"/>
          </a:p>
        </p:txBody>
      </p:sp>
    </p:spTree>
    <p:extLst>
      <p:ext uri="{BB962C8B-B14F-4D97-AF65-F5344CB8AC3E}">
        <p14:creationId xmlns:p14="http://schemas.microsoft.com/office/powerpoint/2010/main" val="3666563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M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p>
            <a:fld id="{8833AF6C-15EE-4A2B-AFF4-DAE2A8BB5E59}" type="datetimeFigureOut">
              <a:rPr lang="en-MY" smtClean="0"/>
              <a:t>9/3/2016</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A8D7521-4C06-48E2-8F75-144713F4A0E0}" type="slidenum">
              <a:rPr lang="en-MY" smtClean="0"/>
              <a:t>‹#›</a:t>
            </a:fld>
            <a:endParaRPr lang="en-MY"/>
          </a:p>
        </p:txBody>
      </p:sp>
    </p:spTree>
    <p:extLst>
      <p:ext uri="{BB962C8B-B14F-4D97-AF65-F5344CB8AC3E}">
        <p14:creationId xmlns:p14="http://schemas.microsoft.com/office/powerpoint/2010/main" val="138513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8833AF6C-15EE-4A2B-AFF4-DAE2A8BB5E59}" type="datetimeFigureOut">
              <a:rPr lang="en-MY" smtClean="0"/>
              <a:t>9/3/2016</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A8D7521-4C06-48E2-8F75-144713F4A0E0}" type="slidenum">
              <a:rPr lang="en-MY" smtClean="0"/>
              <a:t>‹#›</a:t>
            </a:fld>
            <a:endParaRPr lang="en-MY"/>
          </a:p>
        </p:txBody>
      </p:sp>
    </p:spTree>
    <p:extLst>
      <p:ext uri="{BB962C8B-B14F-4D97-AF65-F5344CB8AC3E}">
        <p14:creationId xmlns:p14="http://schemas.microsoft.com/office/powerpoint/2010/main" val="4213712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8833AF6C-15EE-4A2B-AFF4-DAE2A8BB5E59}" type="datetimeFigureOut">
              <a:rPr lang="en-MY" smtClean="0"/>
              <a:t>9/3/2016</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A8D7521-4C06-48E2-8F75-144713F4A0E0}" type="slidenum">
              <a:rPr lang="en-MY" smtClean="0"/>
              <a:t>‹#›</a:t>
            </a:fld>
            <a:endParaRPr lang="en-MY"/>
          </a:p>
        </p:txBody>
      </p:sp>
    </p:spTree>
    <p:extLst>
      <p:ext uri="{BB962C8B-B14F-4D97-AF65-F5344CB8AC3E}">
        <p14:creationId xmlns:p14="http://schemas.microsoft.com/office/powerpoint/2010/main" val="355844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8833AF6C-15EE-4A2B-AFF4-DAE2A8BB5E59}" type="datetimeFigureOut">
              <a:rPr lang="en-MY" smtClean="0"/>
              <a:t>9/3/2016</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A8D7521-4C06-48E2-8F75-144713F4A0E0}" type="slidenum">
              <a:rPr lang="en-MY" smtClean="0"/>
              <a:t>‹#›</a:t>
            </a:fld>
            <a:endParaRPr lang="en-MY"/>
          </a:p>
        </p:txBody>
      </p:sp>
    </p:spTree>
    <p:extLst>
      <p:ext uri="{BB962C8B-B14F-4D97-AF65-F5344CB8AC3E}">
        <p14:creationId xmlns:p14="http://schemas.microsoft.com/office/powerpoint/2010/main" val="4141854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M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33AF6C-15EE-4A2B-AFF4-DAE2A8BB5E59}" type="datetimeFigureOut">
              <a:rPr lang="en-MY" smtClean="0"/>
              <a:t>9/3/2016</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A8D7521-4C06-48E2-8F75-144713F4A0E0}" type="slidenum">
              <a:rPr lang="en-MY" smtClean="0"/>
              <a:t>‹#›</a:t>
            </a:fld>
            <a:endParaRPr lang="en-MY"/>
          </a:p>
        </p:txBody>
      </p:sp>
    </p:spTree>
    <p:extLst>
      <p:ext uri="{BB962C8B-B14F-4D97-AF65-F5344CB8AC3E}">
        <p14:creationId xmlns:p14="http://schemas.microsoft.com/office/powerpoint/2010/main" val="2084669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4"/>
          <p:cNvSpPr>
            <a:spLocks noGrp="1"/>
          </p:cNvSpPr>
          <p:nvPr>
            <p:ph type="dt" sz="half" idx="10"/>
          </p:nvPr>
        </p:nvSpPr>
        <p:spPr/>
        <p:txBody>
          <a:bodyPr/>
          <a:lstStyle/>
          <a:p>
            <a:fld id="{8833AF6C-15EE-4A2B-AFF4-DAE2A8BB5E59}" type="datetimeFigureOut">
              <a:rPr lang="en-MY" smtClean="0"/>
              <a:t>9/3/2016</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A8D7521-4C06-48E2-8F75-144713F4A0E0}" type="slidenum">
              <a:rPr lang="en-MY" smtClean="0"/>
              <a:t>‹#›</a:t>
            </a:fld>
            <a:endParaRPr lang="en-MY"/>
          </a:p>
        </p:txBody>
      </p:sp>
    </p:spTree>
    <p:extLst>
      <p:ext uri="{BB962C8B-B14F-4D97-AF65-F5344CB8AC3E}">
        <p14:creationId xmlns:p14="http://schemas.microsoft.com/office/powerpoint/2010/main" val="173858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M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6"/>
          <p:cNvSpPr>
            <a:spLocks noGrp="1"/>
          </p:cNvSpPr>
          <p:nvPr>
            <p:ph type="dt" sz="half" idx="10"/>
          </p:nvPr>
        </p:nvSpPr>
        <p:spPr/>
        <p:txBody>
          <a:bodyPr/>
          <a:lstStyle/>
          <a:p>
            <a:fld id="{8833AF6C-15EE-4A2B-AFF4-DAE2A8BB5E59}" type="datetimeFigureOut">
              <a:rPr lang="en-MY" smtClean="0"/>
              <a:t>9/3/2016</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3A8D7521-4C06-48E2-8F75-144713F4A0E0}" type="slidenum">
              <a:rPr lang="en-MY" smtClean="0"/>
              <a:t>‹#›</a:t>
            </a:fld>
            <a:endParaRPr lang="en-MY"/>
          </a:p>
        </p:txBody>
      </p:sp>
    </p:spTree>
    <p:extLst>
      <p:ext uri="{BB962C8B-B14F-4D97-AF65-F5344CB8AC3E}">
        <p14:creationId xmlns:p14="http://schemas.microsoft.com/office/powerpoint/2010/main" val="1540495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2"/>
          <p:cNvSpPr>
            <a:spLocks noGrp="1"/>
          </p:cNvSpPr>
          <p:nvPr>
            <p:ph type="dt" sz="half" idx="10"/>
          </p:nvPr>
        </p:nvSpPr>
        <p:spPr/>
        <p:txBody>
          <a:bodyPr/>
          <a:lstStyle/>
          <a:p>
            <a:fld id="{8833AF6C-15EE-4A2B-AFF4-DAE2A8BB5E59}" type="datetimeFigureOut">
              <a:rPr lang="en-MY" smtClean="0"/>
              <a:t>9/3/2016</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3A8D7521-4C06-48E2-8F75-144713F4A0E0}" type="slidenum">
              <a:rPr lang="en-MY" smtClean="0"/>
              <a:t>‹#›</a:t>
            </a:fld>
            <a:endParaRPr lang="en-MY"/>
          </a:p>
        </p:txBody>
      </p:sp>
    </p:spTree>
    <p:extLst>
      <p:ext uri="{BB962C8B-B14F-4D97-AF65-F5344CB8AC3E}">
        <p14:creationId xmlns:p14="http://schemas.microsoft.com/office/powerpoint/2010/main" val="414960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3AF6C-15EE-4A2B-AFF4-DAE2A8BB5E59}" type="datetimeFigureOut">
              <a:rPr lang="en-MY" smtClean="0"/>
              <a:t>9/3/2016</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3A8D7521-4C06-48E2-8F75-144713F4A0E0}" type="slidenum">
              <a:rPr lang="en-MY" smtClean="0"/>
              <a:t>‹#›</a:t>
            </a:fld>
            <a:endParaRPr lang="en-MY"/>
          </a:p>
        </p:txBody>
      </p:sp>
    </p:spTree>
    <p:extLst>
      <p:ext uri="{BB962C8B-B14F-4D97-AF65-F5344CB8AC3E}">
        <p14:creationId xmlns:p14="http://schemas.microsoft.com/office/powerpoint/2010/main" val="386811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M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3AF6C-15EE-4A2B-AFF4-DAE2A8BB5E59}" type="datetimeFigureOut">
              <a:rPr lang="en-MY" smtClean="0"/>
              <a:t>9/3/2016</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A8D7521-4C06-48E2-8F75-144713F4A0E0}" type="slidenum">
              <a:rPr lang="en-MY" smtClean="0"/>
              <a:t>‹#›</a:t>
            </a:fld>
            <a:endParaRPr lang="en-MY"/>
          </a:p>
        </p:txBody>
      </p:sp>
    </p:spTree>
    <p:extLst>
      <p:ext uri="{BB962C8B-B14F-4D97-AF65-F5344CB8AC3E}">
        <p14:creationId xmlns:p14="http://schemas.microsoft.com/office/powerpoint/2010/main" val="2831720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M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3AF6C-15EE-4A2B-AFF4-DAE2A8BB5E59}" type="datetimeFigureOut">
              <a:rPr lang="en-MY" smtClean="0"/>
              <a:t>9/3/2016</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A8D7521-4C06-48E2-8F75-144713F4A0E0}" type="slidenum">
              <a:rPr lang="en-MY" smtClean="0"/>
              <a:t>‹#›</a:t>
            </a:fld>
            <a:endParaRPr lang="en-MY"/>
          </a:p>
        </p:txBody>
      </p:sp>
    </p:spTree>
    <p:extLst>
      <p:ext uri="{BB962C8B-B14F-4D97-AF65-F5344CB8AC3E}">
        <p14:creationId xmlns:p14="http://schemas.microsoft.com/office/powerpoint/2010/main" val="2167977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M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33AF6C-15EE-4A2B-AFF4-DAE2A8BB5E59}" type="datetimeFigureOut">
              <a:rPr lang="en-MY" smtClean="0"/>
              <a:t>9/3/2016</a:t>
            </a:fld>
            <a:endParaRPr lang="en-M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8D7521-4C06-48E2-8F75-144713F4A0E0}" type="slidenum">
              <a:rPr lang="en-MY" smtClean="0"/>
              <a:t>‹#›</a:t>
            </a:fld>
            <a:endParaRPr lang="en-MY"/>
          </a:p>
        </p:txBody>
      </p:sp>
    </p:spTree>
    <p:extLst>
      <p:ext uri="{BB962C8B-B14F-4D97-AF65-F5344CB8AC3E}">
        <p14:creationId xmlns:p14="http://schemas.microsoft.com/office/powerpoint/2010/main" val="3221076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 case-1 </a:t>
            </a:r>
            <a:endParaRPr lang="en-MY" dirty="0"/>
          </a:p>
        </p:txBody>
      </p:sp>
      <p:sp>
        <p:nvSpPr>
          <p:cNvPr id="3" name="Subtitle 2"/>
          <p:cNvSpPr>
            <a:spLocks noGrp="1"/>
          </p:cNvSpPr>
          <p:nvPr>
            <p:ph type="subTitle" idx="1"/>
          </p:nvPr>
        </p:nvSpPr>
        <p:spPr/>
        <p:txBody>
          <a:bodyPr/>
          <a:lstStyle/>
          <a:p>
            <a:r>
              <a:rPr lang="en-US" dirty="0" smtClean="0"/>
              <a:t>Imran Mahmud</a:t>
            </a:r>
            <a:endParaRPr lang="en-MY" dirty="0"/>
          </a:p>
        </p:txBody>
      </p:sp>
    </p:spTree>
    <p:extLst>
      <p:ext uri="{BB962C8B-B14F-4D97-AF65-F5344CB8AC3E}">
        <p14:creationId xmlns:p14="http://schemas.microsoft.com/office/powerpoint/2010/main" val="4115197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3"/>
          <p:cNvSpPr>
            <a:spLocks noGrp="1"/>
          </p:cNvSpPr>
          <p:nvPr>
            <p:ph type="sldNum" sz="quarter" idx="10"/>
          </p:nvPr>
        </p:nvSpPr>
        <p:spPr/>
        <p:txBody>
          <a:bodyPr/>
          <a:lstStyle/>
          <a:p>
            <a:fld id="{013A72ED-A9C5-4601-B242-F0D62ECF3862}" type="slidenum">
              <a:rPr lang="en-US" altLang="en-US"/>
              <a:pPr/>
              <a:t>10</a:t>
            </a:fld>
            <a:endParaRPr lang="en-US" altLang="en-US"/>
          </a:p>
        </p:txBody>
      </p:sp>
      <p:sp>
        <p:nvSpPr>
          <p:cNvPr id="615426" name="Rectangle 2"/>
          <p:cNvSpPr>
            <a:spLocks noGrp="1" noChangeArrowheads="1"/>
          </p:cNvSpPr>
          <p:nvPr>
            <p:ph type="title"/>
          </p:nvPr>
        </p:nvSpPr>
        <p:spPr/>
        <p:txBody>
          <a:bodyPr/>
          <a:lstStyle/>
          <a:p>
            <a:r>
              <a:rPr lang="en-US" altLang="en-US"/>
              <a:t>Example use case diagram 3</a:t>
            </a:r>
          </a:p>
        </p:txBody>
      </p:sp>
      <p:grpSp>
        <p:nvGrpSpPr>
          <p:cNvPr id="615427" name="Group 3"/>
          <p:cNvGrpSpPr>
            <a:grpSpLocks/>
          </p:cNvGrpSpPr>
          <p:nvPr/>
        </p:nvGrpSpPr>
        <p:grpSpPr bwMode="auto">
          <a:xfrm>
            <a:off x="1905001" y="1295401"/>
            <a:ext cx="8456613" cy="5376863"/>
            <a:chOff x="240" y="96"/>
            <a:chExt cx="5569" cy="3620"/>
          </a:xfrm>
        </p:grpSpPr>
        <p:sp>
          <p:nvSpPr>
            <p:cNvPr id="615428" name="Oval 4"/>
            <p:cNvSpPr>
              <a:spLocks noChangeArrowheads="1"/>
            </p:cNvSpPr>
            <p:nvPr/>
          </p:nvSpPr>
          <p:spPr bwMode="auto">
            <a:xfrm>
              <a:off x="1968" y="96"/>
              <a:ext cx="1056"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29" name="Text Box 5"/>
            <p:cNvSpPr txBox="1">
              <a:spLocks noChangeArrowheads="1"/>
            </p:cNvSpPr>
            <p:nvPr/>
          </p:nvSpPr>
          <p:spPr bwMode="auto">
            <a:xfrm>
              <a:off x="2064" y="480"/>
              <a:ext cx="971"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latin typeface="Times New Roman" panose="02020603050405020304" pitchFamily="18" charset="0"/>
                </a:rPr>
                <a:t>Order Food</a:t>
              </a:r>
            </a:p>
          </p:txBody>
        </p:sp>
        <p:grpSp>
          <p:nvGrpSpPr>
            <p:cNvPr id="615430" name="Group 6"/>
            <p:cNvGrpSpPr>
              <a:grpSpLocks/>
            </p:cNvGrpSpPr>
            <p:nvPr/>
          </p:nvGrpSpPr>
          <p:grpSpPr bwMode="auto">
            <a:xfrm>
              <a:off x="480" y="144"/>
              <a:ext cx="192" cy="432"/>
              <a:chOff x="432" y="624"/>
              <a:chExt cx="192" cy="432"/>
            </a:xfrm>
          </p:grpSpPr>
          <p:sp>
            <p:nvSpPr>
              <p:cNvPr id="615431" name="Oval 7"/>
              <p:cNvSpPr>
                <a:spLocks noChangeArrowheads="1"/>
              </p:cNvSpPr>
              <p:nvPr/>
            </p:nvSpPr>
            <p:spPr bwMode="auto">
              <a:xfrm>
                <a:off x="480" y="624"/>
                <a:ext cx="96" cy="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32" name="Line 8"/>
              <p:cNvSpPr>
                <a:spLocks noChangeShapeType="1"/>
              </p:cNvSpPr>
              <p:nvPr/>
            </p:nvSpPr>
            <p:spPr bwMode="auto">
              <a:xfrm>
                <a:off x="528" y="72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33" name="Line 9"/>
              <p:cNvSpPr>
                <a:spLocks noChangeShapeType="1"/>
              </p:cNvSpPr>
              <p:nvPr/>
            </p:nvSpPr>
            <p:spPr bwMode="auto">
              <a:xfrm flipH="1">
                <a:off x="432"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34" name="Line 10"/>
              <p:cNvSpPr>
                <a:spLocks noChangeShapeType="1"/>
              </p:cNvSpPr>
              <p:nvPr/>
            </p:nvSpPr>
            <p:spPr bwMode="auto">
              <a:xfrm>
                <a:off x="528"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35" name="Line 11"/>
              <p:cNvSpPr>
                <a:spLocks noChangeShapeType="1"/>
              </p:cNvSpPr>
              <p:nvPr/>
            </p:nvSpPr>
            <p:spPr bwMode="auto">
              <a:xfrm>
                <a:off x="432" y="81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sp>
          <p:nvSpPr>
            <p:cNvPr id="615436" name="Line 12"/>
            <p:cNvSpPr>
              <a:spLocks noChangeShapeType="1"/>
            </p:cNvSpPr>
            <p:nvPr/>
          </p:nvSpPr>
          <p:spPr bwMode="auto">
            <a:xfrm flipV="1">
              <a:off x="768" y="288"/>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nvGrpSpPr>
            <p:cNvPr id="615437" name="Group 13"/>
            <p:cNvGrpSpPr>
              <a:grpSpLocks/>
            </p:cNvGrpSpPr>
            <p:nvPr/>
          </p:nvGrpSpPr>
          <p:grpSpPr bwMode="auto">
            <a:xfrm>
              <a:off x="5088" y="96"/>
              <a:ext cx="192" cy="432"/>
              <a:chOff x="432" y="624"/>
              <a:chExt cx="192" cy="432"/>
            </a:xfrm>
          </p:grpSpPr>
          <p:sp>
            <p:nvSpPr>
              <p:cNvPr id="615438" name="Oval 14"/>
              <p:cNvSpPr>
                <a:spLocks noChangeArrowheads="1"/>
              </p:cNvSpPr>
              <p:nvPr/>
            </p:nvSpPr>
            <p:spPr bwMode="auto">
              <a:xfrm>
                <a:off x="480" y="624"/>
                <a:ext cx="96" cy="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39" name="Line 15"/>
              <p:cNvSpPr>
                <a:spLocks noChangeShapeType="1"/>
              </p:cNvSpPr>
              <p:nvPr/>
            </p:nvSpPr>
            <p:spPr bwMode="auto">
              <a:xfrm>
                <a:off x="528" y="72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40" name="Line 16"/>
              <p:cNvSpPr>
                <a:spLocks noChangeShapeType="1"/>
              </p:cNvSpPr>
              <p:nvPr/>
            </p:nvSpPr>
            <p:spPr bwMode="auto">
              <a:xfrm flipH="1">
                <a:off x="432"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41" name="Line 17"/>
              <p:cNvSpPr>
                <a:spLocks noChangeShapeType="1"/>
              </p:cNvSpPr>
              <p:nvPr/>
            </p:nvSpPr>
            <p:spPr bwMode="auto">
              <a:xfrm>
                <a:off x="528"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42" name="Line 18"/>
              <p:cNvSpPr>
                <a:spLocks noChangeShapeType="1"/>
              </p:cNvSpPr>
              <p:nvPr/>
            </p:nvSpPr>
            <p:spPr bwMode="auto">
              <a:xfrm>
                <a:off x="432" y="81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grpSp>
          <p:nvGrpSpPr>
            <p:cNvPr id="615443" name="Group 19"/>
            <p:cNvGrpSpPr>
              <a:grpSpLocks/>
            </p:cNvGrpSpPr>
            <p:nvPr/>
          </p:nvGrpSpPr>
          <p:grpSpPr bwMode="auto">
            <a:xfrm>
              <a:off x="480" y="864"/>
              <a:ext cx="192" cy="432"/>
              <a:chOff x="432" y="624"/>
              <a:chExt cx="192" cy="432"/>
            </a:xfrm>
          </p:grpSpPr>
          <p:sp>
            <p:nvSpPr>
              <p:cNvPr id="615444" name="Oval 20"/>
              <p:cNvSpPr>
                <a:spLocks noChangeArrowheads="1"/>
              </p:cNvSpPr>
              <p:nvPr/>
            </p:nvSpPr>
            <p:spPr bwMode="auto">
              <a:xfrm>
                <a:off x="480" y="624"/>
                <a:ext cx="96" cy="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45" name="Line 21"/>
              <p:cNvSpPr>
                <a:spLocks noChangeShapeType="1"/>
              </p:cNvSpPr>
              <p:nvPr/>
            </p:nvSpPr>
            <p:spPr bwMode="auto">
              <a:xfrm>
                <a:off x="528" y="72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46" name="Line 22"/>
              <p:cNvSpPr>
                <a:spLocks noChangeShapeType="1"/>
              </p:cNvSpPr>
              <p:nvPr/>
            </p:nvSpPr>
            <p:spPr bwMode="auto">
              <a:xfrm flipH="1">
                <a:off x="432"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47" name="Line 23"/>
              <p:cNvSpPr>
                <a:spLocks noChangeShapeType="1"/>
              </p:cNvSpPr>
              <p:nvPr/>
            </p:nvSpPr>
            <p:spPr bwMode="auto">
              <a:xfrm>
                <a:off x="528"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48" name="Line 24"/>
              <p:cNvSpPr>
                <a:spLocks noChangeShapeType="1"/>
              </p:cNvSpPr>
              <p:nvPr/>
            </p:nvSpPr>
            <p:spPr bwMode="auto">
              <a:xfrm>
                <a:off x="432" y="81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grpSp>
          <p:nvGrpSpPr>
            <p:cNvPr id="615449" name="Group 25"/>
            <p:cNvGrpSpPr>
              <a:grpSpLocks/>
            </p:cNvGrpSpPr>
            <p:nvPr/>
          </p:nvGrpSpPr>
          <p:grpSpPr bwMode="auto">
            <a:xfrm>
              <a:off x="480" y="1680"/>
              <a:ext cx="192" cy="432"/>
              <a:chOff x="432" y="624"/>
              <a:chExt cx="192" cy="432"/>
            </a:xfrm>
          </p:grpSpPr>
          <p:sp>
            <p:nvSpPr>
              <p:cNvPr id="615450" name="Oval 26"/>
              <p:cNvSpPr>
                <a:spLocks noChangeArrowheads="1"/>
              </p:cNvSpPr>
              <p:nvPr/>
            </p:nvSpPr>
            <p:spPr bwMode="auto">
              <a:xfrm>
                <a:off x="480" y="624"/>
                <a:ext cx="96" cy="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51" name="Line 27"/>
              <p:cNvSpPr>
                <a:spLocks noChangeShapeType="1"/>
              </p:cNvSpPr>
              <p:nvPr/>
            </p:nvSpPr>
            <p:spPr bwMode="auto">
              <a:xfrm>
                <a:off x="528" y="72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52" name="Line 28"/>
              <p:cNvSpPr>
                <a:spLocks noChangeShapeType="1"/>
              </p:cNvSpPr>
              <p:nvPr/>
            </p:nvSpPr>
            <p:spPr bwMode="auto">
              <a:xfrm flipH="1">
                <a:off x="432"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53" name="Line 29"/>
              <p:cNvSpPr>
                <a:spLocks noChangeShapeType="1"/>
              </p:cNvSpPr>
              <p:nvPr/>
            </p:nvSpPr>
            <p:spPr bwMode="auto">
              <a:xfrm>
                <a:off x="528"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54" name="Line 30"/>
              <p:cNvSpPr>
                <a:spLocks noChangeShapeType="1"/>
              </p:cNvSpPr>
              <p:nvPr/>
            </p:nvSpPr>
            <p:spPr bwMode="auto">
              <a:xfrm>
                <a:off x="432" y="81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grpSp>
          <p:nvGrpSpPr>
            <p:cNvPr id="615455" name="Group 31"/>
            <p:cNvGrpSpPr>
              <a:grpSpLocks/>
            </p:cNvGrpSpPr>
            <p:nvPr/>
          </p:nvGrpSpPr>
          <p:grpSpPr bwMode="auto">
            <a:xfrm>
              <a:off x="4992" y="1632"/>
              <a:ext cx="192" cy="432"/>
              <a:chOff x="432" y="624"/>
              <a:chExt cx="192" cy="432"/>
            </a:xfrm>
          </p:grpSpPr>
          <p:sp>
            <p:nvSpPr>
              <p:cNvPr id="615456" name="Oval 32"/>
              <p:cNvSpPr>
                <a:spLocks noChangeArrowheads="1"/>
              </p:cNvSpPr>
              <p:nvPr/>
            </p:nvSpPr>
            <p:spPr bwMode="auto">
              <a:xfrm>
                <a:off x="480" y="624"/>
                <a:ext cx="96" cy="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57" name="Line 33"/>
              <p:cNvSpPr>
                <a:spLocks noChangeShapeType="1"/>
              </p:cNvSpPr>
              <p:nvPr/>
            </p:nvSpPr>
            <p:spPr bwMode="auto">
              <a:xfrm>
                <a:off x="528" y="72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58" name="Line 34"/>
              <p:cNvSpPr>
                <a:spLocks noChangeShapeType="1"/>
              </p:cNvSpPr>
              <p:nvPr/>
            </p:nvSpPr>
            <p:spPr bwMode="auto">
              <a:xfrm flipH="1">
                <a:off x="432"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59" name="Line 35"/>
              <p:cNvSpPr>
                <a:spLocks noChangeShapeType="1"/>
              </p:cNvSpPr>
              <p:nvPr/>
            </p:nvSpPr>
            <p:spPr bwMode="auto">
              <a:xfrm>
                <a:off x="528"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60" name="Line 36"/>
              <p:cNvSpPr>
                <a:spLocks noChangeShapeType="1"/>
              </p:cNvSpPr>
              <p:nvPr/>
            </p:nvSpPr>
            <p:spPr bwMode="auto">
              <a:xfrm>
                <a:off x="432" y="81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sp>
          <p:nvSpPr>
            <p:cNvPr id="615461" name="Oval 37"/>
            <p:cNvSpPr>
              <a:spLocks noChangeArrowheads="1"/>
            </p:cNvSpPr>
            <p:nvPr/>
          </p:nvSpPr>
          <p:spPr bwMode="auto">
            <a:xfrm>
              <a:off x="2064" y="864"/>
              <a:ext cx="1056"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62" name="Text Box 38"/>
            <p:cNvSpPr txBox="1">
              <a:spLocks noChangeArrowheads="1"/>
            </p:cNvSpPr>
            <p:nvPr/>
          </p:nvSpPr>
          <p:spPr bwMode="auto">
            <a:xfrm>
              <a:off x="2160" y="1248"/>
              <a:ext cx="119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latin typeface="Times New Roman" panose="02020603050405020304" pitchFamily="18" charset="0"/>
                </a:rPr>
                <a:t>Hire Employee</a:t>
              </a:r>
            </a:p>
          </p:txBody>
        </p:sp>
        <p:sp>
          <p:nvSpPr>
            <p:cNvPr id="615463" name="Oval 39"/>
            <p:cNvSpPr>
              <a:spLocks noChangeArrowheads="1"/>
            </p:cNvSpPr>
            <p:nvPr/>
          </p:nvSpPr>
          <p:spPr bwMode="auto">
            <a:xfrm>
              <a:off x="3312" y="1680"/>
              <a:ext cx="1056"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64" name="Text Box 40"/>
            <p:cNvSpPr txBox="1">
              <a:spLocks noChangeArrowheads="1"/>
            </p:cNvSpPr>
            <p:nvPr/>
          </p:nvSpPr>
          <p:spPr bwMode="auto">
            <a:xfrm>
              <a:off x="3408" y="2064"/>
              <a:ext cx="716" cy="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latin typeface="Times New Roman" panose="02020603050405020304" pitchFamily="18" charset="0"/>
                </a:rPr>
                <a:t>Reorder</a:t>
              </a:r>
            </a:p>
            <a:p>
              <a:pPr eaLnBrk="0" hangingPunct="0">
                <a:lnSpc>
                  <a:spcPct val="80000"/>
                </a:lnSpc>
              </a:pPr>
              <a:r>
                <a:rPr lang="en-US" altLang="en-US" sz="2000" b="1">
                  <a:latin typeface="Times New Roman" panose="02020603050405020304" pitchFamily="18" charset="0"/>
                </a:rPr>
                <a:t>supplies</a:t>
              </a:r>
            </a:p>
          </p:txBody>
        </p:sp>
        <p:sp>
          <p:nvSpPr>
            <p:cNvPr id="615465" name="Oval 41"/>
            <p:cNvSpPr>
              <a:spLocks noChangeArrowheads="1"/>
            </p:cNvSpPr>
            <p:nvPr/>
          </p:nvSpPr>
          <p:spPr bwMode="auto">
            <a:xfrm>
              <a:off x="2976" y="2880"/>
              <a:ext cx="1056"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66" name="Text Box 42"/>
            <p:cNvSpPr txBox="1">
              <a:spLocks noChangeArrowheads="1"/>
            </p:cNvSpPr>
            <p:nvPr/>
          </p:nvSpPr>
          <p:spPr bwMode="auto">
            <a:xfrm>
              <a:off x="3072" y="3264"/>
              <a:ext cx="1003"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latin typeface="Times New Roman" panose="02020603050405020304" pitchFamily="18" charset="0"/>
                </a:rPr>
                <a:t>Produce</a:t>
              </a:r>
            </a:p>
            <a:p>
              <a:pPr eaLnBrk="0" hangingPunct="0">
                <a:lnSpc>
                  <a:spcPct val="90000"/>
                </a:lnSpc>
              </a:pPr>
              <a:r>
                <a:rPr lang="en-US" altLang="en-US" sz="2000" b="1">
                  <a:latin typeface="Times New Roman" panose="02020603050405020304" pitchFamily="18" charset="0"/>
                </a:rPr>
                <a:t>mgt. reports</a:t>
              </a:r>
            </a:p>
          </p:txBody>
        </p:sp>
        <p:sp>
          <p:nvSpPr>
            <p:cNvPr id="615467" name="Oval 43"/>
            <p:cNvSpPr>
              <a:spLocks noChangeArrowheads="1"/>
            </p:cNvSpPr>
            <p:nvPr/>
          </p:nvSpPr>
          <p:spPr bwMode="auto">
            <a:xfrm>
              <a:off x="1344" y="2496"/>
              <a:ext cx="1056"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68" name="Text Box 44"/>
            <p:cNvSpPr txBox="1">
              <a:spLocks noChangeArrowheads="1"/>
            </p:cNvSpPr>
            <p:nvPr/>
          </p:nvSpPr>
          <p:spPr bwMode="auto">
            <a:xfrm>
              <a:off x="1440" y="2880"/>
              <a:ext cx="1055"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latin typeface="Times New Roman" panose="02020603050405020304" pitchFamily="18" charset="0"/>
                </a:rPr>
                <a:t>Track sales</a:t>
              </a:r>
            </a:p>
            <a:p>
              <a:pPr eaLnBrk="0" hangingPunct="0">
                <a:lnSpc>
                  <a:spcPct val="80000"/>
                </a:lnSpc>
              </a:pPr>
              <a:r>
                <a:rPr lang="en-US" altLang="en-US" sz="2000" b="1">
                  <a:latin typeface="Times New Roman" panose="02020603050405020304" pitchFamily="18" charset="0"/>
                </a:rPr>
                <a:t>and inv. data</a:t>
              </a:r>
            </a:p>
          </p:txBody>
        </p:sp>
        <p:sp>
          <p:nvSpPr>
            <p:cNvPr id="615469" name="Line 45"/>
            <p:cNvSpPr>
              <a:spLocks noChangeShapeType="1"/>
            </p:cNvSpPr>
            <p:nvPr/>
          </p:nvSpPr>
          <p:spPr bwMode="auto">
            <a:xfrm>
              <a:off x="720" y="105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70" name="Line 46"/>
            <p:cNvSpPr>
              <a:spLocks noChangeShapeType="1"/>
            </p:cNvSpPr>
            <p:nvPr/>
          </p:nvSpPr>
          <p:spPr bwMode="auto">
            <a:xfrm>
              <a:off x="3024" y="288"/>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71" name="Line 47"/>
            <p:cNvSpPr>
              <a:spLocks noChangeShapeType="1"/>
            </p:cNvSpPr>
            <p:nvPr/>
          </p:nvSpPr>
          <p:spPr bwMode="auto">
            <a:xfrm flipH="1">
              <a:off x="720" y="1872"/>
              <a:ext cx="25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72" name="Line 48"/>
            <p:cNvSpPr>
              <a:spLocks noChangeShapeType="1"/>
            </p:cNvSpPr>
            <p:nvPr/>
          </p:nvSpPr>
          <p:spPr bwMode="auto">
            <a:xfrm>
              <a:off x="4368" y="1872"/>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73" name="Line 49"/>
            <p:cNvSpPr>
              <a:spLocks noChangeShapeType="1"/>
            </p:cNvSpPr>
            <p:nvPr/>
          </p:nvSpPr>
          <p:spPr bwMode="auto">
            <a:xfrm flipH="1" flipV="1">
              <a:off x="3120" y="1056"/>
              <a:ext cx="1824"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74" name="Line 50"/>
            <p:cNvSpPr>
              <a:spLocks noChangeShapeType="1"/>
            </p:cNvSpPr>
            <p:nvPr/>
          </p:nvSpPr>
          <p:spPr bwMode="auto">
            <a:xfrm flipH="1">
              <a:off x="4032" y="1872"/>
              <a:ext cx="912" cy="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75" name="Line 51"/>
            <p:cNvSpPr>
              <a:spLocks noChangeShapeType="1"/>
            </p:cNvSpPr>
            <p:nvPr/>
          </p:nvSpPr>
          <p:spPr bwMode="auto">
            <a:xfrm flipH="1">
              <a:off x="2304" y="1920"/>
              <a:ext cx="1008"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76" name="Line 52"/>
            <p:cNvSpPr>
              <a:spLocks noChangeShapeType="1"/>
            </p:cNvSpPr>
            <p:nvPr/>
          </p:nvSpPr>
          <p:spPr bwMode="auto">
            <a:xfrm flipH="1" flipV="1">
              <a:off x="2352" y="2784"/>
              <a:ext cx="62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477" name="Text Box 53"/>
            <p:cNvSpPr txBox="1">
              <a:spLocks noChangeArrowheads="1"/>
            </p:cNvSpPr>
            <p:nvPr/>
          </p:nvSpPr>
          <p:spPr bwMode="auto">
            <a:xfrm>
              <a:off x="2207" y="2064"/>
              <a:ext cx="85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200">
                  <a:latin typeface="Times New Roman" panose="02020603050405020304" pitchFamily="18" charset="0"/>
                </a:rPr>
                <a:t>&lt;&lt;uses&gt;&gt;</a:t>
              </a:r>
            </a:p>
          </p:txBody>
        </p:sp>
        <p:sp>
          <p:nvSpPr>
            <p:cNvPr id="615478" name="Text Box 54"/>
            <p:cNvSpPr txBox="1">
              <a:spLocks noChangeArrowheads="1"/>
            </p:cNvSpPr>
            <p:nvPr/>
          </p:nvSpPr>
          <p:spPr bwMode="auto">
            <a:xfrm>
              <a:off x="2352" y="2688"/>
              <a:ext cx="85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200">
                  <a:latin typeface="Times New Roman" panose="02020603050405020304" pitchFamily="18" charset="0"/>
                </a:rPr>
                <a:t>&lt;&lt;uses&gt;&gt;</a:t>
              </a:r>
            </a:p>
          </p:txBody>
        </p:sp>
        <p:sp>
          <p:nvSpPr>
            <p:cNvPr id="615479" name="Text Box 55"/>
            <p:cNvSpPr txBox="1">
              <a:spLocks noChangeArrowheads="1"/>
            </p:cNvSpPr>
            <p:nvPr/>
          </p:nvSpPr>
          <p:spPr bwMode="auto">
            <a:xfrm>
              <a:off x="326" y="537"/>
              <a:ext cx="77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latin typeface="Times New Roman" panose="02020603050405020304" pitchFamily="18" charset="0"/>
                </a:rPr>
                <a:t>Customer</a:t>
              </a:r>
            </a:p>
          </p:txBody>
        </p:sp>
        <p:sp>
          <p:nvSpPr>
            <p:cNvPr id="615480" name="Text Box 56"/>
            <p:cNvSpPr txBox="1">
              <a:spLocks noChangeArrowheads="1"/>
            </p:cNvSpPr>
            <p:nvPr/>
          </p:nvSpPr>
          <p:spPr bwMode="auto">
            <a:xfrm>
              <a:off x="288" y="1296"/>
              <a:ext cx="780"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latin typeface="Times New Roman" panose="02020603050405020304" pitchFamily="18" charset="0"/>
                </a:rPr>
                <a:t>Applicant</a:t>
              </a:r>
            </a:p>
          </p:txBody>
        </p:sp>
        <p:sp>
          <p:nvSpPr>
            <p:cNvPr id="615481" name="Text Box 57"/>
            <p:cNvSpPr txBox="1">
              <a:spLocks noChangeArrowheads="1"/>
            </p:cNvSpPr>
            <p:nvPr/>
          </p:nvSpPr>
          <p:spPr bwMode="auto">
            <a:xfrm>
              <a:off x="240" y="2304"/>
              <a:ext cx="687"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latin typeface="Times New Roman" panose="02020603050405020304" pitchFamily="18" charset="0"/>
                </a:rPr>
                <a:t>Supplier</a:t>
              </a:r>
            </a:p>
          </p:txBody>
        </p:sp>
        <p:sp>
          <p:nvSpPr>
            <p:cNvPr id="615482" name="Text Box 58"/>
            <p:cNvSpPr txBox="1">
              <a:spLocks noChangeArrowheads="1"/>
            </p:cNvSpPr>
            <p:nvPr/>
          </p:nvSpPr>
          <p:spPr bwMode="auto">
            <a:xfrm>
              <a:off x="4691" y="720"/>
              <a:ext cx="1118"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latin typeface="Times New Roman" panose="02020603050405020304" pitchFamily="18" charset="0"/>
                </a:rPr>
                <a:t>Service Person</a:t>
              </a:r>
            </a:p>
          </p:txBody>
        </p:sp>
        <p:sp>
          <p:nvSpPr>
            <p:cNvPr id="615483" name="Text Box 59"/>
            <p:cNvSpPr txBox="1">
              <a:spLocks noChangeArrowheads="1"/>
            </p:cNvSpPr>
            <p:nvPr/>
          </p:nvSpPr>
          <p:spPr bwMode="auto">
            <a:xfrm>
              <a:off x="4800" y="2112"/>
              <a:ext cx="71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latin typeface="Times New Roman" panose="02020603050405020304" pitchFamily="18" charset="0"/>
                </a:rPr>
                <a:t>Manager</a:t>
              </a:r>
            </a:p>
          </p:txBody>
        </p:sp>
      </p:grpSp>
    </p:spTree>
    <p:extLst>
      <p:ext uri="{BB962C8B-B14F-4D97-AF65-F5344CB8AC3E}">
        <p14:creationId xmlns:p14="http://schemas.microsoft.com/office/powerpoint/2010/main" val="2172050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92C5E91-18E8-43B3-BBE4-B3575D983174}" type="slidenum">
              <a:rPr lang="en-US" altLang="en-US"/>
              <a:pPr/>
              <a:t>11</a:t>
            </a:fld>
            <a:endParaRPr lang="en-US" altLang="en-US"/>
          </a:p>
        </p:txBody>
      </p:sp>
      <p:sp>
        <p:nvSpPr>
          <p:cNvPr id="582658" name="Rectangle 2"/>
          <p:cNvSpPr>
            <a:spLocks noGrp="1" noChangeArrowheads="1"/>
          </p:cNvSpPr>
          <p:nvPr>
            <p:ph type="title"/>
          </p:nvPr>
        </p:nvSpPr>
        <p:spPr/>
        <p:txBody>
          <a:bodyPr/>
          <a:lstStyle/>
          <a:p>
            <a:r>
              <a:rPr lang="en-US" altLang="en-US"/>
              <a:t>Pros and cons of use cases</a:t>
            </a:r>
          </a:p>
        </p:txBody>
      </p:sp>
      <p:sp>
        <p:nvSpPr>
          <p:cNvPr id="582659" name="Rectangle 3"/>
          <p:cNvSpPr>
            <a:spLocks noGrp="1" noChangeArrowheads="1"/>
          </p:cNvSpPr>
          <p:nvPr>
            <p:ph type="body" idx="1"/>
          </p:nvPr>
        </p:nvSpPr>
        <p:spPr/>
        <p:txBody>
          <a:bodyPr/>
          <a:lstStyle/>
          <a:p>
            <a:pPr>
              <a:buFont typeface="Wingdings" panose="05000000000000000000" pitchFamily="2" charset="2"/>
              <a:buNone/>
            </a:pPr>
            <a:r>
              <a:rPr lang="en-US" altLang="en-US"/>
              <a:t>pro:</a:t>
            </a:r>
          </a:p>
          <a:p>
            <a:r>
              <a:rPr lang="en-US" altLang="en-US"/>
              <a:t>they hold functional requirements in an easy-to-read text format</a:t>
            </a:r>
          </a:p>
          <a:p>
            <a:r>
              <a:rPr lang="en-US" altLang="en-US"/>
              <a:t>they make a good framework for </a:t>
            </a:r>
            <a:br>
              <a:rPr lang="en-US" altLang="en-US"/>
            </a:br>
            <a:r>
              <a:rPr lang="en-US" altLang="en-US"/>
              <a:t>non-functional requirements &amp; project scheduling</a:t>
            </a:r>
          </a:p>
          <a:p>
            <a:pPr>
              <a:buFont typeface="Wingdings" panose="05000000000000000000" pitchFamily="2" charset="2"/>
              <a:buNone/>
            </a:pPr>
            <a:endParaRPr lang="en-US" altLang="en-US"/>
          </a:p>
          <a:p>
            <a:pPr>
              <a:buFont typeface="Wingdings" panose="05000000000000000000" pitchFamily="2" charset="2"/>
              <a:buNone/>
            </a:pPr>
            <a:r>
              <a:rPr lang="en-US" altLang="en-US"/>
              <a:t>con:</a:t>
            </a:r>
          </a:p>
          <a:p>
            <a:r>
              <a:rPr lang="en-US" altLang="en-US"/>
              <a:t>they show only the functional reqs</a:t>
            </a:r>
          </a:p>
          <a:p>
            <a:r>
              <a:rPr lang="en-US" altLang="en-US"/>
              <a:t>design is not done only in use case units</a:t>
            </a:r>
          </a:p>
        </p:txBody>
      </p:sp>
    </p:spTree>
    <p:extLst>
      <p:ext uri="{BB962C8B-B14F-4D97-AF65-F5344CB8AC3E}">
        <p14:creationId xmlns:p14="http://schemas.microsoft.com/office/powerpoint/2010/main" val="2633179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MY" dirty="0"/>
          </a:p>
        </p:txBody>
      </p:sp>
      <p:sp>
        <p:nvSpPr>
          <p:cNvPr id="3" name="Content Placeholder 2"/>
          <p:cNvSpPr>
            <a:spLocks noGrp="1"/>
          </p:cNvSpPr>
          <p:nvPr>
            <p:ph idx="1"/>
          </p:nvPr>
        </p:nvSpPr>
        <p:spPr/>
        <p:txBody>
          <a:bodyPr/>
          <a:lstStyle/>
          <a:p>
            <a:r>
              <a:rPr lang="en-US" altLang="en-US" dirty="0" smtClean="0"/>
              <a:t>ABC university brought a software where registrar can add courses, students can register and teachers can upgrade the grade. All three actors can see the course information while adding, registering or upgrade the grade. </a:t>
            </a:r>
          </a:p>
          <a:p>
            <a:endParaRPr lang="en-US" altLang="en-US" dirty="0"/>
          </a:p>
          <a:p>
            <a:r>
              <a:rPr lang="en-US" altLang="en-US" dirty="0" smtClean="0"/>
              <a:t>Draw Use case for </a:t>
            </a:r>
            <a:r>
              <a:rPr lang="en-US" altLang="en-US" smtClean="0"/>
              <a:t>four functional </a:t>
            </a:r>
            <a:r>
              <a:rPr lang="en-US" altLang="en-US" dirty="0" smtClean="0"/>
              <a:t>requirement of this system</a:t>
            </a:r>
            <a:br>
              <a:rPr lang="en-US" altLang="en-US" dirty="0" smtClean="0"/>
            </a:br>
            <a:endParaRPr lang="en-US" altLang="en-US" dirty="0" smtClean="0"/>
          </a:p>
          <a:p>
            <a:pPr marL="0" indent="0">
              <a:buNone/>
            </a:pPr>
            <a:endParaRPr lang="en-MY" dirty="0"/>
          </a:p>
        </p:txBody>
      </p:sp>
    </p:spTree>
    <p:extLst>
      <p:ext uri="{BB962C8B-B14F-4D97-AF65-F5344CB8AC3E}">
        <p14:creationId xmlns:p14="http://schemas.microsoft.com/office/powerpoint/2010/main" val="3053212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5362" y="1585912"/>
            <a:ext cx="10201275" cy="4776251"/>
          </a:xfrm>
          <a:prstGeom prst="rect">
            <a:avLst/>
          </a:prstGeom>
        </p:spPr>
      </p:pic>
    </p:spTree>
    <p:extLst>
      <p:ext uri="{BB962C8B-B14F-4D97-AF65-F5344CB8AC3E}">
        <p14:creationId xmlns:p14="http://schemas.microsoft.com/office/powerpoint/2010/main" val="307207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EB87AEF-73B6-435E-A5C1-6BB45BDA9230}" type="slidenum">
              <a:rPr lang="en-US" altLang="en-US"/>
              <a:pPr/>
              <a:t>14</a:t>
            </a:fld>
            <a:endParaRPr lang="en-US" altLang="en-US"/>
          </a:p>
        </p:txBody>
      </p:sp>
      <p:sp>
        <p:nvSpPr>
          <p:cNvPr id="5" name="Footer Placeholder 4"/>
          <p:cNvSpPr>
            <a:spLocks noGrp="1"/>
          </p:cNvSpPr>
          <p:nvPr>
            <p:ph type="ftr" sz="quarter" idx="11"/>
          </p:nvPr>
        </p:nvSpPr>
        <p:spPr/>
        <p:txBody>
          <a:bodyPr/>
          <a:lstStyle/>
          <a:p>
            <a:r>
              <a:rPr lang="en-US" altLang="en-US"/>
              <a:t>05-Use-Cases</a:t>
            </a:r>
          </a:p>
        </p:txBody>
      </p:sp>
      <p:sp>
        <p:nvSpPr>
          <p:cNvPr id="26626" name="Rectangle 2"/>
          <p:cNvSpPr>
            <a:spLocks noGrp="1" noChangeArrowheads="1"/>
          </p:cNvSpPr>
          <p:nvPr>
            <p:ph type="title"/>
          </p:nvPr>
        </p:nvSpPr>
        <p:spPr/>
        <p:txBody>
          <a:bodyPr/>
          <a:lstStyle/>
          <a:p>
            <a:r>
              <a:rPr lang="en-US" altLang="en-US"/>
              <a:t>HACS</a:t>
            </a:r>
          </a:p>
        </p:txBody>
      </p:sp>
      <p:sp>
        <p:nvSpPr>
          <p:cNvPr id="26627" name="Rectangle 3"/>
          <p:cNvSpPr>
            <a:spLocks noGrp="1" noChangeArrowheads="1"/>
          </p:cNvSpPr>
          <p:nvPr>
            <p:ph type="body" idx="1"/>
          </p:nvPr>
        </p:nvSpPr>
        <p:spPr/>
        <p:txBody>
          <a:bodyPr/>
          <a:lstStyle/>
          <a:p>
            <a:pPr>
              <a:spcAft>
                <a:spcPts val="1100"/>
              </a:spcAft>
            </a:pPr>
            <a:r>
              <a:rPr lang="en-US" altLang="en-US" sz="1800"/>
              <a:t>Homework assignment and collection are an integral part of any educational system. Today, this task is performed manually. What we want the homework assignment distribution and collection system (HACS for short) to do is to automate this process. </a:t>
            </a:r>
          </a:p>
          <a:p>
            <a:pPr>
              <a:spcAft>
                <a:spcPts val="1100"/>
              </a:spcAft>
            </a:pPr>
            <a:r>
              <a:rPr lang="en-US" altLang="en-US" sz="1800"/>
              <a:t>HACS will be used by the instructor to distribute the homework assignments, review the students’ solutions, distribute suggested solution, and distribute student grades on each assignment. </a:t>
            </a:r>
          </a:p>
          <a:p>
            <a:r>
              <a:rPr lang="en-US" altLang="en-US" sz="1800"/>
              <a:t>HACS shall also help the students by automatically distributing the assignments to the students, provide a facility where the students can submit their solutions, remind the students when an assignment is almost due, remind the students when an assignment is overdue.</a:t>
            </a:r>
            <a:r>
              <a:rPr lang="en-US" altLang="en-US" sz="2000"/>
              <a:t> </a:t>
            </a:r>
          </a:p>
        </p:txBody>
      </p:sp>
    </p:spTree>
    <p:extLst>
      <p:ext uri="{BB962C8B-B14F-4D97-AF65-F5344CB8AC3E}">
        <p14:creationId xmlns:p14="http://schemas.microsoft.com/office/powerpoint/2010/main" val="421153694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F80BB690-381C-4D05-ADDF-1431D970498A}" type="slidenum">
              <a:rPr lang="en-US" altLang="en-US"/>
              <a:pPr/>
              <a:t>15</a:t>
            </a:fld>
            <a:endParaRPr lang="en-US" altLang="en-US"/>
          </a:p>
        </p:txBody>
      </p:sp>
      <p:sp>
        <p:nvSpPr>
          <p:cNvPr id="5" name="Footer Placeholder 3"/>
          <p:cNvSpPr>
            <a:spLocks noGrp="1"/>
          </p:cNvSpPr>
          <p:nvPr>
            <p:ph type="ftr" sz="quarter" idx="11"/>
          </p:nvPr>
        </p:nvSpPr>
        <p:spPr/>
        <p:txBody>
          <a:bodyPr/>
          <a:lstStyle/>
          <a:p>
            <a:r>
              <a:rPr lang="en-US" altLang="en-US"/>
              <a:t>05-Use-Cases</a:t>
            </a:r>
          </a:p>
        </p:txBody>
      </p:sp>
      <p:sp>
        <p:nvSpPr>
          <p:cNvPr id="27650" name="Rectangle 2"/>
          <p:cNvSpPr>
            <a:spLocks noGrp="1" noChangeArrowheads="1"/>
          </p:cNvSpPr>
          <p:nvPr>
            <p:ph type="title"/>
          </p:nvPr>
        </p:nvSpPr>
        <p:spPr/>
        <p:txBody>
          <a:bodyPr/>
          <a:lstStyle/>
          <a:p>
            <a:r>
              <a:rPr lang="en-US" altLang="en-US"/>
              <a:t>HACS Use-Case Diagram</a:t>
            </a:r>
          </a:p>
        </p:txBody>
      </p:sp>
      <p:graphicFrame>
        <p:nvGraphicFramePr>
          <p:cNvPr id="27651" name="Object 3"/>
          <p:cNvGraphicFramePr>
            <a:graphicFrameLocks noChangeAspect="1"/>
          </p:cNvGraphicFramePr>
          <p:nvPr/>
        </p:nvGraphicFramePr>
        <p:xfrm>
          <a:off x="2362200" y="1905001"/>
          <a:ext cx="8001000" cy="4672013"/>
        </p:xfrm>
        <a:graphic>
          <a:graphicData uri="http://schemas.openxmlformats.org/presentationml/2006/ole">
            <mc:AlternateContent xmlns:mc="http://schemas.openxmlformats.org/markup-compatibility/2006">
              <mc:Choice xmlns:v="urn:schemas-microsoft-com:vml" Requires="v">
                <p:oleObj spid="_x0000_s2050" name="VISIO" r:id="rId3" imgW="4516200" imgH="2637360" progId="Visio.Drawing.6">
                  <p:embed/>
                </p:oleObj>
              </mc:Choice>
              <mc:Fallback>
                <p:oleObj name="VISIO" r:id="rId3" imgW="4516200" imgH="26373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905001"/>
                        <a:ext cx="8001000" cy="467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6189263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C7322DC8-A0C9-4398-ABB4-CCB7BC091478}" type="slidenum">
              <a:rPr lang="en-US" altLang="en-US"/>
              <a:pPr/>
              <a:t>16</a:t>
            </a:fld>
            <a:endParaRPr lang="en-US" altLang="en-US"/>
          </a:p>
        </p:txBody>
      </p:sp>
      <p:sp>
        <p:nvSpPr>
          <p:cNvPr id="5" name="Footer Placeholder 3"/>
          <p:cNvSpPr>
            <a:spLocks noGrp="1"/>
          </p:cNvSpPr>
          <p:nvPr>
            <p:ph type="ftr" sz="quarter" idx="11"/>
          </p:nvPr>
        </p:nvSpPr>
        <p:spPr/>
        <p:txBody>
          <a:bodyPr/>
          <a:lstStyle/>
          <a:p>
            <a:r>
              <a:rPr lang="en-US" altLang="en-US"/>
              <a:t>05-Use-Cases</a:t>
            </a:r>
          </a:p>
        </p:txBody>
      </p:sp>
      <p:sp>
        <p:nvSpPr>
          <p:cNvPr id="28674" name="Rectangle 2"/>
          <p:cNvSpPr>
            <a:spLocks noGrp="1" noChangeArrowheads="1"/>
          </p:cNvSpPr>
          <p:nvPr>
            <p:ph type="title"/>
          </p:nvPr>
        </p:nvSpPr>
        <p:spPr/>
        <p:txBody>
          <a:bodyPr/>
          <a:lstStyle/>
          <a:p>
            <a:r>
              <a:rPr lang="en-US" altLang="en-US"/>
              <a:t>HACS Use-Cases</a:t>
            </a:r>
          </a:p>
        </p:txBody>
      </p:sp>
      <p:sp>
        <p:nvSpPr>
          <p:cNvPr id="28675" name="Rectangle 3"/>
          <p:cNvSpPr>
            <a:spLocks noChangeArrowheads="1"/>
          </p:cNvSpPr>
          <p:nvPr/>
        </p:nvSpPr>
        <p:spPr bwMode="auto">
          <a:xfrm>
            <a:off x="1752600" y="1981200"/>
            <a:ext cx="8915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45" tIns="46023" rIns="92045" bIns="46023"/>
          <a:lstStyle/>
          <a:p>
            <a:r>
              <a:rPr lang="en-US" altLang="en-US" sz="2400" b="1">
                <a:latin typeface="Times New Roman" panose="02020603050405020304" pitchFamily="18" charset="0"/>
              </a:rPr>
              <a:t>Use case:</a:t>
            </a:r>
            <a:r>
              <a:rPr lang="en-US" altLang="en-US" sz="2400">
                <a:latin typeface="Times New Roman" panose="02020603050405020304" pitchFamily="18" charset="0"/>
              </a:rPr>
              <a:t>	</a:t>
            </a:r>
            <a:r>
              <a:rPr lang="en-US" altLang="en-US" sz="2400" b="1">
                <a:latin typeface="Times New Roman" panose="02020603050405020304" pitchFamily="18" charset="0"/>
              </a:rPr>
              <a:t>Distribute Assignments</a:t>
            </a:r>
            <a:endParaRPr lang="en-US" altLang="en-US" sz="2400">
              <a:latin typeface="Times New Roman" panose="02020603050405020304" pitchFamily="18" charset="0"/>
            </a:endParaRPr>
          </a:p>
          <a:p>
            <a:r>
              <a:rPr lang="en-US" altLang="en-US" sz="2400" b="1">
                <a:latin typeface="Times New Roman" panose="02020603050405020304" pitchFamily="18" charset="0"/>
              </a:rPr>
              <a:t>Actors:</a:t>
            </a:r>
            <a:r>
              <a:rPr lang="en-US" altLang="en-US" sz="2400">
                <a:latin typeface="Times New Roman" panose="02020603050405020304" pitchFamily="18" charset="0"/>
              </a:rPr>
              <a:t>	Instructor (initiator)</a:t>
            </a:r>
          </a:p>
          <a:p>
            <a:r>
              <a:rPr lang="en-US" altLang="en-US" sz="2400" b="1">
                <a:latin typeface="Times New Roman" panose="02020603050405020304" pitchFamily="18" charset="0"/>
              </a:rPr>
              <a:t>Type:</a:t>
            </a:r>
            <a:r>
              <a:rPr lang="en-US" altLang="en-US" sz="2400">
                <a:latin typeface="Times New Roman" panose="02020603050405020304" pitchFamily="18" charset="0"/>
              </a:rPr>
              <a:t> 		Primary and essential</a:t>
            </a:r>
          </a:p>
          <a:p>
            <a:r>
              <a:rPr lang="en-US" altLang="en-US" sz="2400" b="1">
                <a:latin typeface="Times New Roman" panose="02020603050405020304" pitchFamily="18" charset="0"/>
              </a:rPr>
              <a:t>Description:</a:t>
            </a:r>
            <a:r>
              <a:rPr lang="en-US" altLang="en-US" sz="2400">
                <a:latin typeface="Times New Roman" panose="02020603050405020304" pitchFamily="18" charset="0"/>
              </a:rPr>
              <a:t>	The Instructor completes an assignment and submits </a:t>
            </a:r>
          </a:p>
          <a:p>
            <a:r>
              <a:rPr lang="en-US" altLang="en-US" sz="2400">
                <a:latin typeface="Times New Roman" panose="02020603050405020304" pitchFamily="18" charset="0"/>
              </a:rPr>
              <a:t>		it to the system. The instructor will also submit the </a:t>
            </a:r>
          </a:p>
          <a:p>
            <a:r>
              <a:rPr lang="en-US" altLang="en-US" sz="2400">
                <a:latin typeface="Times New Roman" panose="02020603050405020304" pitchFamily="18" charset="0"/>
              </a:rPr>
              <a:t>		due date and the class the assignment is assigned for. </a:t>
            </a:r>
          </a:p>
          <a:p>
            <a:endParaRPr lang="en-US" altLang="en-US" sz="2400">
              <a:latin typeface="Times New Roman" panose="02020603050405020304" pitchFamily="18" charset="0"/>
            </a:endParaRPr>
          </a:p>
          <a:p>
            <a:r>
              <a:rPr lang="en-US" altLang="en-US" sz="2400" b="1">
                <a:latin typeface="Times New Roman" panose="02020603050405020304" pitchFamily="18" charset="0"/>
              </a:rPr>
              <a:t>Cross Ref.:</a:t>
            </a:r>
            <a:r>
              <a:rPr lang="en-US" altLang="en-US" sz="2400">
                <a:latin typeface="Times New Roman" panose="02020603050405020304" pitchFamily="18" charset="0"/>
              </a:rPr>
              <a:t>	Requirements XX, YY, and ZZ</a:t>
            </a:r>
          </a:p>
          <a:p>
            <a:r>
              <a:rPr lang="en-US" altLang="en-US" sz="2400" b="1">
                <a:latin typeface="Times New Roman" panose="02020603050405020304" pitchFamily="18" charset="0"/>
              </a:rPr>
              <a:t>Use-Cases:</a:t>
            </a:r>
            <a:r>
              <a:rPr lang="en-US" altLang="en-US" sz="2400">
                <a:latin typeface="Times New Roman" panose="02020603050405020304" pitchFamily="18" charset="0"/>
              </a:rPr>
              <a:t>	</a:t>
            </a:r>
            <a:r>
              <a:rPr lang="en-US" altLang="en-US" sz="2400" i="1">
                <a:latin typeface="Times New Roman" panose="02020603050405020304" pitchFamily="18" charset="0"/>
              </a:rPr>
              <a:t>Configure HACS</a:t>
            </a:r>
            <a:r>
              <a:rPr lang="en-US" altLang="en-US" sz="2400">
                <a:latin typeface="Times New Roman" panose="02020603050405020304" pitchFamily="18" charset="0"/>
              </a:rPr>
              <a:t> must be done before any user </a:t>
            </a:r>
          </a:p>
          <a:p>
            <a:r>
              <a:rPr lang="en-US" altLang="en-US" sz="2400">
                <a:latin typeface="Times New Roman" panose="02020603050405020304" pitchFamily="18" charset="0"/>
              </a:rPr>
              <a:t>			(Instructor or Student) can use HACS</a:t>
            </a:r>
          </a:p>
        </p:txBody>
      </p:sp>
    </p:spTree>
    <p:extLst>
      <p:ext uri="{BB962C8B-B14F-4D97-AF65-F5344CB8AC3E}">
        <p14:creationId xmlns:p14="http://schemas.microsoft.com/office/powerpoint/2010/main" val="127063622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3DF384C1-B9FA-46CC-9028-8E24CD2FBE46}" type="slidenum">
              <a:rPr lang="en-US" altLang="en-US"/>
              <a:pPr/>
              <a:t>17</a:t>
            </a:fld>
            <a:endParaRPr lang="en-US" altLang="en-US"/>
          </a:p>
        </p:txBody>
      </p:sp>
      <p:sp>
        <p:nvSpPr>
          <p:cNvPr id="5" name="Footer Placeholder 3"/>
          <p:cNvSpPr>
            <a:spLocks noGrp="1"/>
          </p:cNvSpPr>
          <p:nvPr>
            <p:ph type="ftr" sz="quarter" idx="11"/>
          </p:nvPr>
        </p:nvSpPr>
        <p:spPr/>
        <p:txBody>
          <a:bodyPr/>
          <a:lstStyle/>
          <a:p>
            <a:r>
              <a:rPr lang="en-US" altLang="en-US"/>
              <a:t>05-Use-Cases</a:t>
            </a:r>
          </a:p>
        </p:txBody>
      </p:sp>
      <p:sp>
        <p:nvSpPr>
          <p:cNvPr id="29698" name="Rectangle 2"/>
          <p:cNvSpPr>
            <a:spLocks noGrp="1" noChangeArrowheads="1"/>
          </p:cNvSpPr>
          <p:nvPr>
            <p:ph type="title"/>
          </p:nvPr>
        </p:nvSpPr>
        <p:spPr/>
        <p:txBody>
          <a:bodyPr/>
          <a:lstStyle/>
          <a:p>
            <a:r>
              <a:rPr lang="en-US" altLang="en-US"/>
              <a:t>Alternate HACS</a:t>
            </a:r>
          </a:p>
        </p:txBody>
      </p:sp>
      <p:graphicFrame>
        <p:nvGraphicFramePr>
          <p:cNvPr id="29699" name="Object 3"/>
          <p:cNvGraphicFramePr>
            <a:graphicFrameLocks noChangeAspect="1"/>
          </p:cNvGraphicFramePr>
          <p:nvPr/>
        </p:nvGraphicFramePr>
        <p:xfrm>
          <a:off x="3657600" y="2024064"/>
          <a:ext cx="5562600" cy="4833937"/>
        </p:xfrm>
        <a:graphic>
          <a:graphicData uri="http://schemas.openxmlformats.org/presentationml/2006/ole">
            <mc:AlternateContent xmlns:mc="http://schemas.openxmlformats.org/markup-compatibility/2006">
              <mc:Choice xmlns:v="urn:schemas-microsoft-com:vml" Requires="v">
                <p:oleObj spid="_x0000_s3074" name="VISIO" r:id="rId3" imgW="3559680" imgH="3094560" progId="Visio.Drawing.6">
                  <p:embed/>
                </p:oleObj>
              </mc:Choice>
              <mc:Fallback>
                <p:oleObj name="VISIO" r:id="rId3" imgW="3559680" imgH="30945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024064"/>
                        <a:ext cx="5562600" cy="483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6185106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MY" dirty="0"/>
          </a:p>
        </p:txBody>
      </p:sp>
      <p:sp>
        <p:nvSpPr>
          <p:cNvPr id="3" name="Content Placeholder 2"/>
          <p:cNvSpPr>
            <a:spLocks noGrp="1"/>
          </p:cNvSpPr>
          <p:nvPr>
            <p:ph idx="1"/>
          </p:nvPr>
        </p:nvSpPr>
        <p:spPr/>
        <p:txBody>
          <a:bodyPr/>
          <a:lstStyle/>
          <a:p>
            <a:r>
              <a:rPr lang="en-MY" dirty="0"/>
              <a:t>A requirements analysis concept</a:t>
            </a:r>
            <a:br>
              <a:rPr lang="en-MY" dirty="0"/>
            </a:br>
            <a:r>
              <a:rPr lang="en-MY" dirty="0"/>
              <a:t>• A case of a use of the system/product</a:t>
            </a:r>
            <a:br>
              <a:rPr lang="en-MY" dirty="0"/>
            </a:br>
            <a:r>
              <a:rPr lang="en-MY" dirty="0"/>
              <a:t>• Describes the system's actions from a the point of</a:t>
            </a:r>
            <a:br>
              <a:rPr lang="en-MY" dirty="0"/>
            </a:br>
            <a:r>
              <a:rPr lang="en-MY" dirty="0"/>
              <a:t>view of a user</a:t>
            </a:r>
            <a:br>
              <a:rPr lang="en-MY" dirty="0"/>
            </a:br>
            <a:r>
              <a:rPr lang="en-MY" dirty="0"/>
              <a:t>• </a:t>
            </a:r>
            <a:r>
              <a:rPr lang="en-MY" b="1" i="1" dirty="0"/>
              <a:t>Tells a story</a:t>
            </a:r>
            <a:r>
              <a:rPr lang="en-MY" b="1" dirty="0"/>
              <a:t/>
            </a:r>
            <a:br>
              <a:rPr lang="en-MY" b="1" dirty="0"/>
            </a:br>
            <a:r>
              <a:rPr lang="en-MY" b="1" dirty="0"/>
              <a:t>• A sequence of events involving</a:t>
            </a:r>
            <a:br>
              <a:rPr lang="en-MY" b="1" dirty="0"/>
            </a:br>
            <a:r>
              <a:rPr lang="en-MY" b="1" dirty="0"/>
              <a:t>• Interactions of a user with the system</a:t>
            </a:r>
            <a:br>
              <a:rPr lang="en-MY" b="1" dirty="0"/>
            </a:br>
            <a:endParaRPr lang="en-MY" dirty="0"/>
          </a:p>
        </p:txBody>
      </p:sp>
    </p:spTree>
    <p:extLst>
      <p:ext uri="{BB962C8B-B14F-4D97-AF65-F5344CB8AC3E}">
        <p14:creationId xmlns:p14="http://schemas.microsoft.com/office/powerpoint/2010/main" val="806723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a:t>How do we describe use cases?</a:t>
            </a:r>
            <a:r>
              <a:rPr lang="en-MY" dirty="0"/>
              <a:t/>
            </a:r>
            <a:br>
              <a:rPr lang="en-MY" dirty="0"/>
            </a:br>
            <a:endParaRPr lang="en-MY" dirty="0"/>
          </a:p>
        </p:txBody>
      </p:sp>
      <p:sp>
        <p:nvSpPr>
          <p:cNvPr id="3" name="Content Placeholder 2"/>
          <p:cNvSpPr>
            <a:spLocks noGrp="1"/>
          </p:cNvSpPr>
          <p:nvPr>
            <p:ph idx="1"/>
          </p:nvPr>
        </p:nvSpPr>
        <p:spPr/>
        <p:txBody>
          <a:bodyPr/>
          <a:lstStyle/>
          <a:p>
            <a:r>
              <a:rPr lang="en-MY" dirty="0"/>
              <a:t>Textual or tabular </a:t>
            </a:r>
            <a:r>
              <a:rPr lang="en-MY" dirty="0" smtClean="0"/>
              <a:t>descriptions</a:t>
            </a:r>
          </a:p>
          <a:p>
            <a:r>
              <a:rPr lang="en-MY" dirty="0" smtClean="0"/>
              <a:t>User stories</a:t>
            </a:r>
          </a:p>
          <a:p>
            <a:r>
              <a:rPr lang="en-MY" dirty="0" smtClean="0"/>
              <a:t>Diagrams</a:t>
            </a:r>
            <a:r>
              <a:rPr lang="en-MY" dirty="0"/>
              <a:t/>
            </a:r>
            <a:br>
              <a:rPr lang="en-MY" dirty="0"/>
            </a:br>
            <a:endParaRPr lang="en-MY" dirty="0"/>
          </a:p>
        </p:txBody>
      </p:sp>
    </p:spTree>
    <p:extLst>
      <p:ext uri="{BB962C8B-B14F-4D97-AF65-F5344CB8AC3E}">
        <p14:creationId xmlns:p14="http://schemas.microsoft.com/office/powerpoint/2010/main" val="527011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a:t>Use Case Descriptions</a:t>
            </a:r>
            <a:r>
              <a:rPr lang="en-MY" dirty="0"/>
              <a:t/>
            </a:r>
            <a:br>
              <a:rPr lang="en-MY" dirty="0"/>
            </a:br>
            <a:endParaRPr lang="en-MY" dirty="0"/>
          </a:p>
        </p:txBody>
      </p:sp>
      <p:sp>
        <p:nvSpPr>
          <p:cNvPr id="3" name="Content Placeholder 2"/>
          <p:cNvSpPr>
            <a:spLocks noGrp="1"/>
          </p:cNvSpPr>
          <p:nvPr>
            <p:ph idx="1"/>
          </p:nvPr>
        </p:nvSpPr>
        <p:spPr/>
        <p:txBody>
          <a:bodyPr/>
          <a:lstStyle/>
          <a:p>
            <a:r>
              <a:rPr lang="en-MY" b="1" dirty="0"/>
              <a:t>actors </a:t>
            </a:r>
            <a:r>
              <a:rPr lang="en-MY" dirty="0"/>
              <a:t>- something with a </a:t>
            </a:r>
            <a:r>
              <a:rPr lang="en-MY" dirty="0" err="1"/>
              <a:t>behavior</a:t>
            </a:r>
            <a:r>
              <a:rPr lang="en-MY" dirty="0"/>
              <a:t> or role, e.g., a</a:t>
            </a:r>
            <a:br>
              <a:rPr lang="en-MY" dirty="0"/>
            </a:br>
            <a:r>
              <a:rPr lang="en-MY" dirty="0"/>
              <a:t>person, another system, </a:t>
            </a:r>
            <a:r>
              <a:rPr lang="en-MY" dirty="0" smtClean="0"/>
              <a:t>organization.</a:t>
            </a:r>
          </a:p>
          <a:p>
            <a:r>
              <a:rPr lang="en-MY" b="1" dirty="0" smtClean="0"/>
              <a:t>scenario </a:t>
            </a:r>
            <a:r>
              <a:rPr lang="en-MY" dirty="0"/>
              <a:t>- a specific sequence of actions and</a:t>
            </a:r>
            <a:br>
              <a:rPr lang="en-MY" dirty="0"/>
            </a:br>
            <a:r>
              <a:rPr lang="en-MY" dirty="0"/>
              <a:t>interactions between actors and the system, a.k.a. a</a:t>
            </a:r>
            <a:br>
              <a:rPr lang="en-MY" dirty="0"/>
            </a:br>
            <a:r>
              <a:rPr lang="en-MY" i="1" dirty="0"/>
              <a:t>use case </a:t>
            </a:r>
            <a:r>
              <a:rPr lang="en-MY" i="1" dirty="0" smtClean="0"/>
              <a:t>instance</a:t>
            </a:r>
            <a:endParaRPr lang="en-MY" dirty="0" smtClean="0"/>
          </a:p>
          <a:p>
            <a:r>
              <a:rPr lang="en-MY" b="1" dirty="0" smtClean="0"/>
              <a:t>use </a:t>
            </a:r>
            <a:r>
              <a:rPr lang="en-MY" b="1" dirty="0"/>
              <a:t>case </a:t>
            </a:r>
            <a:r>
              <a:rPr lang="en-MY" dirty="0"/>
              <a:t>- a collection of related success and failure</a:t>
            </a:r>
            <a:br>
              <a:rPr lang="en-MY" dirty="0"/>
            </a:br>
            <a:r>
              <a:rPr lang="en-MY" dirty="0"/>
              <a:t>scenarios, describing actors using the system to</a:t>
            </a:r>
            <a:br>
              <a:rPr lang="en-MY" dirty="0"/>
            </a:br>
            <a:r>
              <a:rPr lang="en-MY" dirty="0"/>
              <a:t>support a goal.</a:t>
            </a:r>
            <a:br>
              <a:rPr lang="en-MY" dirty="0"/>
            </a:br>
            <a:endParaRPr lang="en-MY" dirty="0"/>
          </a:p>
        </p:txBody>
      </p:sp>
    </p:spTree>
    <p:extLst>
      <p:ext uri="{BB962C8B-B14F-4D97-AF65-F5344CB8AC3E}">
        <p14:creationId xmlns:p14="http://schemas.microsoft.com/office/powerpoint/2010/main" val="1600166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29478EEB-D9C8-4769-8582-D1910ACF02F5}" type="slidenum">
              <a:rPr lang="en-US" altLang="en-US"/>
              <a:pPr/>
              <a:t>5</a:t>
            </a:fld>
            <a:endParaRPr lang="en-US" altLang="en-US"/>
          </a:p>
        </p:txBody>
      </p:sp>
      <p:sp>
        <p:nvSpPr>
          <p:cNvPr id="588802" name="Rectangle 2"/>
          <p:cNvSpPr>
            <a:spLocks noGrp="1" noChangeArrowheads="1"/>
          </p:cNvSpPr>
          <p:nvPr>
            <p:ph type="title"/>
          </p:nvPr>
        </p:nvSpPr>
        <p:spPr/>
        <p:txBody>
          <a:bodyPr/>
          <a:lstStyle/>
          <a:p>
            <a:r>
              <a:rPr lang="en-US" altLang="en-US"/>
              <a:t>Use cases vs. internal features</a:t>
            </a:r>
          </a:p>
        </p:txBody>
      </p:sp>
      <p:sp>
        <p:nvSpPr>
          <p:cNvPr id="588803" name="Rectangle 3"/>
          <p:cNvSpPr>
            <a:spLocks noGrp="1" noChangeArrowheads="1"/>
          </p:cNvSpPr>
          <p:nvPr>
            <p:ph type="body" idx="1"/>
          </p:nvPr>
        </p:nvSpPr>
        <p:spPr/>
        <p:txBody>
          <a:bodyPr/>
          <a:lstStyle/>
          <a:p>
            <a:r>
              <a:rPr lang="en-US" altLang="en-US"/>
              <a:t>consider software to run a cell phone:</a:t>
            </a:r>
          </a:p>
        </p:txBody>
      </p:sp>
      <p:sp>
        <p:nvSpPr>
          <p:cNvPr id="588804" name="Rectangle 4"/>
          <p:cNvSpPr>
            <a:spLocks noChangeArrowheads="1"/>
          </p:cNvSpPr>
          <p:nvPr/>
        </p:nvSpPr>
        <p:spPr bwMode="auto">
          <a:xfrm>
            <a:off x="2209800" y="2968626"/>
            <a:ext cx="3429000" cy="356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eaLnBrk="1" hangingPunct="1">
              <a:spcBef>
                <a:spcPct val="20000"/>
              </a:spcBef>
              <a:buClr>
                <a:schemeClr val="folHlink"/>
              </a:buClr>
              <a:buSzPct val="60000"/>
              <a:buFont typeface="Wingdings" panose="05000000000000000000" pitchFamily="2" charset="2"/>
              <a:buNone/>
            </a:pPr>
            <a:r>
              <a:rPr kumimoji="0" lang="it-IT" altLang="en-US" b="1">
                <a:latin typeface="Tahoma" panose="020B0604030504040204" pitchFamily="34" charset="0"/>
              </a:rPr>
              <a:t>Use Cases</a:t>
            </a:r>
            <a:endParaRPr kumimoji="0" lang="it-IT" altLang="en-US">
              <a:latin typeface="Tahoma" panose="020B0604030504040204" pitchFamily="34" charset="0"/>
            </a:endParaRPr>
          </a:p>
          <a:p>
            <a:pPr eaLnBrk="1" hangingPunct="1">
              <a:spcBef>
                <a:spcPct val="20000"/>
              </a:spcBef>
              <a:buClr>
                <a:schemeClr val="folHlink"/>
              </a:buClr>
              <a:buSzPct val="60000"/>
              <a:buFont typeface="Wingdings" panose="05000000000000000000" pitchFamily="2" charset="2"/>
              <a:buChar char="n"/>
            </a:pPr>
            <a:r>
              <a:rPr kumimoji="0" lang="it-IT" altLang="en-US">
                <a:latin typeface="Tahoma" panose="020B0604030504040204" pitchFamily="34" charset="0"/>
              </a:rPr>
              <a:t>call someone</a:t>
            </a:r>
          </a:p>
          <a:p>
            <a:pPr eaLnBrk="1" hangingPunct="1">
              <a:spcBef>
                <a:spcPct val="20000"/>
              </a:spcBef>
              <a:buClr>
                <a:schemeClr val="folHlink"/>
              </a:buClr>
              <a:buSzPct val="60000"/>
              <a:buFont typeface="Wingdings" panose="05000000000000000000" pitchFamily="2" charset="2"/>
              <a:buChar char="n"/>
            </a:pPr>
            <a:r>
              <a:rPr kumimoji="0" lang="it-IT" altLang="en-US">
                <a:latin typeface="Tahoma" panose="020B0604030504040204" pitchFamily="34" charset="0"/>
              </a:rPr>
              <a:t>receive a call</a:t>
            </a:r>
          </a:p>
          <a:p>
            <a:pPr eaLnBrk="1" hangingPunct="1">
              <a:spcBef>
                <a:spcPct val="20000"/>
              </a:spcBef>
              <a:buClr>
                <a:schemeClr val="folHlink"/>
              </a:buClr>
              <a:buSzPct val="60000"/>
              <a:buFont typeface="Wingdings" panose="05000000000000000000" pitchFamily="2" charset="2"/>
              <a:buChar char="n"/>
            </a:pPr>
            <a:r>
              <a:rPr kumimoji="0" lang="it-IT" altLang="en-US">
                <a:latin typeface="Tahoma" panose="020B0604030504040204" pitchFamily="34" charset="0"/>
              </a:rPr>
              <a:t>send a message</a:t>
            </a:r>
          </a:p>
          <a:p>
            <a:pPr eaLnBrk="1" hangingPunct="1">
              <a:spcBef>
                <a:spcPct val="20000"/>
              </a:spcBef>
              <a:buClr>
                <a:schemeClr val="folHlink"/>
              </a:buClr>
              <a:buSzPct val="60000"/>
              <a:buFont typeface="Wingdings" panose="05000000000000000000" pitchFamily="2" charset="2"/>
              <a:buChar char="n"/>
            </a:pPr>
            <a:r>
              <a:rPr kumimoji="0" lang="it-IT" altLang="en-US">
                <a:latin typeface="Tahoma" panose="020B0604030504040204" pitchFamily="34" charset="0"/>
              </a:rPr>
              <a:t>memorize a number</a:t>
            </a:r>
          </a:p>
          <a:p>
            <a:pPr eaLnBrk="1" hangingPunct="1">
              <a:spcBef>
                <a:spcPct val="20000"/>
              </a:spcBef>
              <a:buClr>
                <a:schemeClr val="folHlink"/>
              </a:buClr>
              <a:buSzPct val="60000"/>
              <a:buFont typeface="Wingdings" panose="05000000000000000000" pitchFamily="2" charset="2"/>
              <a:buNone/>
            </a:pPr>
            <a:endParaRPr kumimoji="0" lang="it-IT" altLang="en-US">
              <a:latin typeface="Tahoma" panose="020B0604030504040204" pitchFamily="34" charset="0"/>
            </a:endParaRPr>
          </a:p>
          <a:p>
            <a:pPr eaLnBrk="1" hangingPunct="1">
              <a:spcBef>
                <a:spcPct val="20000"/>
              </a:spcBef>
              <a:buClr>
                <a:schemeClr val="folHlink"/>
              </a:buClr>
              <a:buSzPct val="60000"/>
              <a:buFont typeface="Wingdings" panose="05000000000000000000" pitchFamily="2" charset="2"/>
              <a:buNone/>
            </a:pPr>
            <a:r>
              <a:rPr kumimoji="0" lang="it-IT" altLang="en-US" i="1">
                <a:latin typeface="Tahoma" panose="020B0604030504040204" pitchFamily="34" charset="0"/>
              </a:rPr>
              <a:t>Point of view: user</a:t>
            </a:r>
          </a:p>
          <a:p>
            <a:pPr eaLnBrk="1" hangingPunct="1">
              <a:spcBef>
                <a:spcPct val="20000"/>
              </a:spcBef>
              <a:buClr>
                <a:schemeClr val="folHlink"/>
              </a:buClr>
              <a:buSzPct val="60000"/>
              <a:buFont typeface="Wingdings" panose="05000000000000000000" pitchFamily="2" charset="2"/>
              <a:buChar char="n"/>
            </a:pPr>
            <a:endParaRPr kumimoji="0" lang="it-IT" altLang="en-US" i="1">
              <a:latin typeface="Tahoma" panose="020B0604030504040204" pitchFamily="34" charset="0"/>
            </a:endParaRPr>
          </a:p>
        </p:txBody>
      </p:sp>
      <p:sp>
        <p:nvSpPr>
          <p:cNvPr id="588805" name="Rectangle 5"/>
          <p:cNvSpPr>
            <a:spLocks noChangeArrowheads="1"/>
          </p:cNvSpPr>
          <p:nvPr/>
        </p:nvSpPr>
        <p:spPr bwMode="auto">
          <a:xfrm>
            <a:off x="6248400" y="2968625"/>
            <a:ext cx="4267200" cy="349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lgn="ctr">
              <a:buFont typeface="Wingdings" panose="05000000000000000000" pitchFamily="2" charset="2"/>
              <a:buNone/>
            </a:pPr>
            <a:r>
              <a:rPr lang="it-IT" altLang="en-US" sz="2400" b="1"/>
              <a:t>Internal Functions</a:t>
            </a:r>
            <a:endParaRPr lang="it-IT" altLang="en-US" sz="2400"/>
          </a:p>
          <a:p>
            <a:r>
              <a:rPr lang="it-IT" altLang="en-US" sz="2400"/>
              <a:t>transmit / receive data</a:t>
            </a:r>
          </a:p>
          <a:p>
            <a:r>
              <a:rPr lang="it-IT" altLang="en-US" sz="2400"/>
              <a:t>energy (battery)</a:t>
            </a:r>
          </a:p>
          <a:p>
            <a:r>
              <a:rPr lang="it-IT" altLang="en-US" sz="2400"/>
              <a:t>user I/O (display, keys, ...)</a:t>
            </a:r>
          </a:p>
          <a:p>
            <a:r>
              <a:rPr lang="it-IT" altLang="en-US" sz="2400"/>
              <a:t>phone-book mgmt.</a:t>
            </a:r>
          </a:p>
          <a:p>
            <a:pPr>
              <a:buFont typeface="Wingdings" panose="05000000000000000000" pitchFamily="2" charset="2"/>
              <a:buNone/>
            </a:pPr>
            <a:endParaRPr lang="it-IT" altLang="en-US" sz="2400"/>
          </a:p>
          <a:p>
            <a:pPr>
              <a:buFont typeface="Wingdings" panose="05000000000000000000" pitchFamily="2" charset="2"/>
              <a:buNone/>
            </a:pPr>
            <a:r>
              <a:rPr lang="it-IT" altLang="en-US" sz="2400" i="1"/>
              <a:t>Point of view: developer / designer</a:t>
            </a:r>
          </a:p>
        </p:txBody>
      </p:sp>
      <p:graphicFrame>
        <p:nvGraphicFramePr>
          <p:cNvPr id="588806" name="Object 6"/>
          <p:cNvGraphicFramePr>
            <a:graphicFrameLocks noChangeAspect="1"/>
          </p:cNvGraphicFramePr>
          <p:nvPr/>
        </p:nvGraphicFramePr>
        <p:xfrm>
          <a:off x="5105401" y="2130426"/>
          <a:ext cx="1431925" cy="1331913"/>
        </p:xfrm>
        <a:graphic>
          <a:graphicData uri="http://schemas.openxmlformats.org/presentationml/2006/ole">
            <mc:AlternateContent xmlns:mc="http://schemas.openxmlformats.org/markup-compatibility/2006">
              <mc:Choice xmlns:v="urn:schemas-microsoft-com:vml" Requires="v">
                <p:oleObj spid="_x0000_s1028" name="ClipArt" r:id="rId4" imgW="952129" imgH="885714" progId="MS_ClipArt_Gallery.2">
                  <p:embed/>
                </p:oleObj>
              </mc:Choice>
              <mc:Fallback>
                <p:oleObj name="ClipArt" r:id="rId4" imgW="952129" imgH="885714"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1" y="2130426"/>
                        <a:ext cx="1431925" cy="1331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6741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a:t>What is an Actor?</a:t>
            </a:r>
            <a:r>
              <a:rPr lang="en-MY" dirty="0"/>
              <a:t/>
            </a:r>
            <a:br>
              <a:rPr lang="en-MY" dirty="0"/>
            </a:br>
            <a:endParaRPr lang="en-MY" dirty="0"/>
          </a:p>
        </p:txBody>
      </p:sp>
      <p:sp>
        <p:nvSpPr>
          <p:cNvPr id="3" name="Content Placeholder 2"/>
          <p:cNvSpPr>
            <a:spLocks noGrp="1"/>
          </p:cNvSpPr>
          <p:nvPr>
            <p:ph idx="1"/>
          </p:nvPr>
        </p:nvSpPr>
        <p:spPr/>
        <p:txBody>
          <a:bodyPr>
            <a:normAutofit lnSpcReduction="10000"/>
          </a:bodyPr>
          <a:lstStyle/>
          <a:p>
            <a:r>
              <a:rPr lang="en-MY" dirty="0"/>
              <a:t>Include all user roles that interact with the system</a:t>
            </a:r>
            <a:br>
              <a:rPr lang="en-MY" dirty="0"/>
            </a:br>
            <a:r>
              <a:rPr lang="en-MY" dirty="0"/>
              <a:t>• Include system components only if they responsible for</a:t>
            </a:r>
            <a:br>
              <a:rPr lang="en-MY" dirty="0"/>
            </a:br>
            <a:r>
              <a:rPr lang="en-MY" dirty="0"/>
              <a:t>initiating/triggering a use case.</a:t>
            </a:r>
            <a:br>
              <a:rPr lang="en-MY" dirty="0"/>
            </a:br>
            <a:r>
              <a:rPr lang="en-MY" dirty="0"/>
              <a:t>• For example, a timer that triggers sending of an e-mail</a:t>
            </a:r>
            <a:br>
              <a:rPr lang="en-MY" dirty="0"/>
            </a:br>
            <a:r>
              <a:rPr lang="en-MY" dirty="0"/>
              <a:t>reminder</a:t>
            </a:r>
            <a:br>
              <a:rPr lang="en-MY" dirty="0"/>
            </a:br>
            <a:r>
              <a:rPr lang="en-MY" dirty="0"/>
              <a:t>• </a:t>
            </a:r>
            <a:r>
              <a:rPr lang="en-MY" b="1" i="1" dirty="0"/>
              <a:t>primary </a:t>
            </a:r>
            <a:r>
              <a:rPr lang="en-MY" b="1" dirty="0"/>
              <a:t>- a user whose goals are fulfilled by the system</a:t>
            </a:r>
            <a:br>
              <a:rPr lang="en-MY" b="1" dirty="0"/>
            </a:br>
            <a:r>
              <a:rPr lang="en-MY" b="1" dirty="0"/>
              <a:t>• importance: define user goals</a:t>
            </a:r>
            <a:br>
              <a:rPr lang="en-MY" b="1" dirty="0"/>
            </a:br>
            <a:r>
              <a:rPr lang="en-MY" b="1" dirty="0"/>
              <a:t>• </a:t>
            </a:r>
            <a:r>
              <a:rPr lang="en-MY" b="1" i="1" dirty="0"/>
              <a:t>supporting </a:t>
            </a:r>
            <a:r>
              <a:rPr lang="en-MY" b="1" dirty="0"/>
              <a:t>- provides a service (e.g., info) to the system</a:t>
            </a:r>
            <a:br>
              <a:rPr lang="en-MY" b="1" dirty="0"/>
            </a:br>
            <a:r>
              <a:rPr lang="en-MY" b="1" dirty="0"/>
              <a:t>• importance: clarify external interfaces and protocols</a:t>
            </a:r>
            <a:br>
              <a:rPr lang="en-MY" b="1" dirty="0"/>
            </a:br>
            <a:r>
              <a:rPr lang="en-MY" b="1" dirty="0"/>
              <a:t>• </a:t>
            </a:r>
            <a:r>
              <a:rPr lang="en-MY" b="1" i="1" dirty="0"/>
              <a:t>offstage </a:t>
            </a:r>
            <a:r>
              <a:rPr lang="en-MY" b="1" dirty="0"/>
              <a:t>- has an interest in the </a:t>
            </a:r>
            <a:r>
              <a:rPr lang="en-MY" b="1" dirty="0" err="1"/>
              <a:t>behavior</a:t>
            </a:r>
            <a:r>
              <a:rPr lang="en-MY" b="1" dirty="0"/>
              <a:t> but is not primary or</a:t>
            </a:r>
            <a:br>
              <a:rPr lang="en-MY" b="1" dirty="0"/>
            </a:br>
            <a:r>
              <a:rPr lang="en-MY" b="1" dirty="0"/>
              <a:t>supporting, e.g., government</a:t>
            </a:r>
            <a:br>
              <a:rPr lang="en-MY" b="1" dirty="0"/>
            </a:br>
            <a:endParaRPr lang="en-MY" dirty="0"/>
          </a:p>
        </p:txBody>
      </p:sp>
    </p:spTree>
    <p:extLst>
      <p:ext uri="{BB962C8B-B14F-4D97-AF65-F5344CB8AC3E}">
        <p14:creationId xmlns:p14="http://schemas.microsoft.com/office/powerpoint/2010/main" val="1231307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75763" y="437883"/>
            <a:ext cx="10277341" cy="5548580"/>
          </a:xfrm>
          <a:prstGeom prst="rect">
            <a:avLst/>
          </a:prstGeom>
        </p:spPr>
      </p:pic>
    </p:spTree>
    <p:extLst>
      <p:ext uri="{BB962C8B-B14F-4D97-AF65-F5344CB8AC3E}">
        <p14:creationId xmlns:p14="http://schemas.microsoft.com/office/powerpoint/2010/main" val="584036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0311" y="476518"/>
            <a:ext cx="9633396" cy="5386119"/>
          </a:xfrm>
          <a:prstGeom prst="rect">
            <a:avLst/>
          </a:prstGeom>
        </p:spPr>
      </p:pic>
    </p:spTree>
    <p:extLst>
      <p:ext uri="{BB962C8B-B14F-4D97-AF65-F5344CB8AC3E}">
        <p14:creationId xmlns:p14="http://schemas.microsoft.com/office/powerpoint/2010/main" val="1934146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2"/>
          <p:cNvSpPr>
            <a:spLocks noGrp="1"/>
          </p:cNvSpPr>
          <p:nvPr>
            <p:ph type="sldNum" sz="quarter" idx="10"/>
          </p:nvPr>
        </p:nvSpPr>
        <p:spPr/>
        <p:txBody>
          <a:bodyPr/>
          <a:lstStyle/>
          <a:p>
            <a:fld id="{32097574-044A-47E7-AFC2-682650D7C10F}" type="slidenum">
              <a:rPr lang="en-US" altLang="en-US"/>
              <a:pPr/>
              <a:t>9</a:t>
            </a:fld>
            <a:endParaRPr lang="en-US" altLang="en-US"/>
          </a:p>
        </p:txBody>
      </p:sp>
      <p:sp>
        <p:nvSpPr>
          <p:cNvPr id="28" name="Footer Placeholder 3"/>
          <p:cNvSpPr>
            <a:spLocks noGrp="1"/>
          </p:cNvSpPr>
          <p:nvPr>
            <p:ph type="ftr" sz="quarter" idx="11"/>
          </p:nvPr>
        </p:nvSpPr>
        <p:spPr/>
        <p:txBody>
          <a:bodyPr/>
          <a:lstStyle/>
          <a:p>
            <a:r>
              <a:rPr lang="en-US" altLang="en-US"/>
              <a:t>05-Use-Cases</a:t>
            </a:r>
          </a:p>
        </p:txBody>
      </p:sp>
      <p:sp>
        <p:nvSpPr>
          <p:cNvPr id="9218" name="Rectangle 2"/>
          <p:cNvSpPr>
            <a:spLocks noGrp="1" noChangeArrowheads="1"/>
          </p:cNvSpPr>
          <p:nvPr>
            <p:ph type="title"/>
          </p:nvPr>
        </p:nvSpPr>
        <p:spPr/>
        <p:txBody>
          <a:bodyPr/>
          <a:lstStyle/>
          <a:p>
            <a:r>
              <a:rPr lang="en-US" altLang="en-US" dirty="0"/>
              <a:t>Use-Case </a:t>
            </a:r>
            <a:r>
              <a:rPr lang="en-US" altLang="en-US" dirty="0" smtClean="0"/>
              <a:t>Diagrams: 2 </a:t>
            </a:r>
            <a:r>
              <a:rPr lang="en-US" altLang="en-US" dirty="0"/>
              <a:t>(POST)</a:t>
            </a:r>
          </a:p>
        </p:txBody>
      </p:sp>
      <p:grpSp>
        <p:nvGrpSpPr>
          <p:cNvPr id="9219" name="Group 3"/>
          <p:cNvGrpSpPr>
            <a:grpSpLocks/>
          </p:cNvGrpSpPr>
          <p:nvPr/>
        </p:nvGrpSpPr>
        <p:grpSpPr bwMode="auto">
          <a:xfrm>
            <a:off x="2133601" y="2209800"/>
            <a:ext cx="7613651" cy="3790950"/>
            <a:chOff x="336" y="967"/>
            <a:chExt cx="4796" cy="2388"/>
          </a:xfrm>
        </p:grpSpPr>
        <p:sp>
          <p:nvSpPr>
            <p:cNvPr id="9220" name="Freeform 4"/>
            <p:cNvSpPr>
              <a:spLocks/>
            </p:cNvSpPr>
            <p:nvPr/>
          </p:nvSpPr>
          <p:spPr bwMode="auto">
            <a:xfrm>
              <a:off x="4822" y="1970"/>
              <a:ext cx="134" cy="168"/>
            </a:xfrm>
            <a:custGeom>
              <a:avLst/>
              <a:gdLst>
                <a:gd name="T0" fmla="*/ 0 w 134"/>
                <a:gd name="T1" fmla="*/ 84 h 168"/>
                <a:gd name="T2" fmla="*/ 2 w 134"/>
                <a:gd name="T3" fmla="*/ 62 h 168"/>
                <a:gd name="T4" fmla="*/ 8 w 134"/>
                <a:gd name="T5" fmla="*/ 42 h 168"/>
                <a:gd name="T6" fmla="*/ 20 w 134"/>
                <a:gd name="T7" fmla="*/ 26 h 168"/>
                <a:gd name="T8" fmla="*/ 33 w 134"/>
                <a:gd name="T9" fmla="*/ 12 h 168"/>
                <a:gd name="T10" fmla="*/ 50 w 134"/>
                <a:gd name="T11" fmla="*/ 4 h 168"/>
                <a:gd name="T12" fmla="*/ 67 w 134"/>
                <a:gd name="T13" fmla="*/ 0 h 168"/>
                <a:gd name="T14" fmla="*/ 84 w 134"/>
                <a:gd name="T15" fmla="*/ 4 h 168"/>
                <a:gd name="T16" fmla="*/ 100 w 134"/>
                <a:gd name="T17" fmla="*/ 12 h 168"/>
                <a:gd name="T18" fmla="*/ 114 w 134"/>
                <a:gd name="T19" fmla="*/ 26 h 168"/>
                <a:gd name="T20" fmla="*/ 126 w 134"/>
                <a:gd name="T21" fmla="*/ 42 h 168"/>
                <a:gd name="T22" fmla="*/ 132 w 134"/>
                <a:gd name="T23" fmla="*/ 62 h 168"/>
                <a:gd name="T24" fmla="*/ 134 w 134"/>
                <a:gd name="T25" fmla="*/ 84 h 168"/>
                <a:gd name="T26" fmla="*/ 132 w 134"/>
                <a:gd name="T27" fmla="*/ 106 h 168"/>
                <a:gd name="T28" fmla="*/ 126 w 134"/>
                <a:gd name="T29" fmla="*/ 126 h 168"/>
                <a:gd name="T30" fmla="*/ 114 w 134"/>
                <a:gd name="T31" fmla="*/ 145 h 168"/>
                <a:gd name="T32" fmla="*/ 100 w 134"/>
                <a:gd name="T33" fmla="*/ 158 h 168"/>
                <a:gd name="T34" fmla="*/ 84 w 134"/>
                <a:gd name="T35" fmla="*/ 167 h 168"/>
                <a:gd name="T36" fmla="*/ 67 w 134"/>
                <a:gd name="T37" fmla="*/ 168 h 168"/>
                <a:gd name="T38" fmla="*/ 50 w 134"/>
                <a:gd name="T39" fmla="*/ 167 h 168"/>
                <a:gd name="T40" fmla="*/ 33 w 134"/>
                <a:gd name="T41" fmla="*/ 158 h 168"/>
                <a:gd name="T42" fmla="*/ 20 w 134"/>
                <a:gd name="T43" fmla="*/ 145 h 168"/>
                <a:gd name="T44" fmla="*/ 8 w 134"/>
                <a:gd name="T45" fmla="*/ 126 h 168"/>
                <a:gd name="T46" fmla="*/ 2 w 134"/>
                <a:gd name="T47" fmla="*/ 106 h 168"/>
                <a:gd name="T48" fmla="*/ 0 w 134"/>
                <a:gd name="T49" fmla="*/ 8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4" h="168">
                  <a:moveTo>
                    <a:pt x="0" y="84"/>
                  </a:moveTo>
                  <a:lnTo>
                    <a:pt x="2" y="62"/>
                  </a:lnTo>
                  <a:lnTo>
                    <a:pt x="8" y="42"/>
                  </a:lnTo>
                  <a:lnTo>
                    <a:pt x="20" y="26"/>
                  </a:lnTo>
                  <a:lnTo>
                    <a:pt x="33" y="12"/>
                  </a:lnTo>
                  <a:lnTo>
                    <a:pt x="50" y="4"/>
                  </a:lnTo>
                  <a:lnTo>
                    <a:pt x="67" y="0"/>
                  </a:lnTo>
                  <a:lnTo>
                    <a:pt x="84" y="4"/>
                  </a:lnTo>
                  <a:lnTo>
                    <a:pt x="100" y="12"/>
                  </a:lnTo>
                  <a:lnTo>
                    <a:pt x="114" y="26"/>
                  </a:lnTo>
                  <a:lnTo>
                    <a:pt x="126" y="42"/>
                  </a:lnTo>
                  <a:lnTo>
                    <a:pt x="132" y="62"/>
                  </a:lnTo>
                  <a:lnTo>
                    <a:pt x="134" y="84"/>
                  </a:lnTo>
                  <a:lnTo>
                    <a:pt x="132" y="106"/>
                  </a:lnTo>
                  <a:lnTo>
                    <a:pt x="126" y="126"/>
                  </a:lnTo>
                  <a:lnTo>
                    <a:pt x="114" y="145"/>
                  </a:lnTo>
                  <a:lnTo>
                    <a:pt x="100" y="158"/>
                  </a:lnTo>
                  <a:lnTo>
                    <a:pt x="84" y="167"/>
                  </a:lnTo>
                  <a:lnTo>
                    <a:pt x="67" y="168"/>
                  </a:lnTo>
                  <a:lnTo>
                    <a:pt x="50" y="167"/>
                  </a:lnTo>
                  <a:lnTo>
                    <a:pt x="33" y="158"/>
                  </a:lnTo>
                  <a:lnTo>
                    <a:pt x="20" y="145"/>
                  </a:lnTo>
                  <a:lnTo>
                    <a:pt x="8" y="126"/>
                  </a:lnTo>
                  <a:lnTo>
                    <a:pt x="2" y="106"/>
                  </a:lnTo>
                  <a:lnTo>
                    <a:pt x="0" y="84"/>
                  </a:lnTo>
                  <a:close/>
                </a:path>
              </a:pathLst>
            </a:custGeom>
            <a:solidFill>
              <a:srgbClr val="FFFFFF"/>
            </a:solidFill>
            <a:ln w="4763">
              <a:solidFill>
                <a:srgbClr val="000000"/>
              </a:solidFill>
              <a:prstDash val="solid"/>
              <a:round/>
              <a:headEnd/>
              <a:tailEnd/>
            </a:ln>
          </p:spPr>
          <p:txBody>
            <a:bodyPr/>
            <a:lstStyle/>
            <a:p>
              <a:endParaRPr lang="en-MY"/>
            </a:p>
          </p:txBody>
        </p:sp>
        <p:sp>
          <p:nvSpPr>
            <p:cNvPr id="9221" name="Freeform 5"/>
            <p:cNvSpPr>
              <a:spLocks noEditPoints="1"/>
            </p:cNvSpPr>
            <p:nvPr/>
          </p:nvSpPr>
          <p:spPr bwMode="auto">
            <a:xfrm>
              <a:off x="4708" y="2138"/>
              <a:ext cx="362" cy="588"/>
            </a:xfrm>
            <a:custGeom>
              <a:avLst/>
              <a:gdLst>
                <a:gd name="T0" fmla="*/ 0 w 362"/>
                <a:gd name="T1" fmla="*/ 84 h 588"/>
                <a:gd name="T2" fmla="*/ 362 w 362"/>
                <a:gd name="T3" fmla="*/ 84 h 588"/>
                <a:gd name="T4" fmla="*/ 181 w 362"/>
                <a:gd name="T5" fmla="*/ 369 h 588"/>
                <a:gd name="T6" fmla="*/ 315 w 362"/>
                <a:gd name="T7" fmla="*/ 588 h 588"/>
                <a:gd name="T8" fmla="*/ 181 w 362"/>
                <a:gd name="T9" fmla="*/ 0 h 588"/>
                <a:gd name="T10" fmla="*/ 181 w 362"/>
                <a:gd name="T11" fmla="*/ 369 h 588"/>
                <a:gd name="T12" fmla="*/ 47 w 362"/>
                <a:gd name="T13" fmla="*/ 588 h 588"/>
              </a:gdLst>
              <a:ahLst/>
              <a:cxnLst>
                <a:cxn ang="0">
                  <a:pos x="T0" y="T1"/>
                </a:cxn>
                <a:cxn ang="0">
                  <a:pos x="T2" y="T3"/>
                </a:cxn>
                <a:cxn ang="0">
                  <a:pos x="T4" y="T5"/>
                </a:cxn>
                <a:cxn ang="0">
                  <a:pos x="T6" y="T7"/>
                </a:cxn>
                <a:cxn ang="0">
                  <a:pos x="T8" y="T9"/>
                </a:cxn>
                <a:cxn ang="0">
                  <a:pos x="T10" y="T11"/>
                </a:cxn>
                <a:cxn ang="0">
                  <a:pos x="T12" y="T13"/>
                </a:cxn>
              </a:cxnLst>
              <a:rect l="0" t="0" r="r" b="b"/>
              <a:pathLst>
                <a:path w="362" h="588">
                  <a:moveTo>
                    <a:pt x="0" y="84"/>
                  </a:moveTo>
                  <a:lnTo>
                    <a:pt x="362" y="84"/>
                  </a:lnTo>
                  <a:moveTo>
                    <a:pt x="181" y="369"/>
                  </a:moveTo>
                  <a:lnTo>
                    <a:pt x="315" y="588"/>
                  </a:lnTo>
                  <a:moveTo>
                    <a:pt x="181" y="0"/>
                  </a:moveTo>
                  <a:lnTo>
                    <a:pt x="181" y="369"/>
                  </a:lnTo>
                  <a:lnTo>
                    <a:pt x="47" y="58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9222" name="Rectangle 6"/>
            <p:cNvSpPr>
              <a:spLocks noChangeArrowheads="1"/>
            </p:cNvSpPr>
            <p:nvPr/>
          </p:nvSpPr>
          <p:spPr bwMode="auto">
            <a:xfrm>
              <a:off x="4643" y="2757"/>
              <a:ext cx="4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Customer</a:t>
              </a:r>
              <a:endParaRPr lang="en-US" altLang="en-US" sz="2400">
                <a:latin typeface="Times New Roman" panose="02020603050405020304" pitchFamily="18" charset="0"/>
              </a:endParaRPr>
            </a:p>
          </p:txBody>
        </p:sp>
        <p:sp>
          <p:nvSpPr>
            <p:cNvPr id="9223" name="Freeform 7"/>
            <p:cNvSpPr>
              <a:spLocks/>
            </p:cNvSpPr>
            <p:nvPr/>
          </p:nvSpPr>
          <p:spPr bwMode="auto">
            <a:xfrm>
              <a:off x="1051" y="1970"/>
              <a:ext cx="134" cy="168"/>
            </a:xfrm>
            <a:custGeom>
              <a:avLst/>
              <a:gdLst>
                <a:gd name="T0" fmla="*/ 0 w 134"/>
                <a:gd name="T1" fmla="*/ 84 h 168"/>
                <a:gd name="T2" fmla="*/ 1 w 134"/>
                <a:gd name="T3" fmla="*/ 62 h 168"/>
                <a:gd name="T4" fmla="*/ 8 w 134"/>
                <a:gd name="T5" fmla="*/ 42 h 168"/>
                <a:gd name="T6" fmla="*/ 20 w 134"/>
                <a:gd name="T7" fmla="*/ 26 h 168"/>
                <a:gd name="T8" fmla="*/ 33 w 134"/>
                <a:gd name="T9" fmla="*/ 12 h 168"/>
                <a:gd name="T10" fmla="*/ 50 w 134"/>
                <a:gd name="T11" fmla="*/ 4 h 168"/>
                <a:gd name="T12" fmla="*/ 67 w 134"/>
                <a:gd name="T13" fmla="*/ 0 h 168"/>
                <a:gd name="T14" fmla="*/ 83 w 134"/>
                <a:gd name="T15" fmla="*/ 4 h 168"/>
                <a:gd name="T16" fmla="*/ 100 w 134"/>
                <a:gd name="T17" fmla="*/ 12 h 168"/>
                <a:gd name="T18" fmla="*/ 114 w 134"/>
                <a:gd name="T19" fmla="*/ 26 h 168"/>
                <a:gd name="T20" fmla="*/ 125 w 134"/>
                <a:gd name="T21" fmla="*/ 42 h 168"/>
                <a:gd name="T22" fmla="*/ 132 w 134"/>
                <a:gd name="T23" fmla="*/ 62 h 168"/>
                <a:gd name="T24" fmla="*/ 134 w 134"/>
                <a:gd name="T25" fmla="*/ 84 h 168"/>
                <a:gd name="T26" fmla="*/ 132 w 134"/>
                <a:gd name="T27" fmla="*/ 106 h 168"/>
                <a:gd name="T28" fmla="*/ 125 w 134"/>
                <a:gd name="T29" fmla="*/ 126 h 168"/>
                <a:gd name="T30" fmla="*/ 114 w 134"/>
                <a:gd name="T31" fmla="*/ 145 h 168"/>
                <a:gd name="T32" fmla="*/ 100 w 134"/>
                <a:gd name="T33" fmla="*/ 158 h 168"/>
                <a:gd name="T34" fmla="*/ 83 w 134"/>
                <a:gd name="T35" fmla="*/ 167 h 168"/>
                <a:gd name="T36" fmla="*/ 67 w 134"/>
                <a:gd name="T37" fmla="*/ 168 h 168"/>
                <a:gd name="T38" fmla="*/ 50 w 134"/>
                <a:gd name="T39" fmla="*/ 167 h 168"/>
                <a:gd name="T40" fmla="*/ 33 w 134"/>
                <a:gd name="T41" fmla="*/ 158 h 168"/>
                <a:gd name="T42" fmla="*/ 20 w 134"/>
                <a:gd name="T43" fmla="*/ 145 h 168"/>
                <a:gd name="T44" fmla="*/ 8 w 134"/>
                <a:gd name="T45" fmla="*/ 126 h 168"/>
                <a:gd name="T46" fmla="*/ 1 w 134"/>
                <a:gd name="T47" fmla="*/ 106 h 168"/>
                <a:gd name="T48" fmla="*/ 0 w 134"/>
                <a:gd name="T49" fmla="*/ 8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4" h="168">
                  <a:moveTo>
                    <a:pt x="0" y="84"/>
                  </a:moveTo>
                  <a:lnTo>
                    <a:pt x="1" y="62"/>
                  </a:lnTo>
                  <a:lnTo>
                    <a:pt x="8" y="42"/>
                  </a:lnTo>
                  <a:lnTo>
                    <a:pt x="20" y="26"/>
                  </a:lnTo>
                  <a:lnTo>
                    <a:pt x="33" y="12"/>
                  </a:lnTo>
                  <a:lnTo>
                    <a:pt x="50" y="4"/>
                  </a:lnTo>
                  <a:lnTo>
                    <a:pt x="67" y="0"/>
                  </a:lnTo>
                  <a:lnTo>
                    <a:pt x="83" y="4"/>
                  </a:lnTo>
                  <a:lnTo>
                    <a:pt x="100" y="12"/>
                  </a:lnTo>
                  <a:lnTo>
                    <a:pt x="114" y="26"/>
                  </a:lnTo>
                  <a:lnTo>
                    <a:pt x="125" y="42"/>
                  </a:lnTo>
                  <a:lnTo>
                    <a:pt x="132" y="62"/>
                  </a:lnTo>
                  <a:lnTo>
                    <a:pt x="134" y="84"/>
                  </a:lnTo>
                  <a:lnTo>
                    <a:pt x="132" y="106"/>
                  </a:lnTo>
                  <a:lnTo>
                    <a:pt x="125" y="126"/>
                  </a:lnTo>
                  <a:lnTo>
                    <a:pt x="114" y="145"/>
                  </a:lnTo>
                  <a:lnTo>
                    <a:pt x="100" y="158"/>
                  </a:lnTo>
                  <a:lnTo>
                    <a:pt x="83" y="167"/>
                  </a:lnTo>
                  <a:lnTo>
                    <a:pt x="67" y="168"/>
                  </a:lnTo>
                  <a:lnTo>
                    <a:pt x="50" y="167"/>
                  </a:lnTo>
                  <a:lnTo>
                    <a:pt x="33" y="158"/>
                  </a:lnTo>
                  <a:lnTo>
                    <a:pt x="20" y="145"/>
                  </a:lnTo>
                  <a:lnTo>
                    <a:pt x="8" y="126"/>
                  </a:lnTo>
                  <a:lnTo>
                    <a:pt x="1" y="106"/>
                  </a:lnTo>
                  <a:lnTo>
                    <a:pt x="0" y="84"/>
                  </a:lnTo>
                  <a:close/>
                </a:path>
              </a:pathLst>
            </a:custGeom>
            <a:solidFill>
              <a:srgbClr val="FFFFFF"/>
            </a:solidFill>
            <a:ln w="4763">
              <a:solidFill>
                <a:srgbClr val="000000"/>
              </a:solidFill>
              <a:prstDash val="solid"/>
              <a:round/>
              <a:headEnd/>
              <a:tailEnd/>
            </a:ln>
          </p:spPr>
          <p:txBody>
            <a:bodyPr/>
            <a:lstStyle/>
            <a:p>
              <a:endParaRPr lang="en-MY"/>
            </a:p>
          </p:txBody>
        </p:sp>
        <p:sp>
          <p:nvSpPr>
            <p:cNvPr id="9224" name="Freeform 8"/>
            <p:cNvSpPr>
              <a:spLocks noEditPoints="1"/>
            </p:cNvSpPr>
            <p:nvPr/>
          </p:nvSpPr>
          <p:spPr bwMode="auto">
            <a:xfrm>
              <a:off x="937" y="2138"/>
              <a:ext cx="362" cy="588"/>
            </a:xfrm>
            <a:custGeom>
              <a:avLst/>
              <a:gdLst>
                <a:gd name="T0" fmla="*/ 0 w 362"/>
                <a:gd name="T1" fmla="*/ 84 h 588"/>
                <a:gd name="T2" fmla="*/ 362 w 362"/>
                <a:gd name="T3" fmla="*/ 84 h 588"/>
                <a:gd name="T4" fmla="*/ 181 w 362"/>
                <a:gd name="T5" fmla="*/ 369 h 588"/>
                <a:gd name="T6" fmla="*/ 315 w 362"/>
                <a:gd name="T7" fmla="*/ 588 h 588"/>
                <a:gd name="T8" fmla="*/ 181 w 362"/>
                <a:gd name="T9" fmla="*/ 0 h 588"/>
                <a:gd name="T10" fmla="*/ 181 w 362"/>
                <a:gd name="T11" fmla="*/ 369 h 588"/>
                <a:gd name="T12" fmla="*/ 47 w 362"/>
                <a:gd name="T13" fmla="*/ 588 h 588"/>
              </a:gdLst>
              <a:ahLst/>
              <a:cxnLst>
                <a:cxn ang="0">
                  <a:pos x="T0" y="T1"/>
                </a:cxn>
                <a:cxn ang="0">
                  <a:pos x="T2" y="T3"/>
                </a:cxn>
                <a:cxn ang="0">
                  <a:pos x="T4" y="T5"/>
                </a:cxn>
                <a:cxn ang="0">
                  <a:pos x="T6" y="T7"/>
                </a:cxn>
                <a:cxn ang="0">
                  <a:pos x="T8" y="T9"/>
                </a:cxn>
                <a:cxn ang="0">
                  <a:pos x="T10" y="T11"/>
                </a:cxn>
                <a:cxn ang="0">
                  <a:pos x="T12" y="T13"/>
                </a:cxn>
              </a:cxnLst>
              <a:rect l="0" t="0" r="r" b="b"/>
              <a:pathLst>
                <a:path w="362" h="588">
                  <a:moveTo>
                    <a:pt x="0" y="84"/>
                  </a:moveTo>
                  <a:lnTo>
                    <a:pt x="362" y="84"/>
                  </a:lnTo>
                  <a:moveTo>
                    <a:pt x="181" y="369"/>
                  </a:moveTo>
                  <a:lnTo>
                    <a:pt x="315" y="588"/>
                  </a:lnTo>
                  <a:moveTo>
                    <a:pt x="181" y="0"/>
                  </a:moveTo>
                  <a:lnTo>
                    <a:pt x="181" y="369"/>
                  </a:lnTo>
                  <a:lnTo>
                    <a:pt x="47" y="58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9225" name="Rectangle 9"/>
            <p:cNvSpPr>
              <a:spLocks noChangeArrowheads="1"/>
            </p:cNvSpPr>
            <p:nvPr/>
          </p:nvSpPr>
          <p:spPr bwMode="auto">
            <a:xfrm>
              <a:off x="922" y="2757"/>
              <a:ext cx="3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Cashier</a:t>
              </a:r>
              <a:endParaRPr lang="en-US" altLang="en-US" sz="2400">
                <a:latin typeface="Times New Roman" panose="02020603050405020304" pitchFamily="18" charset="0"/>
              </a:endParaRPr>
            </a:p>
          </p:txBody>
        </p:sp>
        <p:sp>
          <p:nvSpPr>
            <p:cNvPr id="9226" name="Freeform 10"/>
            <p:cNvSpPr>
              <a:spLocks/>
            </p:cNvSpPr>
            <p:nvPr/>
          </p:nvSpPr>
          <p:spPr bwMode="auto">
            <a:xfrm>
              <a:off x="2363" y="1593"/>
              <a:ext cx="1131" cy="377"/>
            </a:xfrm>
            <a:custGeom>
              <a:avLst/>
              <a:gdLst>
                <a:gd name="T0" fmla="*/ 0 w 1131"/>
                <a:gd name="T1" fmla="*/ 189 h 377"/>
                <a:gd name="T2" fmla="*/ 2 w 1131"/>
                <a:gd name="T3" fmla="*/ 169 h 377"/>
                <a:gd name="T4" fmla="*/ 12 w 1131"/>
                <a:gd name="T5" fmla="*/ 149 h 377"/>
                <a:gd name="T6" fmla="*/ 29 w 1131"/>
                <a:gd name="T7" fmla="*/ 129 h 377"/>
                <a:gd name="T8" fmla="*/ 52 w 1131"/>
                <a:gd name="T9" fmla="*/ 111 h 377"/>
                <a:gd name="T10" fmla="*/ 81 w 1131"/>
                <a:gd name="T11" fmla="*/ 92 h 377"/>
                <a:gd name="T12" fmla="*/ 114 w 1131"/>
                <a:gd name="T13" fmla="*/ 75 h 377"/>
                <a:gd name="T14" fmla="*/ 154 w 1131"/>
                <a:gd name="T15" fmla="*/ 58 h 377"/>
                <a:gd name="T16" fmla="*/ 200 w 1131"/>
                <a:gd name="T17" fmla="*/ 45 h 377"/>
                <a:gd name="T18" fmla="*/ 248 w 1131"/>
                <a:gd name="T19" fmla="*/ 33 h 377"/>
                <a:gd name="T20" fmla="*/ 300 w 1131"/>
                <a:gd name="T21" fmla="*/ 22 h 377"/>
                <a:gd name="T22" fmla="*/ 355 w 1131"/>
                <a:gd name="T23" fmla="*/ 13 h 377"/>
                <a:gd name="T24" fmla="*/ 414 w 1131"/>
                <a:gd name="T25" fmla="*/ 6 h 377"/>
                <a:gd name="T26" fmla="*/ 473 w 1131"/>
                <a:gd name="T27" fmla="*/ 3 h 377"/>
                <a:gd name="T28" fmla="*/ 535 w 1131"/>
                <a:gd name="T29" fmla="*/ 0 h 377"/>
                <a:gd name="T30" fmla="*/ 595 w 1131"/>
                <a:gd name="T31" fmla="*/ 0 h 377"/>
                <a:gd name="T32" fmla="*/ 657 w 1131"/>
                <a:gd name="T33" fmla="*/ 3 h 377"/>
                <a:gd name="T34" fmla="*/ 716 w 1131"/>
                <a:gd name="T35" fmla="*/ 6 h 377"/>
                <a:gd name="T36" fmla="*/ 774 w 1131"/>
                <a:gd name="T37" fmla="*/ 13 h 377"/>
                <a:gd name="T38" fmla="*/ 830 w 1131"/>
                <a:gd name="T39" fmla="*/ 22 h 377"/>
                <a:gd name="T40" fmla="*/ 882 w 1131"/>
                <a:gd name="T41" fmla="*/ 33 h 377"/>
                <a:gd name="T42" fmla="*/ 930 w 1131"/>
                <a:gd name="T43" fmla="*/ 45 h 377"/>
                <a:gd name="T44" fmla="*/ 976 w 1131"/>
                <a:gd name="T45" fmla="*/ 58 h 377"/>
                <a:gd name="T46" fmla="*/ 1016 w 1131"/>
                <a:gd name="T47" fmla="*/ 75 h 377"/>
                <a:gd name="T48" fmla="*/ 1049 w 1131"/>
                <a:gd name="T49" fmla="*/ 92 h 377"/>
                <a:gd name="T50" fmla="*/ 1078 w 1131"/>
                <a:gd name="T51" fmla="*/ 111 h 377"/>
                <a:gd name="T52" fmla="*/ 1101 w 1131"/>
                <a:gd name="T53" fmla="*/ 129 h 377"/>
                <a:gd name="T54" fmla="*/ 1118 w 1131"/>
                <a:gd name="T55" fmla="*/ 149 h 377"/>
                <a:gd name="T56" fmla="*/ 1128 w 1131"/>
                <a:gd name="T57" fmla="*/ 169 h 377"/>
                <a:gd name="T58" fmla="*/ 1131 w 1131"/>
                <a:gd name="T59" fmla="*/ 189 h 377"/>
                <a:gd name="T60" fmla="*/ 1128 w 1131"/>
                <a:gd name="T61" fmla="*/ 210 h 377"/>
                <a:gd name="T62" fmla="*/ 1118 w 1131"/>
                <a:gd name="T63" fmla="*/ 230 h 377"/>
                <a:gd name="T64" fmla="*/ 1101 w 1131"/>
                <a:gd name="T65" fmla="*/ 250 h 377"/>
                <a:gd name="T66" fmla="*/ 1078 w 1131"/>
                <a:gd name="T67" fmla="*/ 268 h 377"/>
                <a:gd name="T68" fmla="*/ 1049 w 1131"/>
                <a:gd name="T69" fmla="*/ 287 h 377"/>
                <a:gd name="T70" fmla="*/ 1016 w 1131"/>
                <a:gd name="T71" fmla="*/ 304 h 377"/>
                <a:gd name="T72" fmla="*/ 976 w 1131"/>
                <a:gd name="T73" fmla="*/ 319 h 377"/>
                <a:gd name="T74" fmla="*/ 930 w 1131"/>
                <a:gd name="T75" fmla="*/ 334 h 377"/>
                <a:gd name="T76" fmla="*/ 882 w 1131"/>
                <a:gd name="T77" fmla="*/ 345 h 377"/>
                <a:gd name="T78" fmla="*/ 830 w 1131"/>
                <a:gd name="T79" fmla="*/ 356 h 377"/>
                <a:gd name="T80" fmla="*/ 774 w 1131"/>
                <a:gd name="T81" fmla="*/ 364 h 377"/>
                <a:gd name="T82" fmla="*/ 716 w 1131"/>
                <a:gd name="T83" fmla="*/ 371 h 377"/>
                <a:gd name="T84" fmla="*/ 657 w 1131"/>
                <a:gd name="T85" fmla="*/ 376 h 377"/>
                <a:gd name="T86" fmla="*/ 595 w 1131"/>
                <a:gd name="T87" fmla="*/ 377 h 377"/>
                <a:gd name="T88" fmla="*/ 535 w 1131"/>
                <a:gd name="T89" fmla="*/ 377 h 377"/>
                <a:gd name="T90" fmla="*/ 473 w 1131"/>
                <a:gd name="T91" fmla="*/ 376 h 377"/>
                <a:gd name="T92" fmla="*/ 414 w 1131"/>
                <a:gd name="T93" fmla="*/ 371 h 377"/>
                <a:gd name="T94" fmla="*/ 355 w 1131"/>
                <a:gd name="T95" fmla="*/ 364 h 377"/>
                <a:gd name="T96" fmla="*/ 300 w 1131"/>
                <a:gd name="T97" fmla="*/ 356 h 377"/>
                <a:gd name="T98" fmla="*/ 248 w 1131"/>
                <a:gd name="T99" fmla="*/ 345 h 377"/>
                <a:gd name="T100" fmla="*/ 200 w 1131"/>
                <a:gd name="T101" fmla="*/ 334 h 377"/>
                <a:gd name="T102" fmla="*/ 154 w 1131"/>
                <a:gd name="T103" fmla="*/ 319 h 377"/>
                <a:gd name="T104" fmla="*/ 114 w 1131"/>
                <a:gd name="T105" fmla="*/ 304 h 377"/>
                <a:gd name="T106" fmla="*/ 81 w 1131"/>
                <a:gd name="T107" fmla="*/ 287 h 377"/>
                <a:gd name="T108" fmla="*/ 52 w 1131"/>
                <a:gd name="T109" fmla="*/ 268 h 377"/>
                <a:gd name="T110" fmla="*/ 29 w 1131"/>
                <a:gd name="T111" fmla="*/ 250 h 377"/>
                <a:gd name="T112" fmla="*/ 12 w 1131"/>
                <a:gd name="T113" fmla="*/ 230 h 377"/>
                <a:gd name="T114" fmla="*/ 2 w 1131"/>
                <a:gd name="T115" fmla="*/ 210 h 377"/>
                <a:gd name="T116" fmla="*/ 0 w 1131"/>
                <a:gd name="T117" fmla="*/ 18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31" h="377">
                  <a:moveTo>
                    <a:pt x="0" y="189"/>
                  </a:moveTo>
                  <a:lnTo>
                    <a:pt x="2" y="169"/>
                  </a:lnTo>
                  <a:lnTo>
                    <a:pt x="12" y="149"/>
                  </a:lnTo>
                  <a:lnTo>
                    <a:pt x="29" y="129"/>
                  </a:lnTo>
                  <a:lnTo>
                    <a:pt x="52" y="111"/>
                  </a:lnTo>
                  <a:lnTo>
                    <a:pt x="81" y="92"/>
                  </a:lnTo>
                  <a:lnTo>
                    <a:pt x="114" y="75"/>
                  </a:lnTo>
                  <a:lnTo>
                    <a:pt x="154" y="58"/>
                  </a:lnTo>
                  <a:lnTo>
                    <a:pt x="200" y="45"/>
                  </a:lnTo>
                  <a:lnTo>
                    <a:pt x="248" y="33"/>
                  </a:lnTo>
                  <a:lnTo>
                    <a:pt x="300" y="22"/>
                  </a:lnTo>
                  <a:lnTo>
                    <a:pt x="355" y="13"/>
                  </a:lnTo>
                  <a:lnTo>
                    <a:pt x="414" y="6"/>
                  </a:lnTo>
                  <a:lnTo>
                    <a:pt x="473" y="3"/>
                  </a:lnTo>
                  <a:lnTo>
                    <a:pt x="535" y="0"/>
                  </a:lnTo>
                  <a:lnTo>
                    <a:pt x="595" y="0"/>
                  </a:lnTo>
                  <a:lnTo>
                    <a:pt x="657" y="3"/>
                  </a:lnTo>
                  <a:lnTo>
                    <a:pt x="716" y="6"/>
                  </a:lnTo>
                  <a:lnTo>
                    <a:pt x="774" y="13"/>
                  </a:lnTo>
                  <a:lnTo>
                    <a:pt x="830" y="22"/>
                  </a:lnTo>
                  <a:lnTo>
                    <a:pt x="882" y="33"/>
                  </a:lnTo>
                  <a:lnTo>
                    <a:pt x="930" y="45"/>
                  </a:lnTo>
                  <a:lnTo>
                    <a:pt x="976" y="58"/>
                  </a:lnTo>
                  <a:lnTo>
                    <a:pt x="1016" y="75"/>
                  </a:lnTo>
                  <a:lnTo>
                    <a:pt x="1049" y="92"/>
                  </a:lnTo>
                  <a:lnTo>
                    <a:pt x="1078" y="111"/>
                  </a:lnTo>
                  <a:lnTo>
                    <a:pt x="1101" y="129"/>
                  </a:lnTo>
                  <a:lnTo>
                    <a:pt x="1118" y="149"/>
                  </a:lnTo>
                  <a:lnTo>
                    <a:pt x="1128" y="169"/>
                  </a:lnTo>
                  <a:lnTo>
                    <a:pt x="1131" y="189"/>
                  </a:lnTo>
                  <a:lnTo>
                    <a:pt x="1128" y="210"/>
                  </a:lnTo>
                  <a:lnTo>
                    <a:pt x="1118" y="230"/>
                  </a:lnTo>
                  <a:lnTo>
                    <a:pt x="1101" y="250"/>
                  </a:lnTo>
                  <a:lnTo>
                    <a:pt x="1078" y="268"/>
                  </a:lnTo>
                  <a:lnTo>
                    <a:pt x="1049" y="287"/>
                  </a:lnTo>
                  <a:lnTo>
                    <a:pt x="1016" y="304"/>
                  </a:lnTo>
                  <a:lnTo>
                    <a:pt x="976" y="319"/>
                  </a:lnTo>
                  <a:lnTo>
                    <a:pt x="930" y="334"/>
                  </a:lnTo>
                  <a:lnTo>
                    <a:pt x="882" y="345"/>
                  </a:lnTo>
                  <a:lnTo>
                    <a:pt x="830" y="356"/>
                  </a:lnTo>
                  <a:lnTo>
                    <a:pt x="774" y="364"/>
                  </a:lnTo>
                  <a:lnTo>
                    <a:pt x="716" y="371"/>
                  </a:lnTo>
                  <a:lnTo>
                    <a:pt x="657" y="376"/>
                  </a:lnTo>
                  <a:lnTo>
                    <a:pt x="595" y="377"/>
                  </a:lnTo>
                  <a:lnTo>
                    <a:pt x="535" y="377"/>
                  </a:lnTo>
                  <a:lnTo>
                    <a:pt x="473" y="376"/>
                  </a:lnTo>
                  <a:lnTo>
                    <a:pt x="414" y="371"/>
                  </a:lnTo>
                  <a:lnTo>
                    <a:pt x="355" y="364"/>
                  </a:lnTo>
                  <a:lnTo>
                    <a:pt x="300" y="356"/>
                  </a:lnTo>
                  <a:lnTo>
                    <a:pt x="248" y="345"/>
                  </a:lnTo>
                  <a:lnTo>
                    <a:pt x="200" y="334"/>
                  </a:lnTo>
                  <a:lnTo>
                    <a:pt x="154" y="319"/>
                  </a:lnTo>
                  <a:lnTo>
                    <a:pt x="114" y="304"/>
                  </a:lnTo>
                  <a:lnTo>
                    <a:pt x="81" y="287"/>
                  </a:lnTo>
                  <a:lnTo>
                    <a:pt x="52" y="268"/>
                  </a:lnTo>
                  <a:lnTo>
                    <a:pt x="29" y="250"/>
                  </a:lnTo>
                  <a:lnTo>
                    <a:pt x="12" y="230"/>
                  </a:lnTo>
                  <a:lnTo>
                    <a:pt x="2" y="210"/>
                  </a:lnTo>
                  <a:lnTo>
                    <a:pt x="0" y="189"/>
                  </a:lnTo>
                  <a:close/>
                </a:path>
              </a:pathLst>
            </a:custGeom>
            <a:solidFill>
              <a:srgbClr val="FFFFFF"/>
            </a:solidFill>
            <a:ln w="4763">
              <a:solidFill>
                <a:srgbClr val="000000"/>
              </a:solidFill>
              <a:prstDash val="solid"/>
              <a:round/>
              <a:headEnd/>
              <a:tailEnd/>
            </a:ln>
          </p:spPr>
          <p:txBody>
            <a:bodyPr/>
            <a:lstStyle/>
            <a:p>
              <a:endParaRPr lang="en-MY"/>
            </a:p>
          </p:txBody>
        </p:sp>
        <p:sp>
          <p:nvSpPr>
            <p:cNvPr id="9227" name="Rectangle 11"/>
            <p:cNvSpPr>
              <a:spLocks noChangeArrowheads="1"/>
            </p:cNvSpPr>
            <p:nvPr/>
          </p:nvSpPr>
          <p:spPr bwMode="auto">
            <a:xfrm>
              <a:off x="2769" y="1715"/>
              <a:ext cx="4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Buy Item</a:t>
              </a:r>
              <a:endParaRPr lang="en-US" altLang="en-US" sz="2400">
                <a:latin typeface="Times New Roman" panose="02020603050405020304" pitchFamily="18" charset="0"/>
              </a:endParaRPr>
            </a:p>
          </p:txBody>
        </p:sp>
        <p:sp>
          <p:nvSpPr>
            <p:cNvPr id="9228" name="Freeform 12"/>
            <p:cNvSpPr>
              <a:spLocks/>
            </p:cNvSpPr>
            <p:nvPr/>
          </p:nvSpPr>
          <p:spPr bwMode="auto">
            <a:xfrm>
              <a:off x="2352" y="2160"/>
              <a:ext cx="1131" cy="378"/>
            </a:xfrm>
            <a:custGeom>
              <a:avLst/>
              <a:gdLst>
                <a:gd name="T0" fmla="*/ 0 w 1131"/>
                <a:gd name="T1" fmla="*/ 188 h 378"/>
                <a:gd name="T2" fmla="*/ 2 w 1131"/>
                <a:gd name="T3" fmla="*/ 168 h 378"/>
                <a:gd name="T4" fmla="*/ 12 w 1131"/>
                <a:gd name="T5" fmla="*/ 148 h 378"/>
                <a:gd name="T6" fmla="*/ 29 w 1131"/>
                <a:gd name="T7" fmla="*/ 128 h 378"/>
                <a:gd name="T8" fmla="*/ 52 w 1131"/>
                <a:gd name="T9" fmla="*/ 109 h 378"/>
                <a:gd name="T10" fmla="*/ 81 w 1131"/>
                <a:gd name="T11" fmla="*/ 91 h 378"/>
                <a:gd name="T12" fmla="*/ 114 w 1131"/>
                <a:gd name="T13" fmla="*/ 74 h 378"/>
                <a:gd name="T14" fmla="*/ 154 w 1131"/>
                <a:gd name="T15" fmla="*/ 59 h 378"/>
                <a:gd name="T16" fmla="*/ 200 w 1131"/>
                <a:gd name="T17" fmla="*/ 45 h 378"/>
                <a:gd name="T18" fmla="*/ 248 w 1131"/>
                <a:gd name="T19" fmla="*/ 32 h 378"/>
                <a:gd name="T20" fmla="*/ 300 w 1131"/>
                <a:gd name="T21" fmla="*/ 22 h 378"/>
                <a:gd name="T22" fmla="*/ 355 w 1131"/>
                <a:gd name="T23" fmla="*/ 13 h 378"/>
                <a:gd name="T24" fmla="*/ 414 w 1131"/>
                <a:gd name="T25" fmla="*/ 7 h 378"/>
                <a:gd name="T26" fmla="*/ 473 w 1131"/>
                <a:gd name="T27" fmla="*/ 2 h 378"/>
                <a:gd name="T28" fmla="*/ 535 w 1131"/>
                <a:gd name="T29" fmla="*/ 0 h 378"/>
                <a:gd name="T30" fmla="*/ 595 w 1131"/>
                <a:gd name="T31" fmla="*/ 0 h 378"/>
                <a:gd name="T32" fmla="*/ 657 w 1131"/>
                <a:gd name="T33" fmla="*/ 2 h 378"/>
                <a:gd name="T34" fmla="*/ 716 w 1131"/>
                <a:gd name="T35" fmla="*/ 7 h 378"/>
                <a:gd name="T36" fmla="*/ 774 w 1131"/>
                <a:gd name="T37" fmla="*/ 13 h 378"/>
                <a:gd name="T38" fmla="*/ 830 w 1131"/>
                <a:gd name="T39" fmla="*/ 22 h 378"/>
                <a:gd name="T40" fmla="*/ 882 w 1131"/>
                <a:gd name="T41" fmla="*/ 32 h 378"/>
                <a:gd name="T42" fmla="*/ 930 w 1131"/>
                <a:gd name="T43" fmla="*/ 45 h 378"/>
                <a:gd name="T44" fmla="*/ 976 w 1131"/>
                <a:gd name="T45" fmla="*/ 59 h 378"/>
                <a:gd name="T46" fmla="*/ 1016 w 1131"/>
                <a:gd name="T47" fmla="*/ 74 h 378"/>
                <a:gd name="T48" fmla="*/ 1049 w 1131"/>
                <a:gd name="T49" fmla="*/ 91 h 378"/>
                <a:gd name="T50" fmla="*/ 1078 w 1131"/>
                <a:gd name="T51" fmla="*/ 109 h 378"/>
                <a:gd name="T52" fmla="*/ 1101 w 1131"/>
                <a:gd name="T53" fmla="*/ 128 h 378"/>
                <a:gd name="T54" fmla="*/ 1118 w 1131"/>
                <a:gd name="T55" fmla="*/ 148 h 378"/>
                <a:gd name="T56" fmla="*/ 1128 w 1131"/>
                <a:gd name="T57" fmla="*/ 168 h 378"/>
                <a:gd name="T58" fmla="*/ 1131 w 1131"/>
                <a:gd name="T59" fmla="*/ 188 h 378"/>
                <a:gd name="T60" fmla="*/ 1128 w 1131"/>
                <a:gd name="T61" fmla="*/ 208 h 378"/>
                <a:gd name="T62" fmla="*/ 1118 w 1131"/>
                <a:gd name="T63" fmla="*/ 230 h 378"/>
                <a:gd name="T64" fmla="*/ 1101 w 1131"/>
                <a:gd name="T65" fmla="*/ 248 h 378"/>
                <a:gd name="T66" fmla="*/ 1078 w 1131"/>
                <a:gd name="T67" fmla="*/ 269 h 378"/>
                <a:gd name="T68" fmla="*/ 1049 w 1131"/>
                <a:gd name="T69" fmla="*/ 285 h 378"/>
                <a:gd name="T70" fmla="*/ 1016 w 1131"/>
                <a:gd name="T71" fmla="*/ 302 h 378"/>
                <a:gd name="T72" fmla="*/ 976 w 1131"/>
                <a:gd name="T73" fmla="*/ 319 h 378"/>
                <a:gd name="T74" fmla="*/ 930 w 1131"/>
                <a:gd name="T75" fmla="*/ 332 h 378"/>
                <a:gd name="T76" fmla="*/ 882 w 1131"/>
                <a:gd name="T77" fmla="*/ 344 h 378"/>
                <a:gd name="T78" fmla="*/ 830 w 1131"/>
                <a:gd name="T79" fmla="*/ 356 h 378"/>
                <a:gd name="T80" fmla="*/ 774 w 1131"/>
                <a:gd name="T81" fmla="*/ 364 h 378"/>
                <a:gd name="T82" fmla="*/ 716 w 1131"/>
                <a:gd name="T83" fmla="*/ 371 h 378"/>
                <a:gd name="T84" fmla="*/ 657 w 1131"/>
                <a:gd name="T85" fmla="*/ 374 h 378"/>
                <a:gd name="T86" fmla="*/ 595 w 1131"/>
                <a:gd name="T87" fmla="*/ 378 h 378"/>
                <a:gd name="T88" fmla="*/ 535 w 1131"/>
                <a:gd name="T89" fmla="*/ 378 h 378"/>
                <a:gd name="T90" fmla="*/ 473 w 1131"/>
                <a:gd name="T91" fmla="*/ 374 h 378"/>
                <a:gd name="T92" fmla="*/ 414 w 1131"/>
                <a:gd name="T93" fmla="*/ 371 h 378"/>
                <a:gd name="T94" fmla="*/ 355 w 1131"/>
                <a:gd name="T95" fmla="*/ 364 h 378"/>
                <a:gd name="T96" fmla="*/ 300 w 1131"/>
                <a:gd name="T97" fmla="*/ 356 h 378"/>
                <a:gd name="T98" fmla="*/ 248 w 1131"/>
                <a:gd name="T99" fmla="*/ 344 h 378"/>
                <a:gd name="T100" fmla="*/ 200 w 1131"/>
                <a:gd name="T101" fmla="*/ 332 h 378"/>
                <a:gd name="T102" fmla="*/ 154 w 1131"/>
                <a:gd name="T103" fmla="*/ 319 h 378"/>
                <a:gd name="T104" fmla="*/ 114 w 1131"/>
                <a:gd name="T105" fmla="*/ 302 h 378"/>
                <a:gd name="T106" fmla="*/ 81 w 1131"/>
                <a:gd name="T107" fmla="*/ 285 h 378"/>
                <a:gd name="T108" fmla="*/ 52 w 1131"/>
                <a:gd name="T109" fmla="*/ 269 h 378"/>
                <a:gd name="T110" fmla="*/ 29 w 1131"/>
                <a:gd name="T111" fmla="*/ 248 h 378"/>
                <a:gd name="T112" fmla="*/ 12 w 1131"/>
                <a:gd name="T113" fmla="*/ 230 h 378"/>
                <a:gd name="T114" fmla="*/ 2 w 1131"/>
                <a:gd name="T115" fmla="*/ 208 h 378"/>
                <a:gd name="T116" fmla="*/ 0 w 1131"/>
                <a:gd name="T117" fmla="*/ 18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31" h="378">
                  <a:moveTo>
                    <a:pt x="0" y="188"/>
                  </a:moveTo>
                  <a:lnTo>
                    <a:pt x="2" y="168"/>
                  </a:lnTo>
                  <a:lnTo>
                    <a:pt x="12" y="148"/>
                  </a:lnTo>
                  <a:lnTo>
                    <a:pt x="29" y="128"/>
                  </a:lnTo>
                  <a:lnTo>
                    <a:pt x="52" y="109"/>
                  </a:lnTo>
                  <a:lnTo>
                    <a:pt x="81" y="91"/>
                  </a:lnTo>
                  <a:lnTo>
                    <a:pt x="114" y="74"/>
                  </a:lnTo>
                  <a:lnTo>
                    <a:pt x="154" y="59"/>
                  </a:lnTo>
                  <a:lnTo>
                    <a:pt x="200" y="45"/>
                  </a:lnTo>
                  <a:lnTo>
                    <a:pt x="248" y="32"/>
                  </a:lnTo>
                  <a:lnTo>
                    <a:pt x="300" y="22"/>
                  </a:lnTo>
                  <a:lnTo>
                    <a:pt x="355" y="13"/>
                  </a:lnTo>
                  <a:lnTo>
                    <a:pt x="414" y="7"/>
                  </a:lnTo>
                  <a:lnTo>
                    <a:pt x="473" y="2"/>
                  </a:lnTo>
                  <a:lnTo>
                    <a:pt x="535" y="0"/>
                  </a:lnTo>
                  <a:lnTo>
                    <a:pt x="595" y="0"/>
                  </a:lnTo>
                  <a:lnTo>
                    <a:pt x="657" y="2"/>
                  </a:lnTo>
                  <a:lnTo>
                    <a:pt x="716" y="7"/>
                  </a:lnTo>
                  <a:lnTo>
                    <a:pt x="774" y="13"/>
                  </a:lnTo>
                  <a:lnTo>
                    <a:pt x="830" y="22"/>
                  </a:lnTo>
                  <a:lnTo>
                    <a:pt x="882" y="32"/>
                  </a:lnTo>
                  <a:lnTo>
                    <a:pt x="930" y="45"/>
                  </a:lnTo>
                  <a:lnTo>
                    <a:pt x="976" y="59"/>
                  </a:lnTo>
                  <a:lnTo>
                    <a:pt x="1016" y="74"/>
                  </a:lnTo>
                  <a:lnTo>
                    <a:pt x="1049" y="91"/>
                  </a:lnTo>
                  <a:lnTo>
                    <a:pt x="1078" y="109"/>
                  </a:lnTo>
                  <a:lnTo>
                    <a:pt x="1101" y="128"/>
                  </a:lnTo>
                  <a:lnTo>
                    <a:pt x="1118" y="148"/>
                  </a:lnTo>
                  <a:lnTo>
                    <a:pt x="1128" y="168"/>
                  </a:lnTo>
                  <a:lnTo>
                    <a:pt x="1131" y="188"/>
                  </a:lnTo>
                  <a:lnTo>
                    <a:pt x="1128" y="208"/>
                  </a:lnTo>
                  <a:lnTo>
                    <a:pt x="1118" y="230"/>
                  </a:lnTo>
                  <a:lnTo>
                    <a:pt x="1101" y="248"/>
                  </a:lnTo>
                  <a:lnTo>
                    <a:pt x="1078" y="269"/>
                  </a:lnTo>
                  <a:lnTo>
                    <a:pt x="1049" y="285"/>
                  </a:lnTo>
                  <a:lnTo>
                    <a:pt x="1016" y="302"/>
                  </a:lnTo>
                  <a:lnTo>
                    <a:pt x="976" y="319"/>
                  </a:lnTo>
                  <a:lnTo>
                    <a:pt x="930" y="332"/>
                  </a:lnTo>
                  <a:lnTo>
                    <a:pt x="882" y="344"/>
                  </a:lnTo>
                  <a:lnTo>
                    <a:pt x="830" y="356"/>
                  </a:lnTo>
                  <a:lnTo>
                    <a:pt x="774" y="364"/>
                  </a:lnTo>
                  <a:lnTo>
                    <a:pt x="716" y="371"/>
                  </a:lnTo>
                  <a:lnTo>
                    <a:pt x="657" y="374"/>
                  </a:lnTo>
                  <a:lnTo>
                    <a:pt x="595" y="378"/>
                  </a:lnTo>
                  <a:lnTo>
                    <a:pt x="535" y="378"/>
                  </a:lnTo>
                  <a:lnTo>
                    <a:pt x="473" y="374"/>
                  </a:lnTo>
                  <a:lnTo>
                    <a:pt x="414" y="371"/>
                  </a:lnTo>
                  <a:lnTo>
                    <a:pt x="355" y="364"/>
                  </a:lnTo>
                  <a:lnTo>
                    <a:pt x="300" y="356"/>
                  </a:lnTo>
                  <a:lnTo>
                    <a:pt x="248" y="344"/>
                  </a:lnTo>
                  <a:lnTo>
                    <a:pt x="200" y="332"/>
                  </a:lnTo>
                  <a:lnTo>
                    <a:pt x="154" y="319"/>
                  </a:lnTo>
                  <a:lnTo>
                    <a:pt x="114" y="302"/>
                  </a:lnTo>
                  <a:lnTo>
                    <a:pt x="81" y="285"/>
                  </a:lnTo>
                  <a:lnTo>
                    <a:pt x="52" y="269"/>
                  </a:lnTo>
                  <a:lnTo>
                    <a:pt x="29" y="248"/>
                  </a:lnTo>
                  <a:lnTo>
                    <a:pt x="12" y="230"/>
                  </a:lnTo>
                  <a:lnTo>
                    <a:pt x="2" y="208"/>
                  </a:lnTo>
                  <a:lnTo>
                    <a:pt x="0" y="188"/>
                  </a:lnTo>
                  <a:close/>
                </a:path>
              </a:pathLst>
            </a:custGeom>
            <a:solidFill>
              <a:srgbClr val="FFFFFF"/>
            </a:solidFill>
            <a:ln w="4763">
              <a:solidFill>
                <a:srgbClr val="000000"/>
              </a:solidFill>
              <a:prstDash val="solid"/>
              <a:round/>
              <a:headEnd/>
              <a:tailEnd/>
            </a:ln>
          </p:spPr>
          <p:txBody>
            <a:bodyPr/>
            <a:lstStyle/>
            <a:p>
              <a:endParaRPr lang="en-MY"/>
            </a:p>
          </p:txBody>
        </p:sp>
        <p:sp>
          <p:nvSpPr>
            <p:cNvPr id="9229" name="Rectangle 13"/>
            <p:cNvSpPr>
              <a:spLocks noChangeArrowheads="1"/>
            </p:cNvSpPr>
            <p:nvPr/>
          </p:nvSpPr>
          <p:spPr bwMode="auto">
            <a:xfrm>
              <a:off x="2836" y="2281"/>
              <a:ext cx="3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Log In</a:t>
              </a:r>
              <a:endParaRPr lang="en-US" altLang="en-US" sz="2400">
                <a:latin typeface="Times New Roman" panose="02020603050405020304" pitchFamily="18" charset="0"/>
              </a:endParaRPr>
            </a:p>
          </p:txBody>
        </p:sp>
        <p:sp>
          <p:nvSpPr>
            <p:cNvPr id="9230" name="Freeform 14"/>
            <p:cNvSpPr>
              <a:spLocks/>
            </p:cNvSpPr>
            <p:nvPr/>
          </p:nvSpPr>
          <p:spPr bwMode="auto">
            <a:xfrm>
              <a:off x="2132" y="2699"/>
              <a:ext cx="1592" cy="530"/>
            </a:xfrm>
            <a:custGeom>
              <a:avLst/>
              <a:gdLst>
                <a:gd name="T0" fmla="*/ 3 w 1592"/>
                <a:gd name="T1" fmla="*/ 241 h 530"/>
                <a:gd name="T2" fmla="*/ 28 w 1592"/>
                <a:gd name="T3" fmla="*/ 194 h 530"/>
                <a:gd name="T4" fmla="*/ 79 w 1592"/>
                <a:gd name="T5" fmla="*/ 149 h 530"/>
                <a:gd name="T6" fmla="*/ 152 w 1592"/>
                <a:gd name="T7" fmla="*/ 109 h 530"/>
                <a:gd name="T8" fmla="*/ 246 w 1592"/>
                <a:gd name="T9" fmla="*/ 74 h 530"/>
                <a:gd name="T10" fmla="*/ 357 w 1592"/>
                <a:gd name="T11" fmla="*/ 43 h 530"/>
                <a:gd name="T12" fmla="*/ 482 w 1592"/>
                <a:gd name="T13" fmla="*/ 22 h 530"/>
                <a:gd name="T14" fmla="*/ 618 w 1592"/>
                <a:gd name="T15" fmla="*/ 6 h 530"/>
                <a:gd name="T16" fmla="*/ 761 w 1592"/>
                <a:gd name="T17" fmla="*/ 0 h 530"/>
                <a:gd name="T18" fmla="*/ 903 w 1592"/>
                <a:gd name="T19" fmla="*/ 1 h 530"/>
                <a:gd name="T20" fmla="*/ 1042 w 1592"/>
                <a:gd name="T21" fmla="*/ 13 h 530"/>
                <a:gd name="T22" fmla="*/ 1173 w 1592"/>
                <a:gd name="T23" fmla="*/ 32 h 530"/>
                <a:gd name="T24" fmla="*/ 1292 w 1592"/>
                <a:gd name="T25" fmla="*/ 57 h 530"/>
                <a:gd name="T26" fmla="*/ 1396 w 1592"/>
                <a:gd name="T27" fmla="*/ 90 h 530"/>
                <a:gd name="T28" fmla="*/ 1480 w 1592"/>
                <a:gd name="T29" fmla="*/ 129 h 530"/>
                <a:gd name="T30" fmla="*/ 1540 w 1592"/>
                <a:gd name="T31" fmla="*/ 171 h 530"/>
                <a:gd name="T32" fmla="*/ 1579 w 1592"/>
                <a:gd name="T33" fmla="*/ 218 h 530"/>
                <a:gd name="T34" fmla="*/ 1592 w 1592"/>
                <a:gd name="T35" fmla="*/ 265 h 530"/>
                <a:gd name="T36" fmla="*/ 1579 w 1592"/>
                <a:gd name="T37" fmla="*/ 312 h 530"/>
                <a:gd name="T38" fmla="*/ 1540 w 1592"/>
                <a:gd name="T39" fmla="*/ 359 h 530"/>
                <a:gd name="T40" fmla="*/ 1480 w 1592"/>
                <a:gd name="T41" fmla="*/ 401 h 530"/>
                <a:gd name="T42" fmla="*/ 1396 w 1592"/>
                <a:gd name="T43" fmla="*/ 439 h 530"/>
                <a:gd name="T44" fmla="*/ 1292 w 1592"/>
                <a:gd name="T45" fmla="*/ 473 h 530"/>
                <a:gd name="T46" fmla="*/ 1173 w 1592"/>
                <a:gd name="T47" fmla="*/ 498 h 530"/>
                <a:gd name="T48" fmla="*/ 1042 w 1592"/>
                <a:gd name="T49" fmla="*/ 518 h 530"/>
                <a:gd name="T50" fmla="*/ 903 w 1592"/>
                <a:gd name="T51" fmla="*/ 528 h 530"/>
                <a:gd name="T52" fmla="*/ 761 w 1592"/>
                <a:gd name="T53" fmla="*/ 530 h 530"/>
                <a:gd name="T54" fmla="*/ 618 w 1592"/>
                <a:gd name="T55" fmla="*/ 523 h 530"/>
                <a:gd name="T56" fmla="*/ 482 w 1592"/>
                <a:gd name="T57" fmla="*/ 510 h 530"/>
                <a:gd name="T58" fmla="*/ 357 w 1592"/>
                <a:gd name="T59" fmla="*/ 486 h 530"/>
                <a:gd name="T60" fmla="*/ 246 w 1592"/>
                <a:gd name="T61" fmla="*/ 456 h 530"/>
                <a:gd name="T62" fmla="*/ 152 w 1592"/>
                <a:gd name="T63" fmla="*/ 421 h 530"/>
                <a:gd name="T64" fmla="*/ 79 w 1592"/>
                <a:gd name="T65" fmla="*/ 381 h 530"/>
                <a:gd name="T66" fmla="*/ 28 w 1592"/>
                <a:gd name="T67" fmla="*/ 335 h 530"/>
                <a:gd name="T68" fmla="*/ 3 w 1592"/>
                <a:gd name="T69" fmla="*/ 28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2" h="530">
                  <a:moveTo>
                    <a:pt x="0" y="265"/>
                  </a:moveTo>
                  <a:lnTo>
                    <a:pt x="3" y="241"/>
                  </a:lnTo>
                  <a:lnTo>
                    <a:pt x="13" y="218"/>
                  </a:lnTo>
                  <a:lnTo>
                    <a:pt x="28" y="194"/>
                  </a:lnTo>
                  <a:lnTo>
                    <a:pt x="52" y="171"/>
                  </a:lnTo>
                  <a:lnTo>
                    <a:pt x="79" y="149"/>
                  </a:lnTo>
                  <a:lnTo>
                    <a:pt x="112" y="129"/>
                  </a:lnTo>
                  <a:lnTo>
                    <a:pt x="152" y="109"/>
                  </a:lnTo>
                  <a:lnTo>
                    <a:pt x="196" y="90"/>
                  </a:lnTo>
                  <a:lnTo>
                    <a:pt x="246" y="74"/>
                  </a:lnTo>
                  <a:lnTo>
                    <a:pt x="300" y="57"/>
                  </a:lnTo>
                  <a:lnTo>
                    <a:pt x="357" y="43"/>
                  </a:lnTo>
                  <a:lnTo>
                    <a:pt x="419" y="32"/>
                  </a:lnTo>
                  <a:lnTo>
                    <a:pt x="482" y="22"/>
                  </a:lnTo>
                  <a:lnTo>
                    <a:pt x="550" y="13"/>
                  </a:lnTo>
                  <a:lnTo>
                    <a:pt x="618" y="6"/>
                  </a:lnTo>
                  <a:lnTo>
                    <a:pt x="689" y="1"/>
                  </a:lnTo>
                  <a:lnTo>
                    <a:pt x="761" y="0"/>
                  </a:lnTo>
                  <a:lnTo>
                    <a:pt x="831" y="0"/>
                  </a:lnTo>
                  <a:lnTo>
                    <a:pt x="903" y="1"/>
                  </a:lnTo>
                  <a:lnTo>
                    <a:pt x="974" y="6"/>
                  </a:lnTo>
                  <a:lnTo>
                    <a:pt x="1042" y="13"/>
                  </a:lnTo>
                  <a:lnTo>
                    <a:pt x="1109" y="22"/>
                  </a:lnTo>
                  <a:lnTo>
                    <a:pt x="1173" y="32"/>
                  </a:lnTo>
                  <a:lnTo>
                    <a:pt x="1235" y="43"/>
                  </a:lnTo>
                  <a:lnTo>
                    <a:pt x="1292" y="57"/>
                  </a:lnTo>
                  <a:lnTo>
                    <a:pt x="1346" y="74"/>
                  </a:lnTo>
                  <a:lnTo>
                    <a:pt x="1396" y="90"/>
                  </a:lnTo>
                  <a:lnTo>
                    <a:pt x="1440" y="109"/>
                  </a:lnTo>
                  <a:lnTo>
                    <a:pt x="1480" y="129"/>
                  </a:lnTo>
                  <a:lnTo>
                    <a:pt x="1513" y="149"/>
                  </a:lnTo>
                  <a:lnTo>
                    <a:pt x="1540" y="171"/>
                  </a:lnTo>
                  <a:lnTo>
                    <a:pt x="1564" y="194"/>
                  </a:lnTo>
                  <a:lnTo>
                    <a:pt x="1579" y="218"/>
                  </a:lnTo>
                  <a:lnTo>
                    <a:pt x="1589" y="241"/>
                  </a:lnTo>
                  <a:lnTo>
                    <a:pt x="1592" y="265"/>
                  </a:lnTo>
                  <a:lnTo>
                    <a:pt x="1589" y="288"/>
                  </a:lnTo>
                  <a:lnTo>
                    <a:pt x="1579" y="312"/>
                  </a:lnTo>
                  <a:lnTo>
                    <a:pt x="1564" y="335"/>
                  </a:lnTo>
                  <a:lnTo>
                    <a:pt x="1540" y="359"/>
                  </a:lnTo>
                  <a:lnTo>
                    <a:pt x="1513" y="381"/>
                  </a:lnTo>
                  <a:lnTo>
                    <a:pt x="1480" y="401"/>
                  </a:lnTo>
                  <a:lnTo>
                    <a:pt x="1440" y="421"/>
                  </a:lnTo>
                  <a:lnTo>
                    <a:pt x="1396" y="439"/>
                  </a:lnTo>
                  <a:lnTo>
                    <a:pt x="1346" y="456"/>
                  </a:lnTo>
                  <a:lnTo>
                    <a:pt x="1292" y="473"/>
                  </a:lnTo>
                  <a:lnTo>
                    <a:pt x="1235" y="486"/>
                  </a:lnTo>
                  <a:lnTo>
                    <a:pt x="1173" y="498"/>
                  </a:lnTo>
                  <a:lnTo>
                    <a:pt x="1109" y="510"/>
                  </a:lnTo>
                  <a:lnTo>
                    <a:pt x="1042" y="518"/>
                  </a:lnTo>
                  <a:lnTo>
                    <a:pt x="974" y="523"/>
                  </a:lnTo>
                  <a:lnTo>
                    <a:pt x="903" y="528"/>
                  </a:lnTo>
                  <a:lnTo>
                    <a:pt x="831" y="530"/>
                  </a:lnTo>
                  <a:lnTo>
                    <a:pt x="761" y="530"/>
                  </a:lnTo>
                  <a:lnTo>
                    <a:pt x="689" y="528"/>
                  </a:lnTo>
                  <a:lnTo>
                    <a:pt x="618" y="523"/>
                  </a:lnTo>
                  <a:lnTo>
                    <a:pt x="550" y="518"/>
                  </a:lnTo>
                  <a:lnTo>
                    <a:pt x="482" y="510"/>
                  </a:lnTo>
                  <a:lnTo>
                    <a:pt x="419" y="498"/>
                  </a:lnTo>
                  <a:lnTo>
                    <a:pt x="357" y="486"/>
                  </a:lnTo>
                  <a:lnTo>
                    <a:pt x="300" y="473"/>
                  </a:lnTo>
                  <a:lnTo>
                    <a:pt x="246" y="456"/>
                  </a:lnTo>
                  <a:lnTo>
                    <a:pt x="196" y="439"/>
                  </a:lnTo>
                  <a:lnTo>
                    <a:pt x="152" y="421"/>
                  </a:lnTo>
                  <a:lnTo>
                    <a:pt x="112" y="401"/>
                  </a:lnTo>
                  <a:lnTo>
                    <a:pt x="79" y="381"/>
                  </a:lnTo>
                  <a:lnTo>
                    <a:pt x="52" y="359"/>
                  </a:lnTo>
                  <a:lnTo>
                    <a:pt x="28" y="335"/>
                  </a:lnTo>
                  <a:lnTo>
                    <a:pt x="13" y="312"/>
                  </a:lnTo>
                  <a:lnTo>
                    <a:pt x="3" y="288"/>
                  </a:lnTo>
                  <a:lnTo>
                    <a:pt x="0" y="265"/>
                  </a:lnTo>
                  <a:close/>
                </a:path>
              </a:pathLst>
            </a:custGeom>
            <a:solidFill>
              <a:srgbClr val="FFFFFF"/>
            </a:solidFill>
            <a:ln w="4763">
              <a:solidFill>
                <a:srgbClr val="000000"/>
              </a:solidFill>
              <a:prstDash val="solid"/>
              <a:round/>
              <a:headEnd/>
              <a:tailEnd/>
            </a:ln>
          </p:spPr>
          <p:txBody>
            <a:bodyPr/>
            <a:lstStyle/>
            <a:p>
              <a:endParaRPr lang="en-MY"/>
            </a:p>
          </p:txBody>
        </p:sp>
        <p:sp>
          <p:nvSpPr>
            <p:cNvPr id="9231" name="Rectangle 15"/>
            <p:cNvSpPr>
              <a:spLocks noChangeArrowheads="1"/>
            </p:cNvSpPr>
            <p:nvPr/>
          </p:nvSpPr>
          <p:spPr bwMode="auto">
            <a:xfrm>
              <a:off x="2340" y="2910"/>
              <a:ext cx="127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Refund a Purchased Item</a:t>
              </a:r>
              <a:endParaRPr lang="en-US" altLang="en-US" sz="2400">
                <a:latin typeface="Times New Roman" panose="02020603050405020304" pitchFamily="18" charset="0"/>
              </a:endParaRPr>
            </a:p>
          </p:txBody>
        </p:sp>
        <p:sp>
          <p:nvSpPr>
            <p:cNvPr id="9232" name="Freeform 16"/>
            <p:cNvSpPr>
              <a:spLocks/>
            </p:cNvSpPr>
            <p:nvPr/>
          </p:nvSpPr>
          <p:spPr bwMode="auto">
            <a:xfrm>
              <a:off x="1319" y="1782"/>
              <a:ext cx="1044" cy="566"/>
            </a:xfrm>
            <a:custGeom>
              <a:avLst/>
              <a:gdLst>
                <a:gd name="T0" fmla="*/ 1044 w 1044"/>
                <a:gd name="T1" fmla="*/ 566 h 566"/>
                <a:gd name="T2" fmla="*/ 0 w 1044"/>
                <a:gd name="T3" fmla="*/ 566 h 566"/>
                <a:gd name="T4" fmla="*/ 1044 w 1044"/>
                <a:gd name="T5" fmla="*/ 0 h 566"/>
              </a:gdLst>
              <a:ahLst/>
              <a:cxnLst>
                <a:cxn ang="0">
                  <a:pos x="T0" y="T1"/>
                </a:cxn>
                <a:cxn ang="0">
                  <a:pos x="T2" y="T3"/>
                </a:cxn>
                <a:cxn ang="0">
                  <a:pos x="T4" y="T5"/>
                </a:cxn>
              </a:cxnLst>
              <a:rect l="0" t="0" r="r" b="b"/>
              <a:pathLst>
                <a:path w="1044" h="566">
                  <a:moveTo>
                    <a:pt x="1044" y="566"/>
                  </a:moveTo>
                  <a:lnTo>
                    <a:pt x="0" y="566"/>
                  </a:lnTo>
                  <a:lnTo>
                    <a:pt x="1044"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9233" name="Line 17"/>
            <p:cNvSpPr>
              <a:spLocks noChangeShapeType="1"/>
            </p:cNvSpPr>
            <p:nvPr/>
          </p:nvSpPr>
          <p:spPr bwMode="auto">
            <a:xfrm flipH="1" flipV="1">
              <a:off x="1319" y="2348"/>
              <a:ext cx="813" cy="61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9234" name="Freeform 18"/>
            <p:cNvSpPr>
              <a:spLocks/>
            </p:cNvSpPr>
            <p:nvPr/>
          </p:nvSpPr>
          <p:spPr bwMode="auto">
            <a:xfrm>
              <a:off x="3494" y="1782"/>
              <a:ext cx="1194" cy="1182"/>
            </a:xfrm>
            <a:custGeom>
              <a:avLst/>
              <a:gdLst>
                <a:gd name="T0" fmla="*/ 0 w 1194"/>
                <a:gd name="T1" fmla="*/ 0 h 1182"/>
                <a:gd name="T2" fmla="*/ 1194 w 1194"/>
                <a:gd name="T3" fmla="*/ 566 h 1182"/>
                <a:gd name="T4" fmla="*/ 230 w 1194"/>
                <a:gd name="T5" fmla="*/ 1182 h 1182"/>
              </a:gdLst>
              <a:ahLst/>
              <a:cxnLst>
                <a:cxn ang="0">
                  <a:pos x="T0" y="T1"/>
                </a:cxn>
                <a:cxn ang="0">
                  <a:pos x="T2" y="T3"/>
                </a:cxn>
                <a:cxn ang="0">
                  <a:pos x="T4" y="T5"/>
                </a:cxn>
              </a:cxnLst>
              <a:rect l="0" t="0" r="r" b="b"/>
              <a:pathLst>
                <a:path w="1194" h="1182">
                  <a:moveTo>
                    <a:pt x="0" y="0"/>
                  </a:moveTo>
                  <a:lnTo>
                    <a:pt x="1194" y="566"/>
                  </a:lnTo>
                  <a:lnTo>
                    <a:pt x="230" y="1182"/>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9235" name="Rectangle 19"/>
            <p:cNvSpPr>
              <a:spLocks noChangeArrowheads="1"/>
            </p:cNvSpPr>
            <p:nvPr/>
          </p:nvSpPr>
          <p:spPr bwMode="auto">
            <a:xfrm>
              <a:off x="2048" y="1341"/>
              <a:ext cx="1886" cy="2014"/>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9236" name="Rectangle 20"/>
            <p:cNvSpPr>
              <a:spLocks noChangeArrowheads="1"/>
            </p:cNvSpPr>
            <p:nvPr/>
          </p:nvSpPr>
          <p:spPr bwMode="auto">
            <a:xfrm>
              <a:off x="2837" y="1195"/>
              <a:ext cx="30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POST</a:t>
              </a:r>
              <a:endParaRPr lang="en-US" altLang="en-US" sz="2400">
                <a:latin typeface="Times New Roman" panose="02020603050405020304" pitchFamily="18" charset="0"/>
              </a:endParaRPr>
            </a:p>
          </p:txBody>
        </p:sp>
        <p:sp>
          <p:nvSpPr>
            <p:cNvPr id="9237" name="Freeform 21"/>
            <p:cNvSpPr>
              <a:spLocks noEditPoints="1"/>
            </p:cNvSpPr>
            <p:nvPr/>
          </p:nvSpPr>
          <p:spPr bwMode="auto">
            <a:xfrm>
              <a:off x="3305" y="967"/>
              <a:ext cx="1069" cy="626"/>
            </a:xfrm>
            <a:custGeom>
              <a:avLst/>
              <a:gdLst>
                <a:gd name="T0" fmla="*/ 0 w 1069"/>
                <a:gd name="T1" fmla="*/ 626 h 626"/>
                <a:gd name="T2" fmla="*/ 1069 w 1069"/>
                <a:gd name="T3" fmla="*/ 122 h 626"/>
                <a:gd name="T4" fmla="*/ 1069 w 1069"/>
                <a:gd name="T5" fmla="*/ 246 h 626"/>
                <a:gd name="T6" fmla="*/ 1069 w 1069"/>
                <a:gd name="T7" fmla="*/ 0 h 626"/>
              </a:gdLst>
              <a:ahLst/>
              <a:cxnLst>
                <a:cxn ang="0">
                  <a:pos x="T0" y="T1"/>
                </a:cxn>
                <a:cxn ang="0">
                  <a:pos x="T2" y="T3"/>
                </a:cxn>
                <a:cxn ang="0">
                  <a:pos x="T4" y="T5"/>
                </a:cxn>
                <a:cxn ang="0">
                  <a:pos x="T6" y="T7"/>
                </a:cxn>
              </a:cxnLst>
              <a:rect l="0" t="0" r="r" b="b"/>
              <a:pathLst>
                <a:path w="1069" h="626">
                  <a:moveTo>
                    <a:pt x="0" y="626"/>
                  </a:moveTo>
                  <a:lnTo>
                    <a:pt x="1069" y="122"/>
                  </a:lnTo>
                  <a:moveTo>
                    <a:pt x="1069" y="246"/>
                  </a:moveTo>
                  <a:lnTo>
                    <a:pt x="1069" y="0"/>
                  </a:lnTo>
                </a:path>
              </a:pathLst>
            </a:custGeom>
            <a:noFill/>
            <a:ln w="38100" cap="flat" cmpd="sng">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9238" name="Rectangle 22"/>
            <p:cNvSpPr>
              <a:spLocks noChangeArrowheads="1"/>
            </p:cNvSpPr>
            <p:nvPr/>
          </p:nvSpPr>
          <p:spPr bwMode="auto">
            <a:xfrm>
              <a:off x="4430" y="1022"/>
              <a:ext cx="49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Use Case</a:t>
              </a:r>
              <a:endParaRPr lang="en-US" altLang="en-US" sz="2400">
                <a:latin typeface="Times New Roman" panose="02020603050405020304" pitchFamily="18" charset="0"/>
              </a:endParaRPr>
            </a:p>
          </p:txBody>
        </p:sp>
        <p:sp>
          <p:nvSpPr>
            <p:cNvPr id="9239" name="Freeform 23"/>
            <p:cNvSpPr>
              <a:spLocks noEditPoints="1"/>
            </p:cNvSpPr>
            <p:nvPr/>
          </p:nvSpPr>
          <p:spPr bwMode="auto">
            <a:xfrm>
              <a:off x="1294" y="1218"/>
              <a:ext cx="754" cy="375"/>
            </a:xfrm>
            <a:custGeom>
              <a:avLst/>
              <a:gdLst>
                <a:gd name="T0" fmla="*/ 754 w 754"/>
                <a:gd name="T1" fmla="*/ 375 h 375"/>
                <a:gd name="T2" fmla="*/ 0 w 754"/>
                <a:gd name="T3" fmla="*/ 123 h 375"/>
                <a:gd name="T4" fmla="*/ 0 w 754"/>
                <a:gd name="T5" fmla="*/ 247 h 375"/>
                <a:gd name="T6" fmla="*/ 0 w 754"/>
                <a:gd name="T7" fmla="*/ 0 h 375"/>
              </a:gdLst>
              <a:ahLst/>
              <a:cxnLst>
                <a:cxn ang="0">
                  <a:pos x="T0" y="T1"/>
                </a:cxn>
                <a:cxn ang="0">
                  <a:pos x="T2" y="T3"/>
                </a:cxn>
                <a:cxn ang="0">
                  <a:pos x="T4" y="T5"/>
                </a:cxn>
                <a:cxn ang="0">
                  <a:pos x="T6" y="T7"/>
                </a:cxn>
              </a:cxnLst>
              <a:rect l="0" t="0" r="r" b="b"/>
              <a:pathLst>
                <a:path w="754" h="375">
                  <a:moveTo>
                    <a:pt x="754" y="375"/>
                  </a:moveTo>
                  <a:lnTo>
                    <a:pt x="0" y="123"/>
                  </a:lnTo>
                  <a:moveTo>
                    <a:pt x="0" y="247"/>
                  </a:moveTo>
                  <a:lnTo>
                    <a:pt x="0" y="0"/>
                  </a:lnTo>
                </a:path>
              </a:pathLst>
            </a:custGeom>
            <a:noFill/>
            <a:ln w="38100" cap="flat" cmpd="sng">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9240" name="Rectangle 24"/>
            <p:cNvSpPr>
              <a:spLocks noChangeArrowheads="1"/>
            </p:cNvSpPr>
            <p:nvPr/>
          </p:nvSpPr>
          <p:spPr bwMode="auto">
            <a:xfrm>
              <a:off x="336" y="1296"/>
              <a:ext cx="89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dirty="0">
                  <a:solidFill>
                    <a:srgbClr val="000000"/>
                  </a:solidFill>
                  <a:latin typeface="Arial" panose="020B0604020202020204" pitchFamily="34" charset="0"/>
                </a:rPr>
                <a:t>System Boundary</a:t>
              </a:r>
              <a:endParaRPr lang="en-US" altLang="en-US" sz="2400" dirty="0">
                <a:latin typeface="Times New Roman" panose="02020603050405020304" pitchFamily="18" charset="0"/>
              </a:endParaRPr>
            </a:p>
          </p:txBody>
        </p:sp>
      </p:grpSp>
      <p:sp>
        <p:nvSpPr>
          <p:cNvPr id="9241" name="Text Box 25"/>
          <p:cNvSpPr txBox="1">
            <a:spLocks noChangeArrowheads="1"/>
          </p:cNvSpPr>
          <p:nvPr/>
        </p:nvSpPr>
        <p:spPr bwMode="auto">
          <a:xfrm>
            <a:off x="1731964" y="6059489"/>
            <a:ext cx="328612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000">
                <a:solidFill>
                  <a:schemeClr val="bg1"/>
                </a:solidFill>
                <a:latin typeface="Times New Roman" panose="02020603050405020304" pitchFamily="18" charset="0"/>
              </a:rPr>
              <a:t>Adapted from Larman “Applying UML and Patterns”</a:t>
            </a:r>
          </a:p>
        </p:txBody>
      </p:sp>
      <p:sp>
        <p:nvSpPr>
          <p:cNvPr id="9242" name="Text Box 26"/>
          <p:cNvSpPr txBox="1">
            <a:spLocks noChangeArrowheads="1"/>
          </p:cNvSpPr>
          <p:nvPr/>
        </p:nvSpPr>
        <p:spPr bwMode="auto">
          <a:xfrm>
            <a:off x="1965325" y="1941513"/>
            <a:ext cx="287046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POST: Point of Sale Terminal</a:t>
            </a:r>
            <a:endParaRPr lang="en-US" altLang="en-US" sz="2400"/>
          </a:p>
        </p:txBody>
      </p:sp>
    </p:spTree>
    <p:extLst>
      <p:ext uri="{BB962C8B-B14F-4D97-AF65-F5344CB8AC3E}">
        <p14:creationId xmlns:p14="http://schemas.microsoft.com/office/powerpoint/2010/main" val="4250418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401</Words>
  <Application>Microsoft Office PowerPoint</Application>
  <PresentationFormat>Widescreen</PresentationFormat>
  <Paragraphs>100</Paragraphs>
  <Slides>17</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26" baseType="lpstr">
      <vt:lpstr>Arial</vt:lpstr>
      <vt:lpstr>Calibri</vt:lpstr>
      <vt:lpstr>Calibri Light</vt:lpstr>
      <vt:lpstr>Tahoma</vt:lpstr>
      <vt:lpstr>Times New Roman</vt:lpstr>
      <vt:lpstr>Wingdings</vt:lpstr>
      <vt:lpstr>Office Theme</vt:lpstr>
      <vt:lpstr>ClipArt</vt:lpstr>
      <vt:lpstr>Microsoft Visio Drawing</vt:lpstr>
      <vt:lpstr>Use case-1 </vt:lpstr>
      <vt:lpstr>Use case diagram</vt:lpstr>
      <vt:lpstr>How do we describe use cases? </vt:lpstr>
      <vt:lpstr>Use Case Descriptions </vt:lpstr>
      <vt:lpstr>Use cases vs. internal features</vt:lpstr>
      <vt:lpstr>What is an Actor? </vt:lpstr>
      <vt:lpstr>PowerPoint Presentation</vt:lpstr>
      <vt:lpstr>PowerPoint Presentation</vt:lpstr>
      <vt:lpstr>Use-Case Diagrams: 2 (POST)</vt:lpstr>
      <vt:lpstr>Example use case diagram 3</vt:lpstr>
      <vt:lpstr>Pros and cons of use cases</vt:lpstr>
      <vt:lpstr>Exercise</vt:lpstr>
      <vt:lpstr>PowerPoint Presentation</vt:lpstr>
      <vt:lpstr>HACS</vt:lpstr>
      <vt:lpstr>HACS Use-Case Diagram</vt:lpstr>
      <vt:lpstr>HACS Use-Cases</vt:lpstr>
      <vt:lpstr>Alternate HACS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dc:title>
  <dc:creator>USER</dc:creator>
  <cp:lastModifiedBy>USER</cp:lastModifiedBy>
  <cp:revision>5</cp:revision>
  <dcterms:created xsi:type="dcterms:W3CDTF">2016-03-08T17:52:02Z</dcterms:created>
  <dcterms:modified xsi:type="dcterms:W3CDTF">2016-03-08T18:25:11Z</dcterms:modified>
</cp:coreProperties>
</file>