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643"/>
  </p:normalViewPr>
  <p:slideViewPr>
    <p:cSldViewPr snapToGrid="0">
      <p:cViewPr varScale="1">
        <p:scale>
          <a:sx n="118" d="100"/>
          <a:sy n="118" d="100"/>
        </p:scale>
        <p:origin x="23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D27B53-E83C-4094-9297-1B9665944297}"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94E44-A759-40D1-9DD9-E1475EB7E3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69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27B53-E83C-4094-9297-1B9665944297}"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94E44-A759-40D1-9DD9-E1475EB7E352}" type="slidenum">
              <a:rPr lang="en-US" smtClean="0"/>
              <a:t>‹#›</a:t>
            </a:fld>
            <a:endParaRPr lang="en-US"/>
          </a:p>
        </p:txBody>
      </p:sp>
    </p:spTree>
    <p:extLst>
      <p:ext uri="{BB962C8B-B14F-4D97-AF65-F5344CB8AC3E}">
        <p14:creationId xmlns:p14="http://schemas.microsoft.com/office/powerpoint/2010/main" val="55745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27B53-E83C-4094-9297-1B9665944297}"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94E44-A759-40D1-9DD9-E1475EB7E352}" type="slidenum">
              <a:rPr lang="en-US" smtClean="0"/>
              <a:t>‹#›</a:t>
            </a:fld>
            <a:endParaRPr lang="en-US"/>
          </a:p>
        </p:txBody>
      </p:sp>
    </p:spTree>
    <p:extLst>
      <p:ext uri="{BB962C8B-B14F-4D97-AF65-F5344CB8AC3E}">
        <p14:creationId xmlns:p14="http://schemas.microsoft.com/office/powerpoint/2010/main" val="189401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27B53-E83C-4094-9297-1B9665944297}"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94E44-A759-40D1-9DD9-E1475EB7E352}" type="slidenum">
              <a:rPr lang="en-US" smtClean="0"/>
              <a:t>‹#›</a:t>
            </a:fld>
            <a:endParaRPr lang="en-US"/>
          </a:p>
        </p:txBody>
      </p:sp>
    </p:spTree>
    <p:extLst>
      <p:ext uri="{BB962C8B-B14F-4D97-AF65-F5344CB8AC3E}">
        <p14:creationId xmlns:p14="http://schemas.microsoft.com/office/powerpoint/2010/main" val="150429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D27B53-E83C-4094-9297-1B9665944297}"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94E44-A759-40D1-9DD9-E1475EB7E3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9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D27B53-E83C-4094-9297-1B9665944297}"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94E44-A759-40D1-9DD9-E1475EB7E352}" type="slidenum">
              <a:rPr lang="en-US" smtClean="0"/>
              <a:t>‹#›</a:t>
            </a:fld>
            <a:endParaRPr lang="en-US"/>
          </a:p>
        </p:txBody>
      </p:sp>
    </p:spTree>
    <p:extLst>
      <p:ext uri="{BB962C8B-B14F-4D97-AF65-F5344CB8AC3E}">
        <p14:creationId xmlns:p14="http://schemas.microsoft.com/office/powerpoint/2010/main" val="327703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D27B53-E83C-4094-9297-1B9665944297}" type="datetimeFigureOut">
              <a:rPr lang="en-US" smtClean="0"/>
              <a:t>10/11/17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994E44-A759-40D1-9DD9-E1475EB7E352}" type="slidenum">
              <a:rPr lang="en-US" smtClean="0"/>
              <a:t>‹#›</a:t>
            </a:fld>
            <a:endParaRPr lang="en-US"/>
          </a:p>
        </p:txBody>
      </p:sp>
    </p:spTree>
    <p:extLst>
      <p:ext uri="{BB962C8B-B14F-4D97-AF65-F5344CB8AC3E}">
        <p14:creationId xmlns:p14="http://schemas.microsoft.com/office/powerpoint/2010/main" val="51523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D27B53-E83C-4094-9297-1B9665944297}" type="datetimeFigureOut">
              <a:rPr lang="en-US" smtClean="0"/>
              <a:t>10/11/17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994E44-A759-40D1-9DD9-E1475EB7E352}" type="slidenum">
              <a:rPr lang="en-US" smtClean="0"/>
              <a:t>‹#›</a:t>
            </a:fld>
            <a:endParaRPr lang="en-US"/>
          </a:p>
        </p:txBody>
      </p:sp>
    </p:spTree>
    <p:extLst>
      <p:ext uri="{BB962C8B-B14F-4D97-AF65-F5344CB8AC3E}">
        <p14:creationId xmlns:p14="http://schemas.microsoft.com/office/powerpoint/2010/main" val="269552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D27B53-E83C-4094-9297-1B9665944297}" type="datetimeFigureOut">
              <a:rPr lang="en-US" smtClean="0"/>
              <a:t>10/11/17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994E44-A759-40D1-9DD9-E1475EB7E352}" type="slidenum">
              <a:rPr lang="en-US" smtClean="0"/>
              <a:t>‹#›</a:t>
            </a:fld>
            <a:endParaRPr lang="en-US"/>
          </a:p>
        </p:txBody>
      </p:sp>
    </p:spTree>
    <p:extLst>
      <p:ext uri="{BB962C8B-B14F-4D97-AF65-F5344CB8AC3E}">
        <p14:creationId xmlns:p14="http://schemas.microsoft.com/office/powerpoint/2010/main" val="245466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D27B53-E83C-4094-9297-1B9665944297}" type="datetimeFigureOut">
              <a:rPr lang="en-US" smtClean="0"/>
              <a:t>10/11/17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994E44-A759-40D1-9DD9-E1475EB7E352}" type="slidenum">
              <a:rPr lang="en-US" smtClean="0"/>
              <a:t>‹#›</a:t>
            </a:fld>
            <a:endParaRPr lang="en-US"/>
          </a:p>
        </p:txBody>
      </p:sp>
    </p:spTree>
    <p:extLst>
      <p:ext uri="{BB962C8B-B14F-4D97-AF65-F5344CB8AC3E}">
        <p14:creationId xmlns:p14="http://schemas.microsoft.com/office/powerpoint/2010/main" val="268149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27B53-E83C-4094-9297-1B9665944297}"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94E44-A759-40D1-9DD9-E1475EB7E352}" type="slidenum">
              <a:rPr lang="en-US" smtClean="0"/>
              <a:t>‹#›</a:t>
            </a:fld>
            <a:endParaRPr lang="en-US"/>
          </a:p>
        </p:txBody>
      </p:sp>
    </p:spTree>
    <p:extLst>
      <p:ext uri="{BB962C8B-B14F-4D97-AF65-F5344CB8AC3E}">
        <p14:creationId xmlns:p14="http://schemas.microsoft.com/office/powerpoint/2010/main" val="667438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D27B53-E83C-4094-9297-1B9665944297}" type="datetimeFigureOut">
              <a:rPr lang="en-US" smtClean="0"/>
              <a:t>10/11/17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994E44-A759-40D1-9DD9-E1475EB7E3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80195"/>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129051"/>
            <a:ext cx="10058400" cy="1392072"/>
          </a:xfrm>
        </p:spPr>
        <p:txBody>
          <a:bodyPr>
            <a:normAutofit/>
          </a:bodyPr>
          <a:lstStyle/>
          <a:p>
            <a:r>
              <a:rPr lang="en-US" sz="4800" b="1" dirty="0" smtClean="0">
                <a:solidFill>
                  <a:schemeClr val="accent1">
                    <a:lumMod val="50000"/>
                  </a:schemeClr>
                </a:solidFill>
              </a:rPr>
              <a:t>Documentation In Software Engineering</a:t>
            </a:r>
            <a:endParaRPr lang="en-US" sz="4800" b="1" dirty="0">
              <a:solidFill>
                <a:schemeClr val="accent1">
                  <a:lumMod val="50000"/>
                </a:schemeClr>
              </a:solidFill>
            </a:endParaRPr>
          </a:p>
        </p:txBody>
      </p:sp>
      <p:sp>
        <p:nvSpPr>
          <p:cNvPr id="3" name="Subtitle 2"/>
          <p:cNvSpPr>
            <a:spLocks noGrp="1"/>
          </p:cNvSpPr>
          <p:nvPr>
            <p:ph type="subTitle" idx="1"/>
          </p:nvPr>
        </p:nvSpPr>
        <p:spPr>
          <a:xfrm>
            <a:off x="1318414" y="4332792"/>
            <a:ext cx="10058400" cy="1143000"/>
          </a:xfrm>
        </p:spPr>
        <p:txBody>
          <a:bodyPr>
            <a:normAutofit/>
          </a:bodyPr>
          <a:lstStyle/>
          <a:p>
            <a:pPr algn="r"/>
            <a:r>
              <a:rPr lang="en-US" sz="3600" dirty="0" smtClean="0"/>
              <a:t>How Prepare a user Manual</a:t>
            </a:r>
            <a:endParaRPr lang="en-US" sz="3600" dirty="0"/>
          </a:p>
        </p:txBody>
      </p:sp>
    </p:spTree>
    <p:extLst>
      <p:ext uri="{BB962C8B-B14F-4D97-AF65-F5344CB8AC3E}">
        <p14:creationId xmlns:p14="http://schemas.microsoft.com/office/powerpoint/2010/main" val="223150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55678" y="1054693"/>
            <a:ext cx="10058400" cy="4022725"/>
          </a:xfrm>
        </p:spPr>
        <p:txBody>
          <a:bodyPr>
            <a:normAutofit/>
          </a:bodyPr>
          <a:lstStyle/>
          <a:p>
            <a:r>
              <a:rPr lang="en-US" sz="2800" dirty="0" smtClean="0"/>
              <a:t>4. </a:t>
            </a:r>
            <a:r>
              <a:rPr lang="en-US" sz="2800" b="1" dirty="0"/>
              <a:t>Put instructions/procedures and reference materials in the body of the manual.</a:t>
            </a:r>
            <a:r>
              <a:rPr lang="en-US" sz="2800" dirty="0"/>
              <a:t> </a:t>
            </a:r>
            <a:endParaRPr lang="en-US" sz="2800" dirty="0" smtClean="0"/>
          </a:p>
          <a:p>
            <a:r>
              <a:rPr lang="en-US" sz="2800" dirty="0" smtClean="0"/>
              <a:t>In </a:t>
            </a:r>
            <a:r>
              <a:rPr lang="en-US" sz="2800" dirty="0"/>
              <a:t>most cases, procedures and reference materials should each have their own </a:t>
            </a:r>
            <a:r>
              <a:rPr lang="en-US" sz="2800" dirty="0" smtClean="0"/>
              <a:t>sections.</a:t>
            </a:r>
          </a:p>
          <a:p>
            <a:pPr>
              <a:buFont typeface="Arial" panose="020B0604020202020204" pitchFamily="34" charset="0"/>
              <a:buChar char="•"/>
            </a:pPr>
            <a:r>
              <a:rPr lang="en-US" sz="2800" dirty="0"/>
              <a:t>Procedures should be written in a consistent structure throughout the instruction section of the manual. </a:t>
            </a:r>
            <a:endParaRPr lang="en-US" sz="2800" dirty="0" smtClean="0"/>
          </a:p>
          <a:p>
            <a:pPr>
              <a:buFont typeface="Arial" panose="020B0604020202020204" pitchFamily="34" charset="0"/>
              <a:buChar char="•"/>
            </a:pPr>
            <a:r>
              <a:rPr lang="en-US" sz="2800" dirty="0"/>
              <a:t>Reference materials can include lists of options, troubleshooting tips, and frequently asked questions.</a:t>
            </a:r>
          </a:p>
          <a:p>
            <a:endParaRPr lang="en-US" sz="2800" dirty="0"/>
          </a:p>
        </p:txBody>
      </p:sp>
    </p:spTree>
    <p:extLst>
      <p:ext uri="{BB962C8B-B14F-4D97-AF65-F5344CB8AC3E}">
        <p14:creationId xmlns:p14="http://schemas.microsoft.com/office/powerpoint/2010/main" val="2207789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87188" y="1122932"/>
            <a:ext cx="10058400" cy="4022725"/>
          </a:xfrm>
        </p:spPr>
        <p:txBody>
          <a:bodyPr/>
          <a:lstStyle/>
          <a:p>
            <a:r>
              <a:rPr lang="en-US" sz="2800" dirty="0"/>
              <a:t>5. </a:t>
            </a:r>
            <a:r>
              <a:rPr lang="en-US" sz="2800" b="1" dirty="0" smtClean="0"/>
              <a:t>Use </a:t>
            </a:r>
            <a:r>
              <a:rPr lang="en-US" sz="2800" b="1" dirty="0"/>
              <a:t>graphic images as needed to support the text</a:t>
            </a:r>
            <a:r>
              <a:rPr lang="en-US" sz="2800" b="1" dirty="0" smtClean="0"/>
              <a:t>.</a:t>
            </a:r>
          </a:p>
          <a:p>
            <a:r>
              <a:rPr lang="en-US" sz="2800" dirty="0"/>
              <a:t>Graphic images, or screenshots, can illustrate certain points in the manual better than text, particularly in complex procedures where users need to have visual confirmation that they're performing the steps correctly.</a:t>
            </a:r>
          </a:p>
          <a:p>
            <a:endParaRPr lang="en-US" dirty="0"/>
          </a:p>
        </p:txBody>
      </p:sp>
    </p:spTree>
    <p:extLst>
      <p:ext uri="{BB962C8B-B14F-4D97-AF65-F5344CB8AC3E}">
        <p14:creationId xmlns:p14="http://schemas.microsoft.com/office/powerpoint/2010/main" val="712600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a Readable User </a:t>
            </a:r>
            <a:r>
              <a:rPr lang="en-US" b="1" dirty="0" smtClean="0"/>
              <a:t>Manual</a:t>
            </a:r>
            <a:endParaRPr lang="en-US" dirty="0"/>
          </a:p>
        </p:txBody>
      </p:sp>
      <p:sp>
        <p:nvSpPr>
          <p:cNvPr id="3" name="Content Placeholder 2"/>
          <p:cNvSpPr>
            <a:spLocks noGrp="1"/>
          </p:cNvSpPr>
          <p:nvPr>
            <p:ph idx="1"/>
          </p:nvPr>
        </p:nvSpPr>
        <p:spPr/>
        <p:txBody>
          <a:bodyPr>
            <a:normAutofit/>
          </a:bodyPr>
          <a:lstStyle/>
          <a:p>
            <a:r>
              <a:rPr lang="en-US" sz="2800" dirty="0" smtClean="0"/>
              <a:t>1. </a:t>
            </a:r>
            <a:r>
              <a:rPr lang="en-US" sz="2800" b="1" dirty="0"/>
              <a:t>Choose a few readable fonts</a:t>
            </a:r>
            <a:r>
              <a:rPr lang="en-US" sz="2800" b="1" dirty="0" smtClean="0"/>
              <a:t>.</a:t>
            </a:r>
          </a:p>
          <a:p>
            <a:r>
              <a:rPr lang="en-US" sz="3200" dirty="0"/>
              <a:t>Although computers can support a number of different fonts, the goal of a user manual is to be an easily readable. Choosing only a small number of fonts that look good together is the best way to achieve this goal</a:t>
            </a:r>
            <a:r>
              <a:rPr lang="en-US" sz="3200" dirty="0" smtClean="0"/>
              <a:t>.</a:t>
            </a:r>
          </a:p>
          <a:p>
            <a:r>
              <a:rPr lang="en-US" sz="3200" dirty="0"/>
              <a:t>You should generally choose plain fonts such as Arial or Times New Roman for your user manual</a:t>
            </a:r>
          </a:p>
        </p:txBody>
      </p:sp>
    </p:spTree>
    <p:extLst>
      <p:ext uri="{BB962C8B-B14F-4D97-AF65-F5344CB8AC3E}">
        <p14:creationId xmlns:p14="http://schemas.microsoft.com/office/powerpoint/2010/main" val="4089446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69075" y="1191170"/>
            <a:ext cx="10058400" cy="4022725"/>
          </a:xfrm>
        </p:spPr>
        <p:txBody>
          <a:bodyPr>
            <a:normAutofit/>
          </a:bodyPr>
          <a:lstStyle/>
          <a:p>
            <a:r>
              <a:rPr lang="en-US" sz="2800" b="1" dirty="0" smtClean="0"/>
              <a:t>2. Give </a:t>
            </a:r>
            <a:r>
              <a:rPr lang="en-US" sz="2800" b="1" dirty="0"/>
              <a:t>some thought to the layout</a:t>
            </a:r>
            <a:r>
              <a:rPr lang="en-US" sz="2800" b="1" dirty="0" smtClean="0"/>
              <a:t>.</a:t>
            </a:r>
          </a:p>
          <a:p>
            <a:r>
              <a:rPr lang="en-US" sz="2800" dirty="0"/>
              <a:t>Once you've chosen your user manual's fonts, you need to decide where everything goes on the pages</a:t>
            </a:r>
            <a:r>
              <a:rPr lang="en-US" sz="2800" dirty="0" smtClean="0"/>
              <a:t>.</a:t>
            </a:r>
          </a:p>
          <a:p>
            <a:endParaRPr lang="en-US" sz="2800" dirty="0"/>
          </a:p>
        </p:txBody>
      </p:sp>
    </p:spTree>
    <p:extLst>
      <p:ext uri="{BB962C8B-B14F-4D97-AF65-F5344CB8AC3E}">
        <p14:creationId xmlns:p14="http://schemas.microsoft.com/office/powerpoint/2010/main" val="542494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00836" y="918215"/>
            <a:ext cx="10058400" cy="4022725"/>
          </a:xfrm>
        </p:spPr>
        <p:txBody>
          <a:bodyPr>
            <a:normAutofit/>
          </a:bodyPr>
          <a:lstStyle/>
          <a:p>
            <a:r>
              <a:rPr lang="en-US" sz="2800" b="1" dirty="0"/>
              <a:t>3. Consider the type of binding for the user manual</a:t>
            </a:r>
            <a:r>
              <a:rPr lang="en-US" sz="2800" b="1" dirty="0" smtClean="0"/>
              <a:t>.</a:t>
            </a:r>
          </a:p>
          <a:p>
            <a:r>
              <a:rPr lang="en-US" sz="2800" dirty="0"/>
              <a:t>If your user manual runs more than 4 pages, the pages will need to be bound together in some way. Although internal documents may be stapled together at the corner, external user manuals that ship with a product are usually bound in one of 3 ways: </a:t>
            </a:r>
            <a:endParaRPr lang="en-US" sz="2800" dirty="0" smtClean="0"/>
          </a:p>
          <a:p>
            <a:pPr>
              <a:buFont typeface="Wingdings" panose="05000000000000000000" pitchFamily="2" charset="2"/>
              <a:buChar char="ü"/>
            </a:pPr>
            <a:r>
              <a:rPr lang="en-US" sz="2800" dirty="0" smtClean="0"/>
              <a:t>Side-stapling</a:t>
            </a:r>
          </a:p>
          <a:p>
            <a:pPr>
              <a:buFont typeface="Wingdings" panose="05000000000000000000" pitchFamily="2" charset="2"/>
              <a:buChar char="ü"/>
            </a:pPr>
            <a:r>
              <a:rPr lang="en-US" sz="2800" dirty="0" smtClean="0"/>
              <a:t>Saddle-stitching</a:t>
            </a:r>
          </a:p>
          <a:p>
            <a:pPr>
              <a:buFont typeface="Wingdings" panose="05000000000000000000" pitchFamily="2" charset="2"/>
              <a:buChar char="ü"/>
            </a:pPr>
            <a:r>
              <a:rPr lang="en-US" sz="2800" dirty="0"/>
              <a:t>Spiral binding</a:t>
            </a:r>
            <a:endParaRPr lang="en-US" sz="2800" dirty="0" smtClean="0"/>
          </a:p>
          <a:p>
            <a:pPr>
              <a:buFont typeface="Wingdings" panose="05000000000000000000" pitchFamily="2" charset="2"/>
              <a:buChar char="ü"/>
            </a:pPr>
            <a:endParaRPr lang="en-US" sz="2800" b="1" dirty="0"/>
          </a:p>
          <a:p>
            <a:endParaRPr lang="en-US" dirty="0"/>
          </a:p>
        </p:txBody>
      </p:sp>
    </p:spTree>
    <p:extLst>
      <p:ext uri="{BB962C8B-B14F-4D97-AF65-F5344CB8AC3E}">
        <p14:creationId xmlns:p14="http://schemas.microsoft.com/office/powerpoint/2010/main" val="2267150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78006" y="945511"/>
            <a:ext cx="10058400" cy="4022725"/>
          </a:xfrm>
        </p:spPr>
        <p:txBody>
          <a:bodyPr>
            <a:normAutofit/>
          </a:bodyPr>
          <a:lstStyle/>
          <a:p>
            <a:r>
              <a:rPr lang="en-US" sz="2800" b="1" dirty="0" smtClean="0"/>
              <a:t>4. Build </a:t>
            </a:r>
            <a:r>
              <a:rPr lang="en-US" sz="2800" b="1" dirty="0"/>
              <a:t>a template document for your manual</a:t>
            </a:r>
            <a:r>
              <a:rPr lang="en-US" sz="2800" b="1" dirty="0" smtClean="0"/>
              <a:t>.</a:t>
            </a:r>
          </a:p>
          <a:p>
            <a:r>
              <a:rPr lang="en-US" sz="3200" dirty="0"/>
              <a:t>Many word processing and desktop publishing programs offer you the ability to create a template document for your user manual, so that as you type, the text will automatically display in the font you selected for the portion of the manual you're working on.</a:t>
            </a:r>
          </a:p>
        </p:txBody>
      </p:sp>
    </p:spTree>
    <p:extLst>
      <p:ext uri="{BB962C8B-B14F-4D97-AF65-F5344CB8AC3E}">
        <p14:creationId xmlns:p14="http://schemas.microsoft.com/office/powerpoint/2010/main" val="1727990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solidFill>
                  <a:schemeClr val="accent1">
                    <a:lumMod val="75000"/>
                  </a:schemeClr>
                </a:solidFill>
              </a:rPr>
              <a:t>Thank You!</a:t>
            </a:r>
            <a:endParaRPr lang="en-US" dirty="0">
              <a:solidFill>
                <a:schemeClr val="accent1">
                  <a:lumMod val="75000"/>
                </a:schemeClr>
              </a:solidFill>
            </a:endParaRP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1719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Outline</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q"/>
            </a:pPr>
            <a:r>
              <a:rPr lang="en-US" sz="4000" dirty="0" smtClean="0">
                <a:solidFill>
                  <a:schemeClr val="tx1"/>
                </a:solidFill>
              </a:rPr>
              <a:t>Creating appropriate user documentation</a:t>
            </a:r>
          </a:p>
          <a:p>
            <a:pPr lvl="1">
              <a:buFont typeface="Wingdings" panose="05000000000000000000" pitchFamily="2" charset="2"/>
              <a:buChar char="q"/>
            </a:pPr>
            <a:r>
              <a:rPr lang="en-US" sz="4000" dirty="0" smtClean="0">
                <a:solidFill>
                  <a:schemeClr val="tx1"/>
                </a:solidFill>
              </a:rPr>
              <a:t>User manual components</a:t>
            </a:r>
          </a:p>
          <a:p>
            <a:pPr lvl="1">
              <a:buFont typeface="Wingdings" panose="05000000000000000000" pitchFamily="2" charset="2"/>
              <a:buChar char="q"/>
            </a:pPr>
            <a:r>
              <a:rPr lang="en-US" sz="4000" dirty="0" smtClean="0">
                <a:solidFill>
                  <a:schemeClr val="tx1"/>
                </a:solidFill>
              </a:rPr>
              <a:t>Designing a readable user manual</a:t>
            </a:r>
            <a:endParaRPr lang="en-US" sz="4000" dirty="0">
              <a:solidFill>
                <a:schemeClr val="tx1"/>
              </a:solidFill>
            </a:endParaRPr>
          </a:p>
        </p:txBody>
      </p:sp>
    </p:spTree>
    <p:extLst>
      <p:ext uri="{BB962C8B-B14F-4D97-AF65-F5344CB8AC3E}">
        <p14:creationId xmlns:p14="http://schemas.microsoft.com/office/powerpoint/2010/main" val="3380142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a:t>
            </a:r>
            <a:endParaRPr lang="en-US" dirty="0"/>
          </a:p>
        </p:txBody>
      </p:sp>
      <p:sp>
        <p:nvSpPr>
          <p:cNvPr id="3" name="Content Placeholder 2"/>
          <p:cNvSpPr>
            <a:spLocks noGrp="1"/>
          </p:cNvSpPr>
          <p:nvPr>
            <p:ph idx="1"/>
          </p:nvPr>
        </p:nvSpPr>
        <p:spPr>
          <a:xfrm>
            <a:off x="1097280" y="1886677"/>
            <a:ext cx="10058400" cy="4023360"/>
          </a:xfrm>
        </p:spPr>
        <p:txBody>
          <a:bodyPr>
            <a:normAutofit/>
          </a:bodyPr>
          <a:lstStyle/>
          <a:p>
            <a:pPr algn="just"/>
            <a:r>
              <a:rPr lang="en-US" sz="3200" dirty="0"/>
              <a:t>User manuals are written guides in either hard-copy (paper) or electronic document (PDF or XPS) format that provide instructions on how to do or use something. </a:t>
            </a:r>
            <a:endParaRPr lang="en-US" sz="3200" dirty="0" smtClean="0"/>
          </a:p>
          <a:p>
            <a:pPr algn="just"/>
            <a:endParaRPr lang="en-US" sz="3200" dirty="0"/>
          </a:p>
        </p:txBody>
      </p:sp>
    </p:spTree>
    <p:extLst>
      <p:ext uri="{BB962C8B-B14F-4D97-AF65-F5344CB8AC3E}">
        <p14:creationId xmlns:p14="http://schemas.microsoft.com/office/powerpoint/2010/main" val="3048614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 </a:t>
            </a:r>
            <a:endParaRPr lang="en-US" dirty="0"/>
          </a:p>
        </p:txBody>
      </p:sp>
      <p:sp>
        <p:nvSpPr>
          <p:cNvPr id="3" name="Content Placeholder 2"/>
          <p:cNvSpPr>
            <a:spLocks noGrp="1"/>
          </p:cNvSpPr>
          <p:nvPr>
            <p:ph idx="1"/>
          </p:nvPr>
        </p:nvSpPr>
        <p:spPr/>
        <p:txBody>
          <a:bodyPr>
            <a:normAutofit/>
          </a:bodyPr>
          <a:lstStyle/>
          <a:p>
            <a:pPr algn="just"/>
            <a:r>
              <a:rPr lang="en-US" sz="2800" dirty="0" smtClean="0"/>
              <a:t>Example: </a:t>
            </a:r>
          </a:p>
          <a:p>
            <a:pPr algn="just">
              <a:buFont typeface="Arial" panose="020B0604020202020204" pitchFamily="34" charset="0"/>
              <a:buChar char="•"/>
            </a:pPr>
            <a:r>
              <a:rPr lang="en-US" sz="2800" dirty="0" smtClean="0"/>
              <a:t>Computer Software Manual</a:t>
            </a:r>
          </a:p>
          <a:p>
            <a:pPr algn="just">
              <a:buFont typeface="Arial" panose="020B0604020202020204" pitchFamily="34" charset="0"/>
              <a:buChar char="•"/>
            </a:pPr>
            <a:r>
              <a:rPr lang="en-US" sz="2800" dirty="0"/>
              <a:t>computers and other electronic devices such as televisions, stereos, telephone systems, and MP3 players, as well as household appliances and lawn and garden equipment. Good user manuals educate users about the product's features while teaching them how to use those features effectively and are laid out to be easily read and referred to. Following are things to consider when creating effective content for and designing the layout of a user manual.</a:t>
            </a:r>
          </a:p>
        </p:txBody>
      </p:sp>
    </p:spTree>
    <p:extLst>
      <p:ext uri="{BB962C8B-B14F-4D97-AF65-F5344CB8AC3E}">
        <p14:creationId xmlns:p14="http://schemas.microsoft.com/office/powerpoint/2010/main" val="2226752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Creating Appropriate User </a:t>
            </a:r>
            <a:r>
              <a:rPr lang="en-US" sz="4400" b="1" dirty="0" smtClean="0"/>
              <a:t>Documentation</a:t>
            </a:r>
            <a:endParaRPr lang="en-US" sz="44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200" b="1" dirty="0"/>
              <a:t>Define who your user </a:t>
            </a:r>
            <a:r>
              <a:rPr lang="en-US" sz="3200" b="1" dirty="0" smtClean="0"/>
              <a:t>is</a:t>
            </a:r>
          </a:p>
          <a:p>
            <a:pPr>
              <a:buFont typeface="Arial" panose="020B0604020202020204" pitchFamily="34" charset="0"/>
              <a:buChar char="•"/>
            </a:pPr>
            <a:r>
              <a:rPr lang="en-US" sz="3200" dirty="0"/>
              <a:t>Where users will use the user guide, such as at home, in the </a:t>
            </a:r>
            <a:r>
              <a:rPr lang="en-US" sz="3200" dirty="0" smtClean="0"/>
              <a:t>office</a:t>
            </a:r>
          </a:p>
          <a:p>
            <a:pPr>
              <a:buFont typeface="Arial" panose="020B0604020202020204" pitchFamily="34" charset="0"/>
              <a:buChar char="•"/>
            </a:pPr>
            <a:r>
              <a:rPr lang="en-US" sz="3200" dirty="0"/>
              <a:t>How users will use the user guide</a:t>
            </a:r>
            <a:r>
              <a:rPr lang="en-US" sz="3200" dirty="0" smtClean="0"/>
              <a:t>.</a:t>
            </a:r>
          </a:p>
          <a:p>
            <a:pPr>
              <a:buFont typeface="Arial" panose="020B0604020202020204" pitchFamily="34" charset="0"/>
              <a:buChar char="•"/>
            </a:pPr>
            <a:r>
              <a:rPr lang="en-US" sz="3200" dirty="0"/>
              <a:t>How much experience users have with the product or others like it.</a:t>
            </a:r>
            <a:endParaRPr lang="en-US" sz="3200" b="1" dirty="0" smtClean="0"/>
          </a:p>
          <a:p>
            <a:pPr marL="0" indent="0">
              <a:buNone/>
            </a:pPr>
            <a:endParaRPr lang="en-US" sz="3200" dirty="0"/>
          </a:p>
        </p:txBody>
      </p:sp>
    </p:spTree>
    <p:extLst>
      <p:ext uri="{BB962C8B-B14F-4D97-AF65-F5344CB8AC3E}">
        <p14:creationId xmlns:p14="http://schemas.microsoft.com/office/powerpoint/2010/main" val="3762238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82722" y="986454"/>
            <a:ext cx="10058400" cy="4022725"/>
          </a:xfrm>
        </p:spPr>
        <p:txBody>
          <a:bodyPr/>
          <a:lstStyle/>
          <a:p>
            <a:r>
              <a:rPr lang="en-US" sz="2800" dirty="0" smtClean="0"/>
              <a:t>2. </a:t>
            </a:r>
            <a:r>
              <a:rPr lang="en-US" sz="2800" b="1" dirty="0" smtClean="0"/>
              <a:t>Write </a:t>
            </a:r>
            <a:r>
              <a:rPr lang="en-US" sz="2800" b="1" dirty="0"/>
              <a:t>to your user's needs in a way the user can understand</a:t>
            </a:r>
            <a:r>
              <a:rPr lang="en-US" sz="2800" b="1" dirty="0" smtClean="0"/>
              <a:t>.</a:t>
            </a:r>
          </a:p>
          <a:p>
            <a:pPr>
              <a:buFont typeface="Arial" panose="020B0604020202020204" pitchFamily="34" charset="0"/>
              <a:buChar char="•"/>
            </a:pPr>
            <a:r>
              <a:rPr lang="en-US" sz="2800" dirty="0"/>
              <a:t>Unless the user has a technical background, it is probably best to avoid highly technical language in favor of clear, simple explanations</a:t>
            </a:r>
            <a:r>
              <a:rPr lang="en-US" sz="2800" dirty="0" smtClean="0"/>
              <a:t>.</a:t>
            </a:r>
          </a:p>
          <a:p>
            <a:pPr>
              <a:buFont typeface="Arial" panose="020B0604020202020204" pitchFamily="34" charset="0"/>
              <a:buChar char="•"/>
            </a:pPr>
            <a:r>
              <a:rPr lang="en-US" sz="2800" dirty="0"/>
              <a:t>The text should also be organized in a way that mimics the way users think; listing product features grouped by function often makes more sense than simply those used most often. </a:t>
            </a:r>
          </a:p>
          <a:p>
            <a:pPr marL="0" indent="0">
              <a:buNone/>
            </a:pPr>
            <a:r>
              <a:rPr lang="en-US" sz="2800" dirty="0" smtClean="0"/>
              <a:t> </a:t>
            </a:r>
            <a:endParaRPr lang="en-US" dirty="0"/>
          </a:p>
        </p:txBody>
      </p:sp>
    </p:spTree>
    <p:extLst>
      <p:ext uri="{BB962C8B-B14F-4D97-AF65-F5344CB8AC3E}">
        <p14:creationId xmlns:p14="http://schemas.microsoft.com/office/powerpoint/2010/main" val="2549839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8949" y="1000102"/>
            <a:ext cx="10058400" cy="4022725"/>
          </a:xfrm>
        </p:spPr>
        <p:txBody>
          <a:bodyPr>
            <a:normAutofit/>
          </a:bodyPr>
          <a:lstStyle/>
          <a:p>
            <a:r>
              <a:rPr lang="en-US" sz="2800" dirty="0" smtClean="0"/>
              <a:t>3. </a:t>
            </a:r>
            <a:r>
              <a:rPr lang="en-US" sz="2800" b="1" dirty="0"/>
              <a:t>Explain the problem the user is trying to solve, then present the solution to it.</a:t>
            </a:r>
            <a:r>
              <a:rPr lang="en-US" sz="2800" dirty="0"/>
              <a:t> </a:t>
            </a:r>
            <a:endParaRPr lang="en-US" sz="2800" dirty="0" smtClean="0"/>
          </a:p>
          <a:p>
            <a:r>
              <a:rPr lang="en-US" sz="2800" dirty="0"/>
              <a:t>If the problem is a complex one, break it down into smaller parts. List each part with the instructions on how to solve or cope with it, and then follow with each subsequent part in succession. Breaking information down this way is called "chunking."</a:t>
            </a:r>
          </a:p>
        </p:txBody>
      </p:sp>
    </p:spTree>
    <p:extLst>
      <p:ext uri="{BB962C8B-B14F-4D97-AF65-F5344CB8AC3E}">
        <p14:creationId xmlns:p14="http://schemas.microsoft.com/office/powerpoint/2010/main" val="3453996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Manual </a:t>
            </a:r>
            <a:r>
              <a:rPr lang="en-US" b="1" dirty="0" smtClean="0"/>
              <a:t>Components</a:t>
            </a:r>
            <a:endParaRPr lang="en-US" dirty="0"/>
          </a:p>
        </p:txBody>
      </p:sp>
      <p:sp>
        <p:nvSpPr>
          <p:cNvPr id="3" name="Content Placeholder 2"/>
          <p:cNvSpPr>
            <a:spLocks noGrp="1"/>
          </p:cNvSpPr>
          <p:nvPr>
            <p:ph idx="1"/>
          </p:nvPr>
        </p:nvSpPr>
        <p:spPr/>
        <p:txBody>
          <a:bodyPr>
            <a:normAutofit/>
          </a:bodyPr>
          <a:lstStyle/>
          <a:p>
            <a:r>
              <a:rPr lang="en-US" sz="2800" dirty="0"/>
              <a:t>1. </a:t>
            </a:r>
            <a:r>
              <a:rPr lang="en-US" sz="2800" b="1" dirty="0" smtClean="0"/>
              <a:t>Include </a:t>
            </a:r>
            <a:r>
              <a:rPr lang="en-US" sz="2800" b="1" dirty="0"/>
              <a:t>the appropriate cover and title pages.</a:t>
            </a:r>
            <a:r>
              <a:rPr lang="en-US" sz="2800" dirty="0"/>
              <a:t> </a:t>
            </a:r>
            <a:endParaRPr lang="en-US" sz="2800" dirty="0" smtClean="0"/>
          </a:p>
          <a:p>
            <a:r>
              <a:rPr lang="en-US" sz="2800" dirty="0"/>
              <a:t>You'll need a front cover for any user guide that's more than a reference card and a title page for any manual that covers more than a folded sheet of paper (4 or more pages in length</a:t>
            </a:r>
            <a:r>
              <a:rPr lang="en-US" sz="2800" dirty="0" smtClean="0"/>
              <a:t>).</a:t>
            </a:r>
          </a:p>
          <a:p>
            <a:pPr>
              <a:buFont typeface="Arial" panose="020B0604020202020204" pitchFamily="34" charset="0"/>
              <a:buChar char="•"/>
            </a:pPr>
            <a:r>
              <a:rPr lang="en-US" sz="2800" dirty="0"/>
              <a:t>If the manual is copyrighted, a copyright notice goes on both the front cover and title page</a:t>
            </a:r>
            <a:r>
              <a:rPr lang="en-US" sz="2800" dirty="0" smtClean="0"/>
              <a:t>.</a:t>
            </a:r>
          </a:p>
          <a:p>
            <a:pPr>
              <a:buFont typeface="Arial" panose="020B0604020202020204" pitchFamily="34" charset="0"/>
              <a:buChar char="•"/>
            </a:pPr>
            <a:r>
              <a:rPr lang="en-US" sz="2800" dirty="0"/>
              <a:t>If there are terms and conditions for using the manual and product associated with it, place them on the inside front cover.</a:t>
            </a:r>
          </a:p>
        </p:txBody>
      </p:sp>
    </p:spTree>
    <p:extLst>
      <p:ext uri="{BB962C8B-B14F-4D97-AF65-F5344CB8AC3E}">
        <p14:creationId xmlns:p14="http://schemas.microsoft.com/office/powerpoint/2010/main" val="1442047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64609" y="1095637"/>
            <a:ext cx="10058400" cy="4022725"/>
          </a:xfrm>
        </p:spPr>
        <p:txBody>
          <a:bodyPr>
            <a:normAutofit/>
          </a:bodyPr>
          <a:lstStyle/>
          <a:p>
            <a:r>
              <a:rPr lang="en-US" sz="3200" dirty="0"/>
              <a:t>2</a:t>
            </a:r>
            <a:r>
              <a:rPr lang="en-US" sz="3200" dirty="0" smtClean="0"/>
              <a:t>. </a:t>
            </a:r>
            <a:r>
              <a:rPr lang="en-US" sz="3200" b="1" dirty="0"/>
              <a:t>Put references to related documents in the preface</a:t>
            </a:r>
            <a:r>
              <a:rPr lang="en-US" sz="3200" b="1" dirty="0" smtClean="0"/>
              <a:t>.</a:t>
            </a:r>
          </a:p>
          <a:p>
            <a:r>
              <a:rPr lang="en-US" sz="3200" b="1" dirty="0"/>
              <a:t>3. Include a table of contents if the manual exceeds 10 pages</a:t>
            </a:r>
            <a:r>
              <a:rPr lang="en-US" sz="3200" b="1" dirty="0" smtClean="0"/>
              <a:t>.</a:t>
            </a:r>
          </a:p>
          <a:p>
            <a:endParaRPr lang="en-US" sz="3200" dirty="0"/>
          </a:p>
        </p:txBody>
      </p:sp>
    </p:spTree>
    <p:extLst>
      <p:ext uri="{BB962C8B-B14F-4D97-AF65-F5344CB8AC3E}">
        <p14:creationId xmlns:p14="http://schemas.microsoft.com/office/powerpoint/2010/main" val="1468756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88</TotalTime>
  <Words>784</Words>
  <Application>Microsoft Macintosh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Documentation In Software Engineering</vt:lpstr>
      <vt:lpstr>Outline</vt:lpstr>
      <vt:lpstr>User Manual</vt:lpstr>
      <vt:lpstr>User Manual </vt:lpstr>
      <vt:lpstr>Creating Appropriate User Documentation</vt:lpstr>
      <vt:lpstr>PowerPoint Presentation</vt:lpstr>
      <vt:lpstr>PowerPoint Presentation</vt:lpstr>
      <vt:lpstr>User Manual Components</vt:lpstr>
      <vt:lpstr>PowerPoint Presentation</vt:lpstr>
      <vt:lpstr>PowerPoint Presentation</vt:lpstr>
      <vt:lpstr>PowerPoint Presentation</vt:lpstr>
      <vt:lpstr>Designing a Readable User Manual</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In Software Engineering</dc:title>
  <dc:creator>DIU</dc:creator>
  <cp:lastModifiedBy>Microsoft Office User</cp:lastModifiedBy>
  <cp:revision>29</cp:revision>
  <dcterms:created xsi:type="dcterms:W3CDTF">2017-10-09T11:38:44Z</dcterms:created>
  <dcterms:modified xsi:type="dcterms:W3CDTF">2017-10-11T00:29:43Z</dcterms:modified>
</cp:coreProperties>
</file>