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8" r:id="rId4"/>
    <p:sldId id="26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5" r:id="rId13"/>
    <p:sldId id="344" r:id="rId14"/>
    <p:sldId id="346" r:id="rId15"/>
    <p:sldId id="347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540"/>
    <a:srgbClr val="0E6F3E"/>
    <a:srgbClr val="0E4FA5"/>
    <a:srgbClr val="0432FF"/>
    <a:srgbClr val="46A863"/>
    <a:srgbClr val="09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/>
    <p:restoredTop sz="78846"/>
  </p:normalViewPr>
  <p:slideViewPr>
    <p:cSldViewPr snapToGrid="0" snapToObjects="1">
      <p:cViewPr varScale="1">
        <p:scale>
          <a:sx n="59" d="100"/>
          <a:sy n="59" d="100"/>
        </p:scale>
        <p:origin x="17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5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A28C-3573-0C43-BF90-7388AEEF5005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9242E-CC5A-8944-9E06-4B0B1916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15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6C29-8B3F-EB4A-B350-AD2E3CE16AB6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AEC77-F178-5241-970D-DBD141CBB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4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7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1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8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5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1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1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6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AEC77-F178-5241-970D-DBD141CBB1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650186"/>
            <a:ext cx="9144000" cy="207819"/>
          </a:xfrm>
          <a:prstGeom prst="rect">
            <a:avLst/>
          </a:prstGeom>
          <a:solidFill>
            <a:srgbClr val="46A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4956301" y="4049343"/>
            <a:ext cx="3200401" cy="2406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 b="1" dirty="0" smtClean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072" y="1205951"/>
            <a:ext cx="2878823" cy="837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20" y="1219599"/>
            <a:ext cx="2691171" cy="82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3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3566" y="2231020"/>
            <a:ext cx="7783115" cy="38369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3413" y="1246188"/>
            <a:ext cx="8105775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1" i="1">
                <a:solidFill>
                  <a:srgbClr val="0E6F3E"/>
                </a:solidFill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21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356C699-CBF5-DC46-B8FC-A31AE81A13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537856" y="4166106"/>
            <a:ext cx="7170161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1" i="1">
                <a:solidFill>
                  <a:srgbClr val="0E6F3E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38397" y="2793465"/>
            <a:ext cx="7169620" cy="10660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50"/>
            </a:lvl1pPr>
            <a:lvl2pPr marL="342884" indent="0">
              <a:buFontTx/>
              <a:buNone/>
              <a:defRPr sz="1800"/>
            </a:lvl2pPr>
            <a:lvl3pPr marL="685766" indent="0">
              <a:buFontTx/>
              <a:buNone/>
              <a:defRPr sz="1800"/>
            </a:lvl3pPr>
            <a:lvl4pPr marL="1028649" indent="0">
              <a:buFontTx/>
              <a:buNone/>
              <a:defRPr sz="1800"/>
            </a:lvl4pPr>
            <a:lvl5pPr marL="1371532" indent="0">
              <a:buFontTx/>
              <a:buNone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650186"/>
            <a:ext cx="9144000" cy="207819"/>
          </a:xfrm>
          <a:prstGeom prst="rect">
            <a:avLst/>
          </a:prstGeom>
          <a:solidFill>
            <a:srgbClr val="46A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537856" y="4166110"/>
            <a:ext cx="6265719" cy="1"/>
          </a:xfrm>
          <a:prstGeom prst="line">
            <a:avLst/>
          </a:prstGeom>
          <a:ln w="31750">
            <a:solidFill>
              <a:srgbClr val="0E6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537855" y="4808001"/>
            <a:ext cx="6265719" cy="1"/>
          </a:xfrm>
          <a:prstGeom prst="line">
            <a:avLst/>
          </a:prstGeom>
          <a:ln w="31750">
            <a:solidFill>
              <a:srgbClr val="0E6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040" y="1088093"/>
            <a:ext cx="2729741" cy="7941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74" y="1085135"/>
            <a:ext cx="2677615" cy="8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650186"/>
            <a:ext cx="9144000" cy="207819"/>
          </a:xfrm>
          <a:prstGeom prst="rect">
            <a:avLst/>
          </a:prstGeom>
          <a:solidFill>
            <a:srgbClr val="46A8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4956301" y="4049343"/>
            <a:ext cx="3200401" cy="24068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 b="1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7707" y="1051486"/>
            <a:ext cx="2742347" cy="797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191" y="1051486"/>
            <a:ext cx="2906259" cy="8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0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3413" y="1246188"/>
            <a:ext cx="8105775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800" b="1" i="1">
                <a:solidFill>
                  <a:srgbClr val="0E6F3E"/>
                </a:solidFill>
              </a:defRPr>
            </a:lvl1pPr>
          </a:lstStyle>
          <a:p>
            <a:pPr lvl="0"/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903686" y="2438402"/>
            <a:ext cx="7648575" cy="34639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C699-CBF5-DC46-B8FC-A31AE81A13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3847" y="1856508"/>
            <a:ext cx="8094518" cy="13854"/>
          </a:xfrm>
          <a:prstGeom prst="line">
            <a:avLst/>
          </a:prstGeom>
          <a:ln w="31750">
            <a:solidFill>
              <a:srgbClr val="0E6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650186"/>
            <a:ext cx="9144000" cy="207819"/>
          </a:xfrm>
          <a:prstGeom prst="rect">
            <a:avLst/>
          </a:prstGeom>
          <a:solidFill>
            <a:srgbClr val="46A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ooter Placeholder 26"/>
          <p:cNvSpPr txBox="1">
            <a:spLocks/>
          </p:cNvSpPr>
          <p:nvPr userDrawn="1"/>
        </p:nvSpPr>
        <p:spPr>
          <a:xfrm>
            <a:off x="8811493" y="6667504"/>
            <a:ext cx="332510" cy="19050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56C699-CBF5-DC46-B8FC-A31AE81A1337}" type="slidenum">
              <a:rPr lang="en-US" sz="900" smtClean="0"/>
              <a:pPr/>
              <a:t>‹#›</a:t>
            </a:fld>
            <a:endParaRPr lang="en-US" sz="90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8651" y="346143"/>
            <a:ext cx="2400300" cy="6982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65126"/>
            <a:ext cx="2489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8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cmillandictionary.com/search/british/direct/?q=or" TargetMode="External"/><Relationship Id="rId13" Type="http://schemas.openxmlformats.org/officeDocument/2006/relationships/hyperlink" Target="http://www.macmillandictionary.com/search/british/direct/?q=tells" TargetMode="External"/><Relationship Id="rId18" Type="http://schemas.openxmlformats.org/officeDocument/2006/relationships/hyperlink" Target="http://www.macmillandictionary.com/search/british/direct/?q=pair" TargetMode="External"/><Relationship Id="rId26" Type="http://schemas.openxmlformats.org/officeDocument/2006/relationships/hyperlink" Target="http://www.macmillandictionary.com/search/british/direct/?q=recorded" TargetMode="External"/><Relationship Id="rId39" Type="http://schemas.openxmlformats.org/officeDocument/2006/relationships/hyperlink" Target="http://www.macmillandictionary.com/search/british/direct/?q=computer" TargetMode="External"/><Relationship Id="rId3" Type="http://schemas.openxmlformats.org/officeDocument/2006/relationships/hyperlink" Target="http://www.macmillandictionary.com/search/british/direct/?q=a" TargetMode="External"/><Relationship Id="rId21" Type="http://schemas.openxmlformats.org/officeDocument/2006/relationships/hyperlink" Target="http://www.macmillandictionary.com/search/british/direct/?q=on" TargetMode="External"/><Relationship Id="rId34" Type="http://schemas.openxmlformats.org/officeDocument/2006/relationships/hyperlink" Target="http://www.macmillandictionary.com/search/british/direct/?q=website" TargetMode="External"/><Relationship Id="rId42" Type="http://schemas.openxmlformats.org/officeDocument/2006/relationships/hyperlink" Target="http://www.macmillandictionary.com/search/british/direct/?q=clicking" TargetMode="External"/><Relationship Id="rId7" Type="http://schemas.openxmlformats.org/officeDocument/2006/relationships/hyperlink" Target="http://www.macmillandictionary.com/search/british/direct/?q=building" TargetMode="External"/><Relationship Id="rId12" Type="http://schemas.openxmlformats.org/officeDocument/2006/relationships/hyperlink" Target="http://www.macmillandictionary.com/search/british/direct/?q=who" TargetMode="External"/><Relationship Id="rId17" Type="http://schemas.openxmlformats.org/officeDocument/2006/relationships/hyperlink" Target="http://www.macmillandictionary.com/search/british/direct/?q=seeing" TargetMode="External"/><Relationship Id="rId25" Type="http://schemas.openxmlformats.org/officeDocument/2006/relationships/hyperlink" Target="http://www.macmillandictionary.com/search/british/direct/?q=to" TargetMode="External"/><Relationship Id="rId33" Type="http://schemas.openxmlformats.org/officeDocument/2006/relationships/hyperlink" Target="http://www.macmillandictionary.com/search/british/direct/?q=use" TargetMode="External"/><Relationship Id="rId38" Type="http://schemas.openxmlformats.org/officeDocument/2006/relationships/hyperlink" Target="http://www.macmillandictionary.com/search/british/direct/?q=read" TargetMode="External"/><Relationship Id="rId46" Type="http://schemas.openxmlformats.org/officeDocument/2006/relationships/hyperlink" Target="http://www.macmillandictionary.com/thesaurus/british/guided-tour#guided-tour_5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://www.macmillandictionary.com/search/british/direct/?q=what" TargetMode="External"/><Relationship Id="rId20" Type="http://schemas.openxmlformats.org/officeDocument/2006/relationships/hyperlink" Target="http://www.macmillandictionary.com/search/british/direct/?q=headphones" TargetMode="External"/><Relationship Id="rId29" Type="http://schemas.openxmlformats.org/officeDocument/2006/relationships/hyperlink" Target="http://www.macmillandictionary.com/thesaurus/british/guided-tour#guided-tour_4" TargetMode="External"/><Relationship Id="rId41" Type="http://schemas.openxmlformats.org/officeDocument/2006/relationships/hyperlink" Target="http://www.macmillandictionary.com/search/british/direct/?q=b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cmillandictionary.com/search/british/direct/?q=around" TargetMode="External"/><Relationship Id="rId11" Type="http://schemas.openxmlformats.org/officeDocument/2006/relationships/hyperlink" Target="http://www.macmillandictionary.com/search/british/direct/?q=person" TargetMode="External"/><Relationship Id="rId24" Type="http://schemas.openxmlformats.org/officeDocument/2006/relationships/hyperlink" Target="http://www.macmillandictionary.com/search/british/direct/?q=listen" TargetMode="External"/><Relationship Id="rId32" Type="http://schemas.openxmlformats.org/officeDocument/2006/relationships/hyperlink" Target="http://www.macmillandictionary.com/search/british/direct/?q=how" TargetMode="External"/><Relationship Id="rId37" Type="http://schemas.openxmlformats.org/officeDocument/2006/relationships/hyperlink" Target="http://www.macmillandictionary.com/search/british/direct/?q=that" TargetMode="External"/><Relationship Id="rId40" Type="http://schemas.openxmlformats.org/officeDocument/2006/relationships/hyperlink" Target="http://www.macmillandictionary.com/search/british/direct/?q=screen" TargetMode="External"/><Relationship Id="rId45" Type="http://schemas.openxmlformats.org/officeDocument/2006/relationships/hyperlink" Target="http://www.macmillandictionary.com/search/british/direct/?q=links" TargetMode="External"/><Relationship Id="rId5" Type="http://schemas.openxmlformats.org/officeDocument/2006/relationships/hyperlink" Target="http://www.macmillandictionary.com/search/british/direct/?q=journey" TargetMode="External"/><Relationship Id="rId15" Type="http://schemas.openxmlformats.org/officeDocument/2006/relationships/hyperlink" Target="http://www.macmillandictionary.com/search/british/direct/?q=about" TargetMode="External"/><Relationship Id="rId23" Type="http://schemas.openxmlformats.org/officeDocument/2006/relationships/hyperlink" Target="http://www.macmillandictionary.com/search/british/direct/?q=can" TargetMode="External"/><Relationship Id="rId28" Type="http://schemas.openxmlformats.org/officeDocument/2006/relationships/hyperlink" Target="http://www.macmillandictionary.com/search/british/direct/?q=are" TargetMode="External"/><Relationship Id="rId36" Type="http://schemas.openxmlformats.org/officeDocument/2006/relationships/hyperlink" Target="http://www.macmillandictionary.com/search/british/direct/?q=software" TargetMode="External"/><Relationship Id="rId10" Type="http://schemas.openxmlformats.org/officeDocument/2006/relationships/hyperlink" Target="http://www.macmillandictionary.com/search/british/direct/?q=with" TargetMode="External"/><Relationship Id="rId19" Type="http://schemas.openxmlformats.org/officeDocument/2006/relationships/hyperlink" Target="http://www.macmillandictionary.com/search/british/direct/?q=of" TargetMode="External"/><Relationship Id="rId31" Type="http://schemas.openxmlformats.org/officeDocument/2006/relationships/hyperlink" Target="http://www.macmillandictionary.com/search/british/direct/?q=explanation" TargetMode="External"/><Relationship Id="rId44" Type="http://schemas.openxmlformats.org/officeDocument/2006/relationships/hyperlink" Target="http://www.macmillandictionary.com/search/british/direct/?q=buttons" TargetMode="External"/><Relationship Id="rId4" Type="http://schemas.openxmlformats.org/officeDocument/2006/relationships/hyperlink" Target="http://www.macmillandictionary.com/search/british/direct/?q=short" TargetMode="External"/><Relationship Id="rId9" Type="http://schemas.openxmlformats.org/officeDocument/2006/relationships/hyperlink" Target="http://www.macmillandictionary.com/search/british/direct/?q=place" TargetMode="External"/><Relationship Id="rId14" Type="http://schemas.openxmlformats.org/officeDocument/2006/relationships/hyperlink" Target="http://www.macmillandictionary.com/search/british/direct/?q=you" TargetMode="External"/><Relationship Id="rId22" Type="http://schemas.openxmlformats.org/officeDocument/2006/relationships/hyperlink" Target="http://www.macmillandictionary.com/search/british/direct/?q=which" TargetMode="External"/><Relationship Id="rId27" Type="http://schemas.openxmlformats.org/officeDocument/2006/relationships/hyperlink" Target="http://www.macmillandictionary.com/search/british/direct/?q=description" TargetMode="External"/><Relationship Id="rId30" Type="http://schemas.openxmlformats.org/officeDocument/2006/relationships/hyperlink" Target="http://www.macmillandictionary.com/search/british/direct/?q=an" TargetMode="External"/><Relationship Id="rId35" Type="http://schemas.openxmlformats.org/officeDocument/2006/relationships/hyperlink" Target="http://www.macmillandictionary.com/search/british/direct/?q=piece" TargetMode="External"/><Relationship Id="rId43" Type="http://schemas.openxmlformats.org/officeDocument/2006/relationships/hyperlink" Target="http://www.macmillandictionary.com/search/british/direct/?q=seri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08812" y="2932337"/>
            <a:ext cx="7772400" cy="9302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0E6F3E"/>
                </a:solidFill>
                <a:latin typeface="+mn-lt"/>
              </a:rPr>
              <a:t>Documentation of Software Engineering</a:t>
            </a:r>
            <a:endParaRPr lang="en-US" sz="2800" b="1" i="1" dirty="0">
              <a:solidFill>
                <a:srgbClr val="0E6F3E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326341" y="4285397"/>
            <a:ext cx="3750958" cy="11873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200" b="1" dirty="0" smtClean="0"/>
              <a:t>Presenter</a:t>
            </a:r>
            <a:endParaRPr lang="en-US" sz="1800" dirty="0" smtClean="0"/>
          </a:p>
          <a:p>
            <a:pPr marL="0" indent="0" algn="r">
              <a:buNone/>
            </a:pPr>
            <a:r>
              <a:rPr lang="en-US" sz="1800" dirty="0" err="1" smtClean="0"/>
              <a:t>Md</a:t>
            </a:r>
            <a:r>
              <a:rPr lang="en-US" sz="1800" dirty="0" smtClean="0"/>
              <a:t> </a:t>
            </a:r>
            <a:r>
              <a:rPr lang="en-US" sz="1800" dirty="0" err="1"/>
              <a:t>Alamgir</a:t>
            </a:r>
            <a:r>
              <a:rPr lang="en-US" sz="1800" dirty="0"/>
              <a:t> </a:t>
            </a:r>
            <a:r>
              <a:rPr lang="en-US" sz="1800" dirty="0" err="1"/>
              <a:t>Kabir</a:t>
            </a:r>
            <a:endParaRPr lang="en-US" sz="1800" dirty="0"/>
          </a:p>
          <a:p>
            <a:pPr marL="0" indent="0" algn="r">
              <a:buNone/>
            </a:pPr>
            <a:r>
              <a:rPr lang="en-US" sz="1800" dirty="0" err="1" smtClean="0"/>
              <a:t>sagar.whu@outlook.com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09684" y="3041519"/>
            <a:ext cx="7233314" cy="0"/>
          </a:xfrm>
          <a:prstGeom prst="line">
            <a:avLst/>
          </a:prstGeom>
          <a:ln w="31750">
            <a:solidFill>
              <a:srgbClr val="0E6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09684" y="3739830"/>
            <a:ext cx="7233314" cy="0"/>
          </a:xfrm>
          <a:prstGeom prst="line">
            <a:avLst/>
          </a:prstGeom>
          <a:ln w="31750">
            <a:solidFill>
              <a:srgbClr val="0E6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dirty="0"/>
          </a:p>
        </p:txBody>
      </p:sp>
      <p:pic>
        <p:nvPicPr>
          <p:cNvPr id="4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32114"/>
            <a:ext cx="8305800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1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The quick start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differs from the previous two forms, it is for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experienced to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domain knowledge who want to get going with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involves significant user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program itself, and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examples.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a form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is generally aimed at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provides the basic information that one needs to dive into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interact with it on their own. This type help users 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to work,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procedures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one page or folded cards that explain how to start the </a:t>
            </a:r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program and list of commands. </a:t>
            </a: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The guided exploration</a:t>
            </a:r>
          </a:p>
          <a:p>
            <a:pPr marL="0" indent="0">
              <a:buNone/>
            </a:pPr>
            <a:r>
              <a:rPr lang="en-US" dirty="0" smtClean="0">
                <a:ea typeface="Times New Roman" charset="0"/>
                <a:cs typeface="Times New Roman" charset="0"/>
              </a:rPr>
              <a:t>This </a:t>
            </a:r>
            <a:r>
              <a:rPr lang="en-US" dirty="0">
                <a:ea typeface="Times New Roman" charset="0"/>
                <a:cs typeface="Times New Roman" charset="0"/>
              </a:rPr>
              <a:t>kind of tutorials contain </a:t>
            </a:r>
            <a:r>
              <a:rPr lang="en-US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instructions</a:t>
            </a:r>
            <a:r>
              <a:rPr lang="en-US" dirty="0">
                <a:ea typeface="Times New Roman" charset="0"/>
                <a:cs typeface="Times New Roman" charset="0"/>
              </a:rPr>
              <a:t> for the user to “</a:t>
            </a:r>
            <a:r>
              <a:rPr lang="en-US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try out</a:t>
            </a:r>
            <a:r>
              <a:rPr lang="en-US" dirty="0">
                <a:ea typeface="Times New Roman" charset="0"/>
                <a:cs typeface="Times New Roman" charset="0"/>
              </a:rPr>
              <a:t>” commands which encourage </a:t>
            </a:r>
            <a:r>
              <a:rPr lang="en-US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exploration of the </a:t>
            </a:r>
            <a:r>
              <a:rPr 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program</a:t>
            </a:r>
            <a:r>
              <a:rPr lang="en-US" dirty="0" smtClean="0">
                <a:ea typeface="Times New Roman" charset="0"/>
                <a:cs typeface="Times New Roman" charset="0"/>
              </a:rPr>
              <a:t>. </a:t>
            </a:r>
            <a:endParaRPr lang="en-US" dirty="0"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ea typeface="Times New Roman" charset="0"/>
                <a:cs typeface="Times New Roman" charset="0"/>
              </a:rPr>
              <a:t>It </a:t>
            </a:r>
            <a:r>
              <a:rPr lang="en-US" dirty="0">
                <a:ea typeface="Times New Roman" charset="0"/>
                <a:cs typeface="Times New Roman" charset="0"/>
              </a:rPr>
              <a:t>contains a </a:t>
            </a:r>
            <a:r>
              <a:rPr lang="en-US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little discussion </a:t>
            </a:r>
            <a:r>
              <a:rPr lang="en-US" dirty="0">
                <a:ea typeface="Times New Roman" charset="0"/>
                <a:cs typeface="Times New Roman" charset="0"/>
              </a:rPr>
              <a:t>to give the users the experience they need. It guides a user through a procedure, but allows for some experimentation on their own. </a:t>
            </a:r>
            <a:endParaRPr lang="en-US" dirty="0" smtClean="0"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 smtClean="0">
                <a:ea typeface="Times New Roman" charset="0"/>
                <a:cs typeface="Times New Roman" charset="0"/>
              </a:rPr>
              <a:t>Usually it takes a form of </a:t>
            </a:r>
            <a:r>
              <a:rPr 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short</a:t>
            </a:r>
            <a:r>
              <a:rPr lang="en-US" dirty="0" smtClean="0">
                <a:ea typeface="Times New Roman" charset="0"/>
                <a:cs typeface="Times New Roman" charset="0"/>
              </a:rPr>
              <a:t> tutorial manuals, may or may not provide some </a:t>
            </a:r>
            <a:r>
              <a:rPr 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scenarios</a:t>
            </a:r>
            <a:r>
              <a:rPr lang="en-US" dirty="0" smtClean="0">
                <a:ea typeface="Times New Roman" charset="0"/>
                <a:cs typeface="Times New Roman" charset="0"/>
              </a:rPr>
              <a:t> (examples to follow), may include </a:t>
            </a:r>
            <a:r>
              <a:rPr 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objectives and summaries </a:t>
            </a:r>
            <a:r>
              <a:rPr lang="en-US" dirty="0" smtClean="0">
                <a:ea typeface="Times New Roman" charset="0"/>
                <a:cs typeface="Times New Roman" charset="0"/>
              </a:rPr>
              <a:t>to give the user </a:t>
            </a:r>
            <a:r>
              <a:rPr 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direction</a:t>
            </a:r>
            <a:r>
              <a:rPr lang="en-US" dirty="0" smtClean="0">
                <a:ea typeface="Times New Roman" charset="0"/>
                <a:cs typeface="Times New Roman" charset="0"/>
              </a:rPr>
              <a:t> but do not constrain him to learn specific commands.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dirty="0"/>
          </a:p>
        </p:txBody>
      </p:sp>
      <p:pic>
        <p:nvPicPr>
          <p:cNvPr id="4" name="Picture 4" descr="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162800" cy="5638800"/>
          </a:xfrm>
          <a:noFill/>
        </p:spPr>
      </p:pic>
      <p:pic>
        <p:nvPicPr>
          <p:cNvPr id="5" name="Picture 4" descr="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1" y="1143000"/>
            <a:ext cx="7696200" cy="5257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32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The instruction manual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dirty="0"/>
          </a:p>
        </p:txBody>
      </p:sp>
      <p:pic>
        <p:nvPicPr>
          <p:cNvPr id="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855912"/>
            <a:ext cx="87630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05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4-present skills in a logical, cumulative 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highly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instructions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 give practice and feedback at each skill  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level</a:t>
            </a: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779" y="2959558"/>
            <a:ext cx="3563355" cy="18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3" y="2051050"/>
            <a:ext cx="7783115" cy="34077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Basic Features of a Document </a:t>
            </a:r>
          </a:p>
          <a:p>
            <a:r>
              <a:rPr lang="en-US" smtClean="0"/>
              <a:t>Guidelines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E6F3E"/>
                </a:solidFill>
              </a:rPr>
              <a:t>Outline</a:t>
            </a:r>
            <a:endParaRPr lang="en-US" sz="2800" dirty="0">
              <a:solidFill>
                <a:srgbClr val="0E6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emphasize problem solving.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Tutorial 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begins with basic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advanced.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document is organized by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help users identify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tasks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document uses 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user’s work place.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orient the learner to the  task.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icons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the user see where to click and reinforces the text.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instructions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the user’s options. (click cancel –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do not need to create a new worksheet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novice user exactly what to do.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 the user focused on one task a time, using work place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Features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GUIDELINES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38397" y="2882365"/>
            <a:ext cx="7169620" cy="1066079"/>
          </a:xfrm>
        </p:spPr>
        <p:txBody>
          <a:bodyPr>
            <a:no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77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identify skills you need to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objectives as real-world </a:t>
            </a:r>
            <a:b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performance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appear as </a:t>
            </a:r>
            <a:r>
              <a:rPr lang="en-US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user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should learn as a result of the tutorial.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Often objectives sound like “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chapter x, you will      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learn the following skill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…” so tell the user what he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or she will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from the lesson, and put the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objectives in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terms  ex. “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lesson will 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teach you to create a drawing with three colors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-At the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and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toward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next lesson.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choose the right type of tutorial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The guided tour: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guided tour presents an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program features to a user unfamiliar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them.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an overview of program features that informs and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persuades the user as to the usefulness of the program in a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low-interaction environment.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focuses on the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capabilities and user actions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like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 and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Usually the tour will follow a made-up example with a little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user interaction, it tells the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features and 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helps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convince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of the usefulness of the program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consists of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screens and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boxes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explaining the prominent features of the program.</a:t>
            </a: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endParaRPr lang="en-US" dirty="0"/>
          </a:p>
        </p:txBody>
      </p:sp>
      <p:pic>
        <p:nvPicPr>
          <p:cNvPr id="4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1121229"/>
            <a:ext cx="7848600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26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TOURISM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4" tooltip="short"/>
              </a:rPr>
              <a:t>short</a:t>
            </a:r>
            <a:r>
              <a:rPr lang="en-US" dirty="0"/>
              <a:t> </a:t>
            </a:r>
            <a:r>
              <a:rPr lang="en-US" dirty="0">
                <a:hlinkClick r:id="rId5" tooltip="journey"/>
              </a:rPr>
              <a:t>journey</a:t>
            </a:r>
            <a:r>
              <a:rPr lang="en-US" dirty="0"/>
              <a:t> </a:t>
            </a:r>
            <a:r>
              <a:rPr lang="en-US" dirty="0">
                <a:hlinkClick r:id="rId6" tooltip="around"/>
              </a:rPr>
              <a:t>around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7" tooltip="building"/>
              </a:rPr>
              <a:t>building</a:t>
            </a:r>
            <a:r>
              <a:rPr lang="en-US" dirty="0"/>
              <a:t> </a:t>
            </a:r>
            <a:r>
              <a:rPr lang="en-US" dirty="0">
                <a:hlinkClick r:id="rId8" tooltip="or"/>
              </a:rPr>
              <a:t>or</a:t>
            </a:r>
            <a:r>
              <a:rPr lang="en-US" dirty="0"/>
              <a:t> </a:t>
            </a:r>
            <a:r>
              <a:rPr lang="en-US" dirty="0">
                <a:hlinkClick r:id="rId9" tooltip="place"/>
              </a:rPr>
              <a:t>place</a:t>
            </a:r>
            <a:r>
              <a:rPr lang="en-US" dirty="0"/>
              <a:t> </a:t>
            </a:r>
            <a:r>
              <a:rPr lang="en-US" dirty="0">
                <a:hlinkClick r:id="rId10" tooltip="with"/>
              </a:rPr>
              <a:t>with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11" tooltip="person"/>
              </a:rPr>
              <a:t>person</a:t>
            </a:r>
            <a:r>
              <a:rPr lang="en-US" dirty="0"/>
              <a:t> </a:t>
            </a:r>
            <a:r>
              <a:rPr lang="en-US" dirty="0">
                <a:hlinkClick r:id="rId12" tooltip="who"/>
              </a:rPr>
              <a:t>who</a:t>
            </a:r>
            <a:r>
              <a:rPr lang="en-US" dirty="0"/>
              <a:t> </a:t>
            </a:r>
            <a:r>
              <a:rPr lang="en-US" dirty="0">
                <a:hlinkClick r:id="rId13" tooltip="tells"/>
              </a:rPr>
              <a:t>tells</a:t>
            </a:r>
            <a:r>
              <a:rPr lang="en-US" dirty="0"/>
              <a:t> </a:t>
            </a:r>
            <a:r>
              <a:rPr lang="en-US" dirty="0">
                <a:hlinkClick r:id="rId14" tooltip="you"/>
              </a:rPr>
              <a:t>you</a:t>
            </a:r>
            <a:r>
              <a:rPr lang="en-US" dirty="0"/>
              <a:t> </a:t>
            </a:r>
            <a:r>
              <a:rPr lang="en-US" dirty="0">
                <a:hlinkClick r:id="rId15" tooltip="about"/>
              </a:rPr>
              <a:t>about</a:t>
            </a:r>
            <a:r>
              <a:rPr lang="en-US" dirty="0"/>
              <a:t> </a:t>
            </a:r>
            <a:r>
              <a:rPr lang="en-US" dirty="0">
                <a:hlinkClick r:id="rId16" tooltip="what"/>
              </a:rPr>
              <a:t>what</a:t>
            </a:r>
            <a:r>
              <a:rPr lang="en-US" dirty="0"/>
              <a:t> </a:t>
            </a:r>
            <a:r>
              <a:rPr lang="en-US" dirty="0">
                <a:hlinkClick r:id="rId14" tooltip="you"/>
              </a:rPr>
              <a:t>you</a:t>
            </a:r>
            <a:r>
              <a:rPr lang="en-US" dirty="0"/>
              <a:t> are </a:t>
            </a:r>
            <a:r>
              <a:rPr lang="en-US" dirty="0">
                <a:hlinkClick r:id="rId17" tooltip="seeing"/>
              </a:rPr>
              <a:t>seeing</a:t>
            </a:r>
            <a:r>
              <a:rPr lang="en-US" dirty="0"/>
              <a:t> </a:t>
            </a:r>
            <a:r>
              <a:rPr lang="en-US" dirty="0">
                <a:hlinkClick r:id="rId8" tooltip="or"/>
              </a:rPr>
              <a:t>or</a:t>
            </a:r>
            <a:r>
              <a:rPr lang="en-US" dirty="0"/>
              <a:t> </a:t>
            </a:r>
            <a:r>
              <a:rPr lang="en-US" dirty="0">
                <a:hlinkClick r:id="rId10" tooltip="with"/>
              </a:rPr>
              <a:t>with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18" tooltip="pair"/>
              </a:rPr>
              <a:t>pair</a:t>
            </a:r>
            <a:r>
              <a:rPr lang="en-US" dirty="0"/>
              <a:t> </a:t>
            </a:r>
            <a:r>
              <a:rPr lang="en-US" dirty="0">
                <a:hlinkClick r:id="rId19" tooltip="of"/>
              </a:rPr>
              <a:t>of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hlinkClick r:id="rId20" tooltip="headphones"/>
              </a:rPr>
              <a:t>headphones</a:t>
            </a:r>
            <a:r>
              <a:rPr lang="en-US" dirty="0"/>
              <a:t> </a:t>
            </a:r>
            <a:r>
              <a:rPr lang="en-US" dirty="0">
                <a:hlinkClick r:id="rId21" tooltip="on"/>
              </a:rPr>
              <a:t>on</a:t>
            </a:r>
            <a:r>
              <a:rPr lang="en-US" dirty="0"/>
              <a:t> </a:t>
            </a:r>
            <a:r>
              <a:rPr lang="en-US" dirty="0">
                <a:hlinkClick r:id="rId22" tooltip="which"/>
              </a:rPr>
              <a:t>which</a:t>
            </a:r>
            <a:r>
              <a:rPr lang="en-US" dirty="0"/>
              <a:t> </a:t>
            </a:r>
            <a:r>
              <a:rPr lang="en-US" dirty="0">
                <a:hlinkClick r:id="rId14" tooltip="you"/>
              </a:rPr>
              <a:t>you</a:t>
            </a:r>
            <a:r>
              <a:rPr lang="en-US" dirty="0"/>
              <a:t> </a:t>
            </a:r>
            <a:r>
              <a:rPr lang="en-US" dirty="0">
                <a:hlinkClick r:id="rId23" tooltip="can"/>
              </a:rPr>
              <a:t>can</a:t>
            </a:r>
            <a:r>
              <a:rPr lang="en-US" dirty="0"/>
              <a:t> </a:t>
            </a:r>
            <a:r>
              <a:rPr lang="en-US" dirty="0">
                <a:hlinkClick r:id="rId24" tooltip="listen"/>
              </a:rPr>
              <a:t>listen</a:t>
            </a:r>
            <a:r>
              <a:rPr lang="en-US" dirty="0"/>
              <a:t> </a:t>
            </a:r>
            <a:r>
              <a:rPr lang="en-US" dirty="0">
                <a:hlinkClick r:id="rId25" tooltip="to"/>
              </a:rPr>
              <a:t>to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26" tooltip="recorded"/>
              </a:rPr>
              <a:t>recorded</a:t>
            </a:r>
            <a:r>
              <a:rPr lang="en-US" dirty="0"/>
              <a:t> </a:t>
            </a:r>
            <a:r>
              <a:rPr lang="en-US" dirty="0">
                <a:hlinkClick r:id="rId27" tooltip="description"/>
              </a:rPr>
              <a:t>description</a:t>
            </a:r>
            <a:r>
              <a:rPr lang="en-US" dirty="0"/>
              <a:t> </a:t>
            </a:r>
            <a:r>
              <a:rPr lang="en-US" dirty="0">
                <a:hlinkClick r:id="rId19" tooltip="of"/>
              </a:rPr>
              <a:t>of</a:t>
            </a:r>
            <a:r>
              <a:rPr lang="en-US" dirty="0"/>
              <a:t> </a:t>
            </a:r>
            <a:r>
              <a:rPr lang="en-US" dirty="0">
                <a:hlinkClick r:id="rId16" tooltip="what"/>
              </a:rPr>
              <a:t>what</a:t>
            </a:r>
            <a:r>
              <a:rPr lang="en-US" dirty="0"/>
              <a:t> </a:t>
            </a:r>
            <a:r>
              <a:rPr lang="en-US" dirty="0">
                <a:hlinkClick r:id="rId14" tooltip="you"/>
              </a:rPr>
              <a:t>you</a:t>
            </a:r>
            <a:r>
              <a:rPr lang="en-US" dirty="0"/>
              <a:t> </a:t>
            </a:r>
            <a:r>
              <a:rPr lang="en-US" dirty="0">
                <a:hlinkClick r:id="rId28" tooltip="are"/>
              </a:rPr>
              <a:t>are</a:t>
            </a:r>
            <a:r>
              <a:rPr lang="en-US" dirty="0"/>
              <a:t> </a:t>
            </a:r>
            <a:r>
              <a:rPr lang="en-US" dirty="0">
                <a:hlinkClick r:id="rId17" tooltip="seeing"/>
              </a:rPr>
              <a:t>seeing</a:t>
            </a:r>
            <a:r>
              <a:rPr lang="en-US" u="sng" dirty="0">
                <a:hlinkClick r:id="rId29" tooltip="Thesaurus entry for this meaning of  guided tour"/>
              </a:rPr>
              <a:t> </a:t>
            </a:r>
            <a:br>
              <a:rPr lang="en-US" u="sng" dirty="0">
                <a:hlinkClick r:id="rId29" tooltip="Thesaurus entry for this meaning of  guided tour"/>
              </a:rPr>
            </a:br>
            <a:r>
              <a:rPr lang="en-US" u="sng" dirty="0">
                <a:hlinkClick r:id="rId29" tooltip="Thesaurus entry for this meaning of  guided tour"/>
              </a:rPr>
              <a:t>Thesaurus entry for this meaning of </a:t>
            </a:r>
            <a:r>
              <a:rPr lang="en-US" b="1" u="sng" dirty="0">
                <a:hlinkClick r:id="rId29" tooltip="Thesaurus entry for this meaning of  guided tour"/>
              </a:rPr>
              <a:t>guided</a:t>
            </a:r>
            <a:r>
              <a:rPr lang="en-US" u="sng" dirty="0">
                <a:hlinkClick r:id="rId29" tooltip="Thesaurus entry for this meaning of  guided tour"/>
              </a:rPr>
              <a:t> </a:t>
            </a:r>
            <a:r>
              <a:rPr lang="en-US" b="1" u="sng" dirty="0">
                <a:hlinkClick r:id="rId29" tooltip="Thesaurus entry for this meaning of  guided tour"/>
              </a:rPr>
              <a:t>tour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COMPUTING</a:t>
            </a:r>
            <a:r>
              <a:rPr lang="en-US" dirty="0"/>
              <a:t> </a:t>
            </a:r>
            <a:r>
              <a:rPr lang="en-US" dirty="0">
                <a:hlinkClick r:id="rId30" tooltip="an"/>
              </a:rPr>
              <a:t>an</a:t>
            </a:r>
            <a:r>
              <a:rPr lang="en-US" dirty="0"/>
              <a:t> </a:t>
            </a:r>
            <a:r>
              <a:rPr lang="en-US" dirty="0">
                <a:hlinkClick r:id="rId31" tooltip="explanation"/>
              </a:rPr>
              <a:t>explanation</a:t>
            </a:r>
            <a:r>
              <a:rPr lang="en-US" dirty="0"/>
              <a:t> </a:t>
            </a:r>
            <a:r>
              <a:rPr lang="en-US" dirty="0">
                <a:hlinkClick r:id="rId19" tooltip="of"/>
              </a:rPr>
              <a:t>of</a:t>
            </a:r>
            <a:r>
              <a:rPr lang="en-US" dirty="0"/>
              <a:t> </a:t>
            </a:r>
            <a:r>
              <a:rPr lang="en-US" dirty="0">
                <a:hlinkClick r:id="rId32" tooltip="how"/>
              </a:rPr>
              <a:t>how</a:t>
            </a:r>
            <a:r>
              <a:rPr lang="en-US" dirty="0"/>
              <a:t> </a:t>
            </a:r>
            <a:r>
              <a:rPr lang="en-US" dirty="0">
                <a:hlinkClick r:id="rId25" tooltip="to"/>
              </a:rPr>
              <a:t>to</a:t>
            </a:r>
            <a:r>
              <a:rPr lang="en-US" dirty="0"/>
              <a:t> </a:t>
            </a:r>
            <a:r>
              <a:rPr lang="en-US" dirty="0">
                <a:hlinkClick r:id="rId33" tooltip="use"/>
              </a:rPr>
              <a:t>use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34" tooltip="website"/>
              </a:rPr>
              <a:t>website</a:t>
            </a:r>
            <a:r>
              <a:rPr lang="en-US" dirty="0"/>
              <a:t> </a:t>
            </a:r>
            <a:r>
              <a:rPr lang="en-US" dirty="0">
                <a:hlinkClick r:id="rId8" tooltip="or"/>
              </a:rPr>
              <a:t>or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35" tooltip="piece"/>
              </a:rPr>
              <a:t>piece</a:t>
            </a:r>
            <a:r>
              <a:rPr lang="en-US" dirty="0"/>
              <a:t> </a:t>
            </a:r>
            <a:r>
              <a:rPr lang="en-US" dirty="0">
                <a:hlinkClick r:id="rId19" tooltip="of"/>
              </a:rPr>
              <a:t>of</a:t>
            </a:r>
            <a:r>
              <a:rPr lang="en-US" dirty="0"/>
              <a:t> </a:t>
            </a:r>
            <a:r>
              <a:rPr lang="en-US" dirty="0">
                <a:hlinkClick r:id="rId36" tooltip="software"/>
              </a:rPr>
              <a:t>software</a:t>
            </a:r>
            <a:r>
              <a:rPr lang="en-US" dirty="0"/>
              <a:t> </a:t>
            </a:r>
            <a:r>
              <a:rPr lang="en-US" dirty="0">
                <a:hlinkClick r:id="rId37" tooltip="that"/>
              </a:rPr>
              <a:t>that</a:t>
            </a:r>
            <a:r>
              <a:rPr lang="en-US" dirty="0"/>
              <a:t> </a:t>
            </a:r>
            <a:r>
              <a:rPr lang="en-US" dirty="0">
                <a:hlinkClick r:id="rId14" tooltip="you"/>
              </a:rPr>
              <a:t>you</a:t>
            </a:r>
            <a:r>
              <a:rPr lang="en-US" dirty="0"/>
              <a:t> </a:t>
            </a:r>
            <a:r>
              <a:rPr lang="en-US" dirty="0">
                <a:hlinkClick r:id="rId38" tooltip="read"/>
              </a:rPr>
              <a:t>read</a:t>
            </a:r>
            <a:r>
              <a:rPr lang="en-US" dirty="0"/>
              <a:t> </a:t>
            </a:r>
            <a:r>
              <a:rPr lang="en-US" dirty="0">
                <a:hlinkClick r:id="rId21" tooltip="on"/>
              </a:rPr>
              <a:t>on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r>
              <a:rPr lang="en-US" dirty="0">
                <a:hlinkClick r:id="rId39" tooltip="computer"/>
              </a:rPr>
              <a:t>computer</a:t>
            </a:r>
            <a:r>
              <a:rPr lang="en-US" dirty="0"/>
              <a:t> </a:t>
            </a:r>
            <a:r>
              <a:rPr lang="en-US" dirty="0">
                <a:hlinkClick r:id="rId40" tooltip="screen"/>
              </a:rPr>
              <a:t>screen</a:t>
            </a:r>
            <a:r>
              <a:rPr lang="en-US" dirty="0"/>
              <a:t> </a:t>
            </a:r>
            <a:r>
              <a:rPr lang="en-US" dirty="0">
                <a:hlinkClick r:id="rId41" tooltip="by"/>
              </a:rPr>
              <a:t>by</a:t>
            </a:r>
            <a:r>
              <a:rPr lang="en-US" dirty="0"/>
              <a:t> </a:t>
            </a:r>
            <a:r>
              <a:rPr lang="en-US" dirty="0">
                <a:hlinkClick r:id="rId42" tooltip="clicking"/>
              </a:rPr>
              <a:t>clicking</a:t>
            </a:r>
            <a:r>
              <a:rPr lang="en-US" dirty="0"/>
              <a:t> </a:t>
            </a:r>
            <a:r>
              <a:rPr lang="en-US" dirty="0">
                <a:hlinkClick r:id="rId21" tooltip="on"/>
              </a:rPr>
              <a:t>on</a:t>
            </a:r>
            <a:r>
              <a:rPr lang="en-US" dirty="0"/>
              <a:t> </a:t>
            </a:r>
            <a:r>
              <a:rPr lang="en-US" dirty="0">
                <a:hlinkClick r:id="rId3" tooltip="a"/>
              </a:rPr>
              <a:t>a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>
                <a:hlinkClick r:id="rId43" tooltip="series"/>
              </a:rPr>
              <a:t>series</a:t>
            </a:r>
            <a:r>
              <a:rPr lang="en-US" dirty="0"/>
              <a:t> </a:t>
            </a:r>
            <a:r>
              <a:rPr lang="en-US" dirty="0">
                <a:hlinkClick r:id="rId19" tooltip="of"/>
              </a:rPr>
              <a:t>of</a:t>
            </a:r>
            <a:r>
              <a:rPr lang="en-US" dirty="0"/>
              <a:t> </a:t>
            </a:r>
            <a:r>
              <a:rPr lang="en-US" dirty="0">
                <a:hlinkClick r:id="rId44" tooltip="buttons"/>
              </a:rPr>
              <a:t>buttons</a:t>
            </a:r>
            <a:r>
              <a:rPr lang="en-US" dirty="0"/>
              <a:t> </a:t>
            </a:r>
            <a:r>
              <a:rPr lang="en-US" dirty="0">
                <a:hlinkClick r:id="rId8" tooltip="or"/>
              </a:rPr>
              <a:t>or</a:t>
            </a:r>
            <a:r>
              <a:rPr lang="en-US" dirty="0"/>
              <a:t> </a:t>
            </a:r>
            <a:r>
              <a:rPr lang="en-US" dirty="0">
                <a:hlinkClick r:id="rId45" tooltip="links"/>
              </a:rPr>
              <a:t>links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6" tooltip="Thesaurus entry for this meaning of  guided tour"/>
              </a:rPr>
              <a:t> Thesaurus entry for this meaning of </a:t>
            </a:r>
            <a:r>
              <a:rPr lang="en-US" b="1" dirty="0">
                <a:hlinkClick r:id="rId46" tooltip="Thesaurus entry for this meaning of  guided tour"/>
              </a:rPr>
              <a:t>guided</a:t>
            </a:r>
            <a:r>
              <a:rPr lang="en-US" dirty="0">
                <a:hlinkClick r:id="rId46" tooltip="Thesaurus entry for this meaning of  guided tour"/>
              </a:rPr>
              <a:t> </a:t>
            </a:r>
            <a:r>
              <a:rPr lang="en-US" b="1" dirty="0">
                <a:hlinkClick r:id="rId46" tooltip="Thesaurus entry for this meaning of  guided tour"/>
              </a:rPr>
              <a:t>tour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 - Definition – Guided Tour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33412" y="2051050"/>
            <a:ext cx="8105775" cy="4415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 Demonstration</a:t>
            </a:r>
            <a:r>
              <a:rPr lang="en-US" sz="3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demonstration when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,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perhaps for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user, usually you use an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program, often a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program.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is a more focused presentation of a particular program function being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tends to be passively viewed by users.   The user will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interaction- , like the guide tour, it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persuades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tutorial instructs the user in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and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to use to perform the demonstrated procedure. </a:t>
            </a:r>
            <a:endParaRPr lang="en-US" dirty="0" smtClean="0">
              <a:ea typeface="Times New Roman" charset="0"/>
              <a:cs typeface="Times New Roma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2843</TotalTime>
  <Words>234</Words>
  <Application>Microsoft Office PowerPoint</Application>
  <PresentationFormat>On-screen Show (4:3)</PresentationFormat>
  <Paragraphs>51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Documentation of Software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DIU</cp:lastModifiedBy>
  <cp:revision>628</cp:revision>
  <cp:lastPrinted>2017-05-17T22:40:30Z</cp:lastPrinted>
  <dcterms:created xsi:type="dcterms:W3CDTF">2017-05-12T13:59:36Z</dcterms:created>
  <dcterms:modified xsi:type="dcterms:W3CDTF">2017-10-13T14:23:43Z</dcterms:modified>
</cp:coreProperties>
</file>