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8" r:id="rId5"/>
    <p:sldId id="269" r:id="rId6"/>
    <p:sldId id="261" r:id="rId7"/>
    <p:sldId id="262" r:id="rId8"/>
    <p:sldId id="263" r:id="rId9"/>
    <p:sldId id="264" r:id="rId10"/>
    <p:sldId id="265" r:id="rId11"/>
    <p:sldId id="25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Programming Language II –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>
                <a:solidFill>
                  <a:srgbClr val="0033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SWE132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3612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6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030A0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70C0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5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Language II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/>
          </a:bodyPr>
          <a:lstStyle/>
          <a:p>
            <a:pPr marL="2286000" lvl="5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	</a:t>
            </a:r>
          </a:p>
          <a:p>
            <a:pPr marL="2286000" lvl="5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		Lecture – 1</a:t>
            </a:r>
          </a:p>
          <a:p>
            <a:pPr marL="2286000" lvl="5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			Introduction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C# Programs on Linux or Mac 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Mono</a:t>
            </a:r>
            <a:r>
              <a:rPr lang="en-US" dirty="0"/>
              <a:t> is an open-source version of the .NET Framework which includes a C# compiler and runs on several operating systems, including various flavors of Linux and Mac OS. </a:t>
            </a:r>
            <a:endParaRPr lang="en-US" dirty="0" smtClean="0"/>
          </a:p>
          <a:p>
            <a:r>
              <a:rPr lang="en-US" dirty="0"/>
              <a:t>http://www.mono-project.com/download/</a:t>
            </a:r>
          </a:p>
        </p:txBody>
      </p:sp>
    </p:spTree>
    <p:extLst>
      <p:ext uri="{BB962C8B-B14F-4D97-AF65-F5344CB8AC3E}">
        <p14:creationId xmlns:p14="http://schemas.microsoft.com/office/powerpoint/2010/main" val="179359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FirstApplication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 err="1" smtClean="0"/>
              <a:t>LearnPrint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3000" dirty="0" err="1" smtClean="0"/>
              <a:t>Console.WriteLine</a:t>
            </a:r>
            <a:r>
              <a:rPr lang="en-US" sz="3000" dirty="0"/>
              <a:t>("Hello World"); </a:t>
            </a:r>
            <a:r>
              <a:rPr lang="en-US" sz="3000" dirty="0" smtClean="0"/>
              <a:t>			</a:t>
            </a:r>
            <a:r>
              <a:rPr lang="en-US" sz="3000" dirty="0" err="1" smtClean="0"/>
              <a:t>Console.ReadKey</a:t>
            </a:r>
            <a:r>
              <a:rPr lang="en-US" sz="3000" dirty="0"/>
              <a:t>(); </a:t>
            </a:r>
            <a:endParaRPr lang="en-US" sz="30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55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using System;</a:t>
            </a:r>
            <a:r>
              <a:rPr lang="en-US" dirty="0"/>
              <a:t> - the </a:t>
            </a:r>
            <a:r>
              <a:rPr lang="en-US" b="1" dirty="0"/>
              <a:t>using</a:t>
            </a:r>
            <a:r>
              <a:rPr lang="en-US" dirty="0"/>
              <a:t> keyword is used to include the </a:t>
            </a:r>
            <a:r>
              <a:rPr lang="en-US" b="1" dirty="0"/>
              <a:t>System </a:t>
            </a:r>
            <a:r>
              <a:rPr lang="en-US" dirty="0"/>
              <a:t>namespace in the program. </a:t>
            </a:r>
            <a:endParaRPr lang="en-US" dirty="0" smtClean="0"/>
          </a:p>
          <a:p>
            <a:r>
              <a:rPr lang="en-US" b="1" dirty="0" smtClean="0"/>
              <a:t>namespace</a:t>
            </a:r>
            <a:r>
              <a:rPr lang="en-US" dirty="0" smtClean="0"/>
              <a:t> </a:t>
            </a:r>
            <a:r>
              <a:rPr lang="en-US" dirty="0"/>
              <a:t>is a collection of classes. The </a:t>
            </a:r>
            <a:r>
              <a:rPr lang="en-US" i="1" dirty="0" err="1"/>
              <a:t>FirstApplication</a:t>
            </a:r>
            <a:r>
              <a:rPr lang="en-US" dirty="0"/>
              <a:t> namespace </a:t>
            </a:r>
            <a:r>
              <a:rPr lang="en-US" dirty="0"/>
              <a:t>contains the class </a:t>
            </a:r>
            <a:r>
              <a:rPr lang="en-US" i="1" dirty="0" err="1"/>
              <a:t>LearnPrint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/>
              <a:t>class</a:t>
            </a:r>
            <a:r>
              <a:rPr lang="en-US" dirty="0"/>
              <a:t> declaration, the class </a:t>
            </a:r>
            <a:r>
              <a:rPr lang="en-US" i="1" dirty="0" err="1"/>
              <a:t>LearnPrint</a:t>
            </a:r>
            <a:r>
              <a:rPr lang="en-US" dirty="0"/>
              <a:t> contains </a:t>
            </a:r>
            <a:r>
              <a:rPr lang="en-US" dirty="0"/>
              <a:t>the data and method definitions that your program uses. Classes generally contain multiple methods. Methods define the behavior of the class. However, the </a:t>
            </a:r>
            <a:r>
              <a:rPr lang="en-US" i="1" dirty="0" err="1"/>
              <a:t>LearnPrint</a:t>
            </a:r>
            <a:r>
              <a:rPr lang="en-US" dirty="0"/>
              <a:t> class </a:t>
            </a:r>
            <a:r>
              <a:rPr lang="en-US" dirty="0"/>
              <a:t>has only one method </a:t>
            </a:r>
            <a:r>
              <a:rPr lang="en-US" b="1" dirty="0"/>
              <a:t>Main</a:t>
            </a:r>
            <a:r>
              <a:rPr lang="en-US" dirty="0" smtClean="0"/>
              <a:t>.</a:t>
            </a:r>
          </a:p>
          <a:p>
            <a:r>
              <a:rPr lang="en-US" b="1" dirty="0"/>
              <a:t>Main</a:t>
            </a:r>
            <a:r>
              <a:rPr lang="en-US" dirty="0"/>
              <a:t> method, which is the </a:t>
            </a:r>
            <a:r>
              <a:rPr lang="en-US" b="1" dirty="0"/>
              <a:t>entry point</a:t>
            </a:r>
            <a:r>
              <a:rPr lang="en-US" dirty="0"/>
              <a:t> for all C# programs. The </a:t>
            </a:r>
            <a:r>
              <a:rPr lang="en-US" b="1" dirty="0"/>
              <a:t>Main </a:t>
            </a:r>
            <a:r>
              <a:rPr lang="en-US" dirty="0"/>
              <a:t>method states what the class does when executed</a:t>
            </a:r>
            <a:r>
              <a:rPr lang="en-US" dirty="0" smtClean="0"/>
              <a:t>.</a:t>
            </a:r>
          </a:p>
          <a:p>
            <a:r>
              <a:rPr lang="en-US" b="1" dirty="0" err="1"/>
              <a:t>Console.WriteLine</a:t>
            </a:r>
            <a:r>
              <a:rPr lang="en-US" b="1" dirty="0"/>
              <a:t>("Hello World");</a:t>
            </a:r>
            <a:r>
              <a:rPr lang="en-US" dirty="0"/>
              <a:t> </a:t>
            </a:r>
          </a:p>
          <a:p>
            <a:r>
              <a:rPr lang="en-US" i="1" dirty="0" err="1"/>
              <a:t>WriteLine</a:t>
            </a:r>
            <a:r>
              <a:rPr lang="en-US" dirty="0"/>
              <a:t> is a method of the </a:t>
            </a:r>
            <a:r>
              <a:rPr lang="en-US" i="1" dirty="0"/>
              <a:t>Console</a:t>
            </a:r>
            <a:r>
              <a:rPr lang="en-US" dirty="0"/>
              <a:t> class defined in the </a:t>
            </a:r>
            <a:r>
              <a:rPr lang="en-US" i="1" dirty="0"/>
              <a:t>System</a:t>
            </a:r>
            <a:r>
              <a:rPr lang="en-US" dirty="0"/>
              <a:t> namespace. This statement causes the message "Hello, World!" to be displayed on the screen</a:t>
            </a:r>
            <a:r>
              <a:rPr lang="en-US" dirty="0" smtClean="0"/>
              <a:t>.</a:t>
            </a:r>
          </a:p>
          <a:p>
            <a:r>
              <a:rPr lang="en-US" b="1" dirty="0" err="1"/>
              <a:t>Console.ReadKey</a:t>
            </a:r>
            <a:r>
              <a:rPr lang="en-US" b="1" dirty="0" smtClean="0"/>
              <a:t>()</a:t>
            </a:r>
            <a:r>
              <a:rPr lang="en-US" dirty="0" smtClean="0"/>
              <a:t>. </a:t>
            </a:r>
            <a:r>
              <a:rPr lang="en-US" dirty="0"/>
              <a:t>This makes the program wait for a key press and it prevents the screen from running and closing quickly when the program is launched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7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case sensitive.</a:t>
            </a:r>
          </a:p>
          <a:p>
            <a:r>
              <a:rPr lang="en-US" dirty="0"/>
              <a:t>All statements and expression must end with a semicolon (;).</a:t>
            </a:r>
          </a:p>
          <a:p>
            <a:r>
              <a:rPr lang="en-US" dirty="0"/>
              <a:t>The program execution starts at the Main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6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dirty="0"/>
              <a:t>, </a:t>
            </a:r>
            <a:r>
              <a:rPr lang="en-US" dirty="0" smtClean="0"/>
              <a:t>modern</a:t>
            </a:r>
          </a:p>
          <a:p>
            <a:r>
              <a:rPr lang="en-US" dirty="0" smtClean="0"/>
              <a:t>object-oriented </a:t>
            </a:r>
            <a:r>
              <a:rPr lang="en-US" dirty="0"/>
              <a:t>programming language </a:t>
            </a:r>
            <a:endParaRPr lang="en-US" dirty="0" smtClean="0"/>
          </a:p>
          <a:p>
            <a:pPr lvl="1"/>
            <a:r>
              <a:rPr lang="en-US" dirty="0" smtClean="0"/>
              <a:t>developed </a:t>
            </a:r>
            <a:r>
              <a:rPr lang="en-US" dirty="0"/>
              <a:t>by Microsoft </a:t>
            </a:r>
            <a:endParaRPr lang="en-US" dirty="0" smtClean="0"/>
          </a:p>
          <a:p>
            <a:pPr lvl="2"/>
            <a:r>
              <a:rPr lang="en-US" dirty="0" smtClean="0"/>
              <a:t>within </a:t>
            </a:r>
            <a:r>
              <a:rPr lang="en-US" dirty="0"/>
              <a:t>its .NET initiative led by Anders Hejlsberg.</a:t>
            </a:r>
          </a:p>
        </p:txBody>
      </p:sp>
    </p:spTree>
    <p:extLst>
      <p:ext uri="{BB962C8B-B14F-4D97-AF65-F5344CB8AC3E}">
        <p14:creationId xmlns:p14="http://schemas.microsoft.com/office/powerpoint/2010/main" val="7835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C# is designed for Common Language Infrastructure (CLI), which consists of the executable code and runtime environment that allows use of various high-level languages on different computer platforms and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230427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istrator\Desktop\dot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9" y="228600"/>
            <a:ext cx="6886141" cy="625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49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" y="1828800"/>
            <a:ext cx="4468091" cy="2286000"/>
          </a:xfrm>
        </p:spPr>
        <p:txBody>
          <a:bodyPr>
            <a:normAutofit/>
          </a:bodyPr>
          <a:lstStyle/>
          <a:p>
            <a:r>
              <a:rPr lang="en-US" sz="1800" b="1" dirty="0"/>
              <a:t>IL Assembly</a:t>
            </a:r>
            <a:r>
              <a:rPr lang="en-US" sz="1800" dirty="0"/>
              <a:t> (Intermediate Language Assembly</a:t>
            </a:r>
            <a:r>
              <a:rPr lang="en-US" sz="1800" dirty="0" smtClean="0"/>
              <a:t>)</a:t>
            </a:r>
          </a:p>
          <a:p>
            <a:r>
              <a:rPr lang="en-US" sz="1800" b="1" dirty="0" smtClean="0"/>
              <a:t>Native </a:t>
            </a:r>
            <a:r>
              <a:rPr lang="en-US" sz="1800" b="1" dirty="0"/>
              <a:t>code (Machine understandable code</a:t>
            </a:r>
            <a:r>
              <a:rPr lang="en-US" sz="1800" b="1" dirty="0" smtClean="0"/>
              <a:t>)</a:t>
            </a:r>
          </a:p>
          <a:p>
            <a:r>
              <a:rPr lang="en-US" sz="1800" b="1" dirty="0"/>
              <a:t>JIT compiler(Just-In-Time </a:t>
            </a:r>
            <a:r>
              <a:rPr lang="en-US" sz="1800" b="1" dirty="0" smtClean="0"/>
              <a:t>Compiler)</a:t>
            </a:r>
          </a:p>
          <a:p>
            <a:r>
              <a:rPr lang="en-US" sz="1800" b="1" dirty="0"/>
              <a:t>CLR</a:t>
            </a:r>
            <a:r>
              <a:rPr lang="en-US" sz="1800" dirty="0"/>
              <a:t>(Common Language Runtime) </a:t>
            </a:r>
            <a:endParaRPr lang="en-US" sz="1800" dirty="0" smtClean="0"/>
          </a:p>
          <a:p>
            <a:endParaRPr lang="en-US" dirty="0"/>
          </a:p>
        </p:txBody>
      </p:sp>
      <p:pic>
        <p:nvPicPr>
          <p:cNvPr id="2050" name="Picture 2" descr="C:\Users\Administrator\Desktop\netcompilation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1979"/>
            <a:ext cx="4002088" cy="674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0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following reasons make C# a widely used professional language:</a:t>
            </a:r>
          </a:p>
          <a:p>
            <a:pPr lvl="1"/>
            <a:r>
              <a:rPr lang="en-US" dirty="0"/>
              <a:t>It is a modern, general-purpose programming language</a:t>
            </a:r>
          </a:p>
          <a:p>
            <a:pPr lvl="1"/>
            <a:r>
              <a:rPr lang="en-US" dirty="0"/>
              <a:t>It is object oriented.</a:t>
            </a:r>
          </a:p>
          <a:p>
            <a:pPr lvl="1"/>
            <a:r>
              <a:rPr lang="en-US" dirty="0"/>
              <a:t>It is component oriented.</a:t>
            </a:r>
          </a:p>
          <a:p>
            <a:pPr lvl="1"/>
            <a:r>
              <a:rPr lang="en-US" dirty="0"/>
              <a:t>It is easy to learn.</a:t>
            </a:r>
          </a:p>
          <a:p>
            <a:pPr lvl="1"/>
            <a:r>
              <a:rPr lang="en-US" dirty="0"/>
              <a:t>It is a structured language.</a:t>
            </a:r>
          </a:p>
          <a:p>
            <a:pPr lvl="1"/>
            <a:r>
              <a:rPr lang="en-US" dirty="0"/>
              <a:t>It produces efficient programs.</a:t>
            </a:r>
          </a:p>
          <a:p>
            <a:pPr lvl="1"/>
            <a:r>
              <a:rPr lang="en-US" dirty="0"/>
              <a:t>It can be compiled on a variety of computer platforms.</a:t>
            </a:r>
          </a:p>
          <a:p>
            <a:pPr lvl="1"/>
            <a:r>
              <a:rPr lang="en-US" dirty="0"/>
              <a:t>It is a part of </a:t>
            </a:r>
            <a:r>
              <a:rPr lang="en-US" dirty="0" err="1"/>
              <a:t>.Net</a:t>
            </a:r>
            <a:r>
              <a:rPr lang="en-US" dirty="0"/>
              <a:t>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8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Programming environment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lvl="1"/>
            <a:r>
              <a:rPr lang="en-US" i="1" dirty="0" smtClean="0"/>
              <a:t>rextester.com</a:t>
            </a:r>
          </a:p>
          <a:p>
            <a:pPr lvl="1"/>
            <a:r>
              <a:rPr lang="en-US" i="1" dirty="0" smtClean="0"/>
              <a:t>csharppad.com</a:t>
            </a:r>
          </a:p>
          <a:p>
            <a:pPr lvl="1"/>
            <a:r>
              <a:rPr lang="en-US" i="1" dirty="0" smtClean="0"/>
              <a:t>jdoodle.com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1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Integrated Development Environment (IDE) for C#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provides the following development tools for C# programming:</a:t>
            </a:r>
          </a:p>
          <a:p>
            <a:pPr lvl="1"/>
            <a:r>
              <a:rPr lang="en-US" dirty="0"/>
              <a:t>Visual Studio 2010 (VS)</a:t>
            </a:r>
          </a:p>
          <a:p>
            <a:pPr lvl="1"/>
            <a:r>
              <a:rPr lang="en-US" dirty="0"/>
              <a:t>Visual C# 2010 Express (VCE)</a:t>
            </a:r>
          </a:p>
          <a:p>
            <a:pPr lvl="1"/>
            <a:r>
              <a:rPr lang="en-US" dirty="0"/>
              <a:t>Visual Web Developer</a:t>
            </a:r>
          </a:p>
          <a:p>
            <a:r>
              <a:rPr lang="en-US" sz="2800" dirty="0"/>
              <a:t>You can also write C# source code files using a basic text editor, like Notepad, and compile the code into assemblies using the command-line </a:t>
            </a:r>
            <a:r>
              <a:rPr lang="en-US" sz="2800" dirty="0" smtClean="0"/>
              <a:t>compiler.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990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it from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https://www.visualstudio.com/vs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 </a:t>
            </a:r>
          </a:p>
          <a:p>
            <a:r>
              <a:rPr lang="en-US" dirty="0" smtClean="0"/>
              <a:t>It </a:t>
            </a:r>
            <a:r>
              <a:rPr lang="en-US" dirty="0"/>
              <a:t>gets installed automatically on your machine.</a:t>
            </a:r>
          </a:p>
        </p:txBody>
      </p:sp>
    </p:spTree>
    <p:extLst>
      <p:ext uri="{BB962C8B-B14F-4D97-AF65-F5344CB8AC3E}">
        <p14:creationId xmlns:p14="http://schemas.microsoft.com/office/powerpoint/2010/main" val="2836002909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174</TotalTime>
  <Words>491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DIUTemplateSWE</vt:lpstr>
      <vt:lpstr>Programming Language II C#</vt:lpstr>
      <vt:lpstr>Introduction to C#</vt:lpstr>
      <vt:lpstr>Introduction to C#</vt:lpstr>
      <vt:lpstr>PowerPoint Presentation</vt:lpstr>
      <vt:lpstr>PowerPoint Presentation</vt:lpstr>
      <vt:lpstr>Introduction to C#</vt:lpstr>
      <vt:lpstr>C# Programming environment online</vt:lpstr>
      <vt:lpstr>Integrated Development Environment (IDE) for C# </vt:lpstr>
      <vt:lpstr>Installation</vt:lpstr>
      <vt:lpstr>Writing C# Programs on Linux or Mac OS </vt:lpstr>
      <vt:lpstr>PowerPoint Presentation</vt:lpstr>
      <vt:lpstr>Explanation</vt:lpstr>
      <vt:lpstr>Important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37</cp:revision>
  <dcterms:created xsi:type="dcterms:W3CDTF">2017-01-02T11:27:39Z</dcterms:created>
  <dcterms:modified xsi:type="dcterms:W3CDTF">2017-01-15T11:24:58Z</dcterms:modified>
</cp:coreProperties>
</file>