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61" r:id="rId5"/>
    <p:sldId id="262" r:id="rId6"/>
    <p:sldId id="263" r:id="rId7"/>
    <p:sldId id="264" r:id="rId8"/>
    <p:sldId id="265" r:id="rId9"/>
    <p:sldId id="271" r:id="rId10"/>
    <p:sldId id="272" r:id="rId11"/>
    <p:sldId id="266" r:id="rId12"/>
    <p:sldId id="267" r:id="rId13"/>
    <p:sldId id="268" r:id="rId14"/>
    <p:sldId id="269" r:id="rId15"/>
    <p:sldId id="300" r:id="rId16"/>
    <p:sldId id="270" r:id="rId17"/>
    <p:sldId id="273" r:id="rId18"/>
    <p:sldId id="296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97" r:id="rId29"/>
    <p:sldId id="298" r:id="rId30"/>
    <p:sldId id="284" r:id="rId31"/>
    <p:sldId id="283" r:id="rId32"/>
    <p:sldId id="299" r:id="rId33"/>
    <p:sldId id="285" r:id="rId34"/>
    <p:sldId id="286" r:id="rId35"/>
    <p:sldId id="287" r:id="rId36"/>
    <p:sldId id="289" r:id="rId37"/>
    <p:sldId id="290" r:id="rId38"/>
    <p:sldId id="288" r:id="rId39"/>
    <p:sldId id="291" r:id="rId40"/>
    <p:sldId id="292" r:id="rId41"/>
    <p:sldId id="293" r:id="rId42"/>
    <p:sldId id="294" r:id="rId43"/>
    <p:sldId id="295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66"/>
    <a:srgbClr val="003300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Programming Language II – C#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Lecture -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3221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>
                <a:solidFill>
                  <a:srgbClr val="003300"/>
                </a:solidFill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DDB0F-E58A-429B-8350-BA1D5D4E10F5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2C81D-94BE-4986-84C0-A39F1EE80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0353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DDB0F-E58A-429B-8350-BA1D5D4E10F5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2C81D-94BE-4986-84C0-A39F1EE80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2373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53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899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323142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DDB0F-E58A-429B-8350-BA1D5D4E10F5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2C81D-94BE-4986-84C0-A39F1EE807F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ooter Placeholder 4"/>
          <p:cNvSpPr txBox="1">
            <a:spLocks/>
          </p:cNvSpPr>
          <p:nvPr/>
        </p:nvSpPr>
        <p:spPr>
          <a:xfrm>
            <a:off x="5791201" y="6438690"/>
            <a:ext cx="1752599" cy="3431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Farzana Sadia</a:t>
            </a:r>
          </a:p>
          <a:p>
            <a:r>
              <a:rPr lang="en-US" dirty="0" smtClean="0"/>
              <a:t>sadia.swe@diu.edu.bd</a:t>
            </a:r>
            <a:endParaRPr lang="en-US" dirty="0"/>
          </a:p>
        </p:txBody>
      </p:sp>
      <p:sp>
        <p:nvSpPr>
          <p:cNvPr id="9" name="Slide Number Placeholder 5"/>
          <p:cNvSpPr txBox="1">
            <a:spLocks/>
          </p:cNvSpPr>
          <p:nvPr/>
        </p:nvSpPr>
        <p:spPr>
          <a:xfrm>
            <a:off x="-76200" y="6416675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SWE132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7582" y="6236120"/>
            <a:ext cx="1731818" cy="621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824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6" r:id="rId6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000" b="1" kern="1200">
          <a:solidFill>
            <a:schemeClr val="accent6">
              <a:lumMod val="50000"/>
            </a:schemeClr>
          </a:solidFill>
          <a:latin typeface="Cambria Math" pitchFamily="18" charset="0"/>
          <a:ea typeface="Cambria Math" pitchFamily="18" charset="0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rgbClr val="002060"/>
          </a:solidFill>
          <a:latin typeface="Cambria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rgbClr val="7030A0"/>
          </a:solidFill>
          <a:latin typeface="Cambria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rgbClr val="0070C0"/>
          </a:solidFill>
          <a:latin typeface="Cambria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accent5">
              <a:lumMod val="50000"/>
            </a:schemeClr>
          </a:solidFill>
          <a:latin typeface="Cambria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mbria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faab9yks.aspx" TargetMode="External"/><Relationship Id="rId7" Type="http://schemas.openxmlformats.org/officeDocument/2006/relationships/hyperlink" Target="https://msdn.microsoft.com/en-us/library/0zahhahw.aspx" TargetMode="External"/><Relationship Id="rId2" Type="http://schemas.openxmlformats.org/officeDocument/2006/relationships/hyperlink" Target="https://msdn.microsoft.com/en-us/library/hf9z3s65.asp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sdn.microsoft.com/en-us/library/sf1aw27b.aspx" TargetMode="External"/><Relationship Id="rId5" Type="http://schemas.openxmlformats.org/officeDocument/2006/relationships/hyperlink" Target="https://msdn.microsoft.com/en-us/library/basyfs27.aspx" TargetMode="External"/><Relationship Id="rId4" Type="http://schemas.openxmlformats.org/officeDocument/2006/relationships/hyperlink" Target="https://msdn.microsoft.com/en-us/library/zh1hkw6k.aspx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09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Programming Language II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86200"/>
            <a:ext cx="8229600" cy="2239963"/>
          </a:xfrm>
        </p:spPr>
        <p:txBody>
          <a:bodyPr>
            <a:normAutofit/>
          </a:bodyPr>
          <a:lstStyle/>
          <a:p>
            <a:pPr marL="2286000" lvl="5" indent="0">
              <a:buNone/>
            </a:pPr>
            <a:r>
              <a:rPr lang="en-US" sz="2800" dirty="0" smtClean="0"/>
              <a:t>	</a:t>
            </a:r>
            <a:r>
              <a:rPr lang="en-US" sz="2800" dirty="0" smtClean="0">
                <a:solidFill>
                  <a:srgbClr val="00B050"/>
                </a:solidFill>
                <a:latin typeface="Century" pitchFamily="18" charset="0"/>
              </a:rPr>
              <a:t>	</a:t>
            </a:r>
          </a:p>
          <a:p>
            <a:pPr marL="2286000" lvl="5" indent="0">
              <a:buNone/>
            </a:pPr>
            <a:r>
              <a:rPr lang="en-US" sz="2800" dirty="0" smtClean="0">
                <a:solidFill>
                  <a:srgbClr val="00B050"/>
                </a:solidFill>
                <a:latin typeface="Century" pitchFamily="18" charset="0"/>
              </a:rPr>
              <a:t>		Lecture - </a:t>
            </a:r>
            <a:r>
              <a:rPr lang="en-US" sz="2800" dirty="0" smtClean="0"/>
              <a:t> 2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2687131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14400"/>
            <a:ext cx="8610600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using System;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namespace </a:t>
            </a:r>
            <a:r>
              <a:rPr lang="en-US" dirty="0" err="1"/>
              <a:t>VariableDefinition</a:t>
            </a:r>
            <a:r>
              <a:rPr lang="en-US" dirty="0"/>
              <a:t> 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class </a:t>
            </a:r>
            <a:r>
              <a:rPr lang="en-US" dirty="0"/>
              <a:t>Program {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static </a:t>
            </a:r>
            <a:r>
              <a:rPr lang="en-US" dirty="0"/>
              <a:t>void Main(string[] </a:t>
            </a:r>
            <a:r>
              <a:rPr lang="en-US" dirty="0" err="1"/>
              <a:t>args</a:t>
            </a:r>
            <a:r>
              <a:rPr lang="en-US" dirty="0"/>
              <a:t>) { </a:t>
            </a:r>
            <a:r>
              <a:rPr lang="en-US" dirty="0" smtClean="0"/>
              <a:t>			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short </a:t>
            </a:r>
            <a:r>
              <a:rPr lang="en-US" dirty="0"/>
              <a:t>a; </a:t>
            </a:r>
            <a:r>
              <a:rPr lang="en-US" dirty="0" err="1"/>
              <a:t>int</a:t>
            </a:r>
            <a:r>
              <a:rPr lang="en-US" dirty="0"/>
              <a:t> b ; double c;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a </a:t>
            </a:r>
            <a:r>
              <a:rPr lang="en-US" dirty="0"/>
              <a:t>= 10; b = 20; c = a + b; </a:t>
            </a:r>
            <a:r>
              <a:rPr lang="en-US" dirty="0" smtClean="0"/>
              <a:t>				                                    	</a:t>
            </a:r>
            <a:r>
              <a:rPr lang="en-US" sz="2600" dirty="0" err="1" smtClean="0"/>
              <a:t>Console.WriteLine</a:t>
            </a:r>
            <a:r>
              <a:rPr lang="en-US" sz="2600" dirty="0"/>
              <a:t>("a = {0}, b = {1}, c = {2}", a, b, c);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Console.ReadLine</a:t>
            </a:r>
            <a:r>
              <a:rPr lang="en-US" dirty="0"/>
              <a:t>();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} </a:t>
            </a:r>
            <a:r>
              <a:rPr lang="en-US" dirty="0"/>
              <a:t>} 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OUTPUT: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1246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Reference Type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The </a:t>
            </a:r>
            <a:r>
              <a:rPr lang="en-US" dirty="0"/>
              <a:t>reference types do not contain the actual data stored in a variable, but they contain a reference to the variables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 other words, they refer to a memory location. Using multiple variables, the reference types can refer to a memory location. If the data in the memory location is changed by one of the variables, the other variable automatically reflects this change in value. Example of </a:t>
            </a:r>
            <a:r>
              <a:rPr lang="en-US" b="1" dirty="0"/>
              <a:t>built-in</a:t>
            </a:r>
            <a:r>
              <a:rPr lang="en-US" dirty="0"/>
              <a:t> reference types are: </a:t>
            </a:r>
            <a:r>
              <a:rPr lang="en-US" b="1" dirty="0"/>
              <a:t>object</a:t>
            </a:r>
            <a:r>
              <a:rPr lang="en-US" dirty="0"/>
              <a:t>, </a:t>
            </a:r>
            <a:r>
              <a:rPr lang="en-US" b="1" dirty="0"/>
              <a:t>dynamic,</a:t>
            </a:r>
            <a:r>
              <a:rPr lang="en-US" dirty="0"/>
              <a:t> and </a:t>
            </a:r>
            <a:r>
              <a:rPr lang="en-US" b="1" dirty="0"/>
              <a:t>string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5648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C# - Type Conversion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Implicit type conversion</a:t>
            </a:r>
            <a:r>
              <a:rPr lang="en-US" dirty="0"/>
              <a:t> - These conversions are performed by C# in a type-safe manner. For example, are conversions from smaller to larger integral types and conversions from derived classes to base classes.</a:t>
            </a:r>
          </a:p>
          <a:p>
            <a:r>
              <a:rPr lang="en-US" b="1" dirty="0"/>
              <a:t>Explicit type conversion</a:t>
            </a:r>
            <a:r>
              <a:rPr lang="en-US" dirty="0"/>
              <a:t> - These conversions are done explicitly by users using the pre-defined functions. Explicit conversions require a cast operator.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3970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 type conversion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using System;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namespace </a:t>
            </a:r>
            <a:r>
              <a:rPr lang="en-US" dirty="0" err="1"/>
              <a:t>TypeConversionApplication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{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class </a:t>
            </a:r>
            <a:r>
              <a:rPr lang="en-US" dirty="0" err="1"/>
              <a:t>ExplicitConversion</a:t>
            </a:r>
            <a:r>
              <a:rPr lang="en-US" dirty="0"/>
              <a:t> {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static </a:t>
            </a:r>
            <a:r>
              <a:rPr lang="en-US" dirty="0"/>
              <a:t>void Main(string[] </a:t>
            </a:r>
            <a:r>
              <a:rPr lang="en-US" dirty="0" err="1"/>
              <a:t>args</a:t>
            </a:r>
            <a:r>
              <a:rPr lang="en-US" dirty="0"/>
              <a:t>) { </a:t>
            </a:r>
            <a:r>
              <a:rPr lang="en-US" dirty="0" smtClean="0"/>
              <a:t>						double </a:t>
            </a:r>
            <a:r>
              <a:rPr lang="en-US" dirty="0"/>
              <a:t>d = 5673.74;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i;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i </a:t>
            </a:r>
            <a:r>
              <a:rPr lang="en-US" dirty="0"/>
              <a:t>= (</a:t>
            </a:r>
            <a:r>
              <a:rPr lang="en-US" dirty="0" err="1"/>
              <a:t>int</a:t>
            </a:r>
            <a:r>
              <a:rPr lang="en-US" dirty="0"/>
              <a:t>)d;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dirty="0" err="1" smtClean="0"/>
              <a:t>Console.WriteLine</a:t>
            </a:r>
            <a:r>
              <a:rPr lang="en-US" dirty="0" smtClean="0"/>
              <a:t>(i</a:t>
            </a:r>
            <a:r>
              <a:rPr lang="en-US" dirty="0"/>
              <a:t>); </a:t>
            </a:r>
            <a:r>
              <a:rPr lang="en-US" dirty="0" smtClean="0"/>
              <a:t>						</a:t>
            </a:r>
            <a:r>
              <a:rPr lang="en-US" dirty="0" err="1" smtClean="0"/>
              <a:t>Console.ReadKey</a:t>
            </a:r>
            <a:r>
              <a:rPr lang="en-US" dirty="0"/>
              <a:t>();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	}</a:t>
            </a:r>
          </a:p>
          <a:p>
            <a:pPr marL="0" indent="0">
              <a:buNone/>
            </a:pPr>
            <a:r>
              <a:rPr lang="en-US" dirty="0" smtClean="0"/>
              <a:t>	} 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OUTPUT:”??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2139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C# Type Conversion Methods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3012771"/>
              </p:ext>
            </p:extLst>
          </p:nvPr>
        </p:nvGraphicFramePr>
        <p:xfrm>
          <a:off x="685800" y="1066796"/>
          <a:ext cx="4364831" cy="5626603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4364831"/>
              </a:tblGrid>
              <a:tr h="193963">
                <a:tc>
                  <a:txBody>
                    <a:bodyPr/>
                    <a:lstStyle/>
                    <a:p>
                      <a:r>
                        <a:rPr lang="en-US" sz="1200" dirty="0"/>
                        <a:t>Methods &amp; Description</a:t>
                      </a:r>
                    </a:p>
                  </a:txBody>
                  <a:tcPr marL="41145" marR="41145" marT="20573" marB="20573" anchor="ctr"/>
                </a:tc>
              </a:tr>
              <a:tr h="339437">
                <a:tc>
                  <a:txBody>
                    <a:bodyPr/>
                    <a:lstStyle/>
                    <a:p>
                      <a:r>
                        <a:rPr lang="en-US" sz="1200" b="1" dirty="0" err="1"/>
                        <a:t>ToBoolean</a:t>
                      </a:r>
                      <a:r>
                        <a:rPr lang="en-US" sz="1200" dirty="0"/>
                        <a:t> Converts a type to a Boolean value, where possible.</a:t>
                      </a:r>
                    </a:p>
                  </a:txBody>
                  <a:tcPr marL="41145" marR="41145" marT="20573" marB="20573" anchor="ctr"/>
                </a:tc>
              </a:tr>
              <a:tr h="193963">
                <a:tc>
                  <a:txBody>
                    <a:bodyPr/>
                    <a:lstStyle/>
                    <a:p>
                      <a:r>
                        <a:rPr lang="en-US" sz="1200" b="1" dirty="0" err="1"/>
                        <a:t>ToByte</a:t>
                      </a:r>
                      <a:r>
                        <a:rPr lang="en-US" sz="1200" dirty="0"/>
                        <a:t> Converts a type to a byte.</a:t>
                      </a:r>
                    </a:p>
                  </a:txBody>
                  <a:tcPr marL="41145" marR="41145" marT="20573" marB="20573" anchor="ctr"/>
                </a:tc>
              </a:tr>
              <a:tr h="339437">
                <a:tc>
                  <a:txBody>
                    <a:bodyPr/>
                    <a:lstStyle/>
                    <a:p>
                      <a:r>
                        <a:rPr lang="en-US" sz="1200" b="1" dirty="0" err="1"/>
                        <a:t>ToChar</a:t>
                      </a:r>
                      <a:r>
                        <a:rPr lang="en-US" sz="1200" dirty="0"/>
                        <a:t> Converts a type to a single Unicode character, where possible.</a:t>
                      </a:r>
                    </a:p>
                  </a:txBody>
                  <a:tcPr marL="41145" marR="41145" marT="20573" marB="20573" anchor="ctr"/>
                </a:tc>
              </a:tr>
              <a:tr h="339437">
                <a:tc>
                  <a:txBody>
                    <a:bodyPr/>
                    <a:lstStyle/>
                    <a:p>
                      <a:r>
                        <a:rPr lang="en-US" sz="1200" b="1" dirty="0" err="1"/>
                        <a:t>ToDateTime</a:t>
                      </a:r>
                      <a:r>
                        <a:rPr lang="en-US" sz="1200" dirty="0"/>
                        <a:t> Converts a type (integer or string type) to date-time structures.</a:t>
                      </a:r>
                    </a:p>
                  </a:txBody>
                  <a:tcPr marL="41145" marR="41145" marT="20573" marB="20573" anchor="ctr"/>
                </a:tc>
              </a:tr>
              <a:tr h="339437">
                <a:tc>
                  <a:txBody>
                    <a:bodyPr/>
                    <a:lstStyle/>
                    <a:p>
                      <a:r>
                        <a:rPr lang="en-US" sz="1200" b="1" dirty="0" err="1"/>
                        <a:t>ToDecimal</a:t>
                      </a:r>
                      <a:r>
                        <a:rPr lang="en-US" sz="1200" dirty="0"/>
                        <a:t> Converts a floating point or integer type to a decimal type.</a:t>
                      </a:r>
                    </a:p>
                  </a:txBody>
                  <a:tcPr marL="41145" marR="41145" marT="20573" marB="20573" anchor="ctr"/>
                </a:tc>
              </a:tr>
              <a:tr h="339437">
                <a:tc>
                  <a:txBody>
                    <a:bodyPr/>
                    <a:lstStyle/>
                    <a:p>
                      <a:r>
                        <a:rPr lang="en-US" sz="1200" b="1" dirty="0" err="1"/>
                        <a:t>ToDouble</a:t>
                      </a:r>
                      <a:r>
                        <a:rPr lang="en-US" sz="1200" dirty="0"/>
                        <a:t> Converts a type to a double type.</a:t>
                      </a:r>
                    </a:p>
                  </a:txBody>
                  <a:tcPr marL="41145" marR="41145" marT="20573" marB="20573" anchor="ctr"/>
                </a:tc>
              </a:tr>
              <a:tr h="339437">
                <a:tc>
                  <a:txBody>
                    <a:bodyPr/>
                    <a:lstStyle/>
                    <a:p>
                      <a:r>
                        <a:rPr lang="en-US" sz="1200" b="1" dirty="0"/>
                        <a:t>ToInt16</a:t>
                      </a:r>
                      <a:r>
                        <a:rPr lang="en-US" sz="1200" dirty="0"/>
                        <a:t> Converts a type to a 16-bit integer.</a:t>
                      </a:r>
                    </a:p>
                  </a:txBody>
                  <a:tcPr marL="41145" marR="41145" marT="20573" marB="20573" anchor="ctr"/>
                </a:tc>
              </a:tr>
              <a:tr h="339437">
                <a:tc>
                  <a:txBody>
                    <a:bodyPr/>
                    <a:lstStyle/>
                    <a:p>
                      <a:r>
                        <a:rPr lang="en-US" sz="1200" b="1" dirty="0"/>
                        <a:t>ToInt32</a:t>
                      </a:r>
                      <a:r>
                        <a:rPr lang="en-US" sz="1200" dirty="0"/>
                        <a:t> Converts a type to a 32-bit integer.</a:t>
                      </a:r>
                    </a:p>
                  </a:txBody>
                  <a:tcPr marL="41145" marR="41145" marT="20573" marB="20573" anchor="ctr"/>
                </a:tc>
              </a:tr>
              <a:tr h="339437">
                <a:tc>
                  <a:txBody>
                    <a:bodyPr/>
                    <a:lstStyle/>
                    <a:p>
                      <a:r>
                        <a:rPr lang="en-US" sz="1200" b="1" dirty="0"/>
                        <a:t>ToInt64</a:t>
                      </a:r>
                      <a:r>
                        <a:rPr lang="en-US" sz="1200" dirty="0"/>
                        <a:t> Converts a type to a 64-bit integer.</a:t>
                      </a:r>
                    </a:p>
                  </a:txBody>
                  <a:tcPr marL="41145" marR="41145" marT="20573" marB="20573" anchor="ctr"/>
                </a:tc>
              </a:tr>
              <a:tr h="339437">
                <a:tc>
                  <a:txBody>
                    <a:bodyPr/>
                    <a:lstStyle/>
                    <a:p>
                      <a:r>
                        <a:rPr lang="en-US" sz="1200" b="1" dirty="0" err="1"/>
                        <a:t>ToSbyte</a:t>
                      </a:r>
                      <a:r>
                        <a:rPr lang="en-US" sz="1200" dirty="0"/>
                        <a:t> Converts a type to a signed byte type.</a:t>
                      </a:r>
                    </a:p>
                  </a:txBody>
                  <a:tcPr marL="41145" marR="41145" marT="20573" marB="20573" anchor="ctr"/>
                </a:tc>
              </a:tr>
              <a:tr h="339437">
                <a:tc>
                  <a:txBody>
                    <a:bodyPr/>
                    <a:lstStyle/>
                    <a:p>
                      <a:r>
                        <a:rPr lang="en-US" sz="1200" b="1" dirty="0" err="1"/>
                        <a:t>ToSingle</a:t>
                      </a:r>
                      <a:r>
                        <a:rPr lang="en-US" sz="1200" dirty="0"/>
                        <a:t> Converts a type to a small floating point number.</a:t>
                      </a:r>
                    </a:p>
                  </a:txBody>
                  <a:tcPr marL="41145" marR="41145" marT="20573" marB="20573" anchor="ctr"/>
                </a:tc>
              </a:tr>
              <a:tr h="193963">
                <a:tc>
                  <a:txBody>
                    <a:bodyPr/>
                    <a:lstStyle/>
                    <a:p>
                      <a:r>
                        <a:rPr lang="en-US" sz="1200" b="1" dirty="0" err="1"/>
                        <a:t>ToString</a:t>
                      </a:r>
                      <a:r>
                        <a:rPr lang="en-US" sz="1200" dirty="0"/>
                        <a:t> Converts a type to a string.</a:t>
                      </a:r>
                    </a:p>
                  </a:txBody>
                  <a:tcPr marL="41145" marR="41145" marT="20573" marB="20573" anchor="ctr"/>
                </a:tc>
              </a:tr>
              <a:tr h="339437">
                <a:tc>
                  <a:txBody>
                    <a:bodyPr/>
                    <a:lstStyle/>
                    <a:p>
                      <a:r>
                        <a:rPr lang="en-US" sz="1200" b="1" dirty="0" err="1"/>
                        <a:t>ToType</a:t>
                      </a:r>
                      <a:r>
                        <a:rPr lang="en-US" sz="1200" dirty="0"/>
                        <a:t> Converts a type to a specified type.</a:t>
                      </a:r>
                    </a:p>
                  </a:txBody>
                  <a:tcPr marL="41145" marR="41145" marT="20573" marB="20573" anchor="ctr"/>
                </a:tc>
              </a:tr>
              <a:tr h="339437">
                <a:tc>
                  <a:txBody>
                    <a:bodyPr/>
                    <a:lstStyle/>
                    <a:p>
                      <a:r>
                        <a:rPr lang="en-US" sz="1200" b="1" dirty="0"/>
                        <a:t>ToUInt16</a:t>
                      </a:r>
                      <a:r>
                        <a:rPr lang="en-US" sz="1200" dirty="0"/>
                        <a:t> Converts a type to an unsigned </a:t>
                      </a:r>
                      <a:r>
                        <a:rPr lang="en-US" sz="1200" dirty="0" err="1"/>
                        <a:t>int</a:t>
                      </a:r>
                      <a:r>
                        <a:rPr lang="en-US" sz="1200" dirty="0"/>
                        <a:t> type.</a:t>
                      </a:r>
                    </a:p>
                  </a:txBody>
                  <a:tcPr marL="41145" marR="41145" marT="20573" marB="20573" anchor="ctr"/>
                </a:tc>
              </a:tr>
              <a:tr h="339437">
                <a:tc>
                  <a:txBody>
                    <a:bodyPr/>
                    <a:lstStyle/>
                    <a:p>
                      <a:r>
                        <a:rPr lang="en-US" sz="1200" b="1" dirty="0"/>
                        <a:t>ToUInt32</a:t>
                      </a:r>
                      <a:r>
                        <a:rPr lang="en-US" sz="1200" dirty="0"/>
                        <a:t> Converts a type to an unsigned long type.</a:t>
                      </a:r>
                    </a:p>
                  </a:txBody>
                  <a:tcPr marL="41145" marR="41145" marT="20573" marB="20573" anchor="ctr"/>
                </a:tc>
              </a:tr>
              <a:tr h="339437">
                <a:tc>
                  <a:txBody>
                    <a:bodyPr/>
                    <a:lstStyle/>
                    <a:p>
                      <a:r>
                        <a:rPr lang="en-US" sz="1200" b="1" dirty="0"/>
                        <a:t>ToUInt64</a:t>
                      </a:r>
                      <a:r>
                        <a:rPr lang="en-US" sz="1200" dirty="0"/>
                        <a:t> Converts a type to an unsigned big integer.</a:t>
                      </a:r>
                    </a:p>
                  </a:txBody>
                  <a:tcPr marL="41145" marR="41145" marT="20573" marB="20573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44466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3290554"/>
              </p:ext>
            </p:extLst>
          </p:nvPr>
        </p:nvGraphicFramePr>
        <p:xfrm>
          <a:off x="457200" y="4608023"/>
          <a:ext cx="6102928" cy="219456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3051464"/>
                <a:gridCol w="3051464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decimal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hlinkClick r:id="rId2"/>
                        </a:rPr>
                        <a:t>ToDecimal(String)</a:t>
                      </a:r>
                      <a:endParaRPr lang="en-US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float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hlinkClick r:id="rId3"/>
                        </a:rPr>
                        <a:t>ToSingle(String)</a:t>
                      </a:r>
                      <a:endParaRPr lang="en-US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double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hlinkClick r:id="rId4"/>
                        </a:rPr>
                        <a:t>ToDouble(String)</a:t>
                      </a:r>
                      <a:endParaRPr lang="en-US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short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hlinkClick r:id="rId5"/>
                        </a:rPr>
                        <a:t>ToInt16(String)</a:t>
                      </a:r>
                      <a:endParaRPr lang="en-US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hlinkClick r:id="rId6"/>
                        </a:rPr>
                        <a:t>ToInt32(String)</a:t>
                      </a:r>
                      <a:endParaRPr lang="en-US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long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7"/>
                        </a:rPr>
                        <a:t>ToInt64(String)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228601"/>
            <a:ext cx="85344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rgbClr val="002060"/>
                </a:solidFill>
                <a:latin typeface="Cambria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3300"/>
                </a:solidFill>
                <a:latin typeface="Cambria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70C0"/>
                </a:solidFill>
                <a:latin typeface="Cambria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accent5">
                    <a:lumMod val="50000"/>
                  </a:schemeClr>
                </a:solidFill>
                <a:latin typeface="Cambria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Cambria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using System;   </a:t>
            </a:r>
          </a:p>
          <a:p>
            <a:pPr marL="0" indent="0">
              <a:buNone/>
            </a:pPr>
            <a:r>
              <a:rPr lang="en-US" dirty="0"/>
              <a:t> namespace ConsoleApplication1  {      </a:t>
            </a:r>
          </a:p>
          <a:p>
            <a:pPr marL="0" indent="0">
              <a:buNone/>
            </a:pPr>
            <a:r>
              <a:rPr lang="en-US" dirty="0"/>
              <a:t>	class Program      {          </a:t>
            </a:r>
          </a:p>
          <a:p>
            <a:pPr marL="0" indent="0">
              <a:buNone/>
            </a:pPr>
            <a:r>
              <a:rPr lang="en-US" dirty="0"/>
              <a:t>		public static void Main(string[] </a:t>
            </a:r>
            <a:r>
              <a:rPr lang="en-US" dirty="0" err="1"/>
              <a:t>args</a:t>
            </a:r>
            <a:r>
              <a:rPr lang="en-US" dirty="0"/>
              <a:t>)          { 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dirty="0" err="1"/>
              <a:t>Console.Write</a:t>
            </a:r>
            <a:r>
              <a:rPr lang="en-US" dirty="0"/>
              <a:t>("Enter first number : ");             </a:t>
            </a:r>
          </a:p>
          <a:p>
            <a:pPr marL="0" indent="0">
              <a:buNone/>
            </a:pPr>
            <a:r>
              <a:rPr lang="en-US" dirty="0"/>
              <a:t>			 string userInput1 = </a:t>
            </a:r>
            <a:r>
              <a:rPr lang="en-US" dirty="0" err="1"/>
              <a:t>Console.ReadLine</a:t>
            </a:r>
            <a:r>
              <a:rPr lang="en-US" dirty="0"/>
              <a:t>();                </a:t>
            </a:r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dirty="0" err="1"/>
              <a:t>Console.Write</a:t>
            </a:r>
            <a:r>
              <a:rPr lang="en-US" dirty="0"/>
              <a:t>("Enter second number : ");              </a:t>
            </a:r>
          </a:p>
          <a:p>
            <a:pPr marL="0" indent="0">
              <a:buNone/>
            </a:pPr>
            <a:r>
              <a:rPr lang="en-US" dirty="0"/>
              <a:t>			string userInput2 = </a:t>
            </a:r>
            <a:r>
              <a:rPr lang="en-US" dirty="0" err="1"/>
              <a:t>Console.ReadLine</a:t>
            </a:r>
            <a:r>
              <a:rPr lang="en-US" dirty="0"/>
              <a:t>();               </a:t>
            </a:r>
          </a:p>
          <a:p>
            <a:pPr marL="0" indent="0">
              <a:buNone/>
            </a:pPr>
            <a:r>
              <a:rPr lang="en-US" dirty="0"/>
              <a:t>			 </a:t>
            </a:r>
            <a:r>
              <a:rPr lang="en-US" dirty="0" err="1"/>
              <a:t>int</a:t>
            </a:r>
            <a:r>
              <a:rPr lang="en-US" dirty="0"/>
              <a:t> number1 = Convert.ToInt32(userInput1);            </a:t>
            </a:r>
          </a:p>
          <a:p>
            <a:pPr marL="0" indent="0">
              <a:buNone/>
            </a:pPr>
            <a:r>
              <a:rPr lang="en-US" dirty="0"/>
              <a:t>			  </a:t>
            </a:r>
            <a:r>
              <a:rPr lang="en-US" dirty="0" err="1"/>
              <a:t>int</a:t>
            </a:r>
            <a:r>
              <a:rPr lang="en-US" dirty="0"/>
              <a:t> number2 = Convert.ToInt32(userInput2);          </a:t>
            </a:r>
          </a:p>
          <a:p>
            <a:pPr marL="0" indent="0">
              <a:buNone/>
            </a:pPr>
            <a:r>
              <a:rPr lang="en-US" dirty="0"/>
              <a:t>			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sum = number1 + number2;             </a:t>
            </a:r>
          </a:p>
          <a:p>
            <a:pPr marL="0" indent="0">
              <a:buNone/>
            </a:pPr>
            <a:r>
              <a:rPr lang="en-US" dirty="0"/>
              <a:t>			  </a:t>
            </a:r>
            <a:r>
              <a:rPr lang="en-US" dirty="0" err="1" smtClean="0"/>
              <a:t>Console.WriteLine</a:t>
            </a:r>
            <a:r>
              <a:rPr lang="en-US" dirty="0"/>
              <a:t>();            </a:t>
            </a:r>
          </a:p>
          <a:p>
            <a:pPr marL="0" indent="0">
              <a:buNone/>
            </a:pPr>
            <a:r>
              <a:rPr lang="en-US" dirty="0"/>
              <a:t>			  </a:t>
            </a:r>
            <a:r>
              <a:rPr lang="en-US" dirty="0" err="1"/>
              <a:t>Console.WriteLine</a:t>
            </a:r>
            <a:r>
              <a:rPr lang="en-US" dirty="0"/>
              <a:t>("The sum of {0} and {1} is {2}",number1,number2,sum);    </a:t>
            </a:r>
          </a:p>
          <a:p>
            <a:pPr marL="0" indent="0">
              <a:buNone/>
            </a:pPr>
            <a:r>
              <a:rPr lang="en-US" dirty="0"/>
              <a:t>                   }      }  }</a:t>
            </a:r>
          </a:p>
        </p:txBody>
      </p:sp>
    </p:spTree>
    <p:extLst>
      <p:ext uri="{BB962C8B-B14F-4D97-AF65-F5344CB8AC3E}">
        <p14:creationId xmlns:p14="http://schemas.microsoft.com/office/powerpoint/2010/main" val="41885052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Explicit type conversion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using System; </a:t>
            </a:r>
          </a:p>
          <a:p>
            <a:pPr marL="0" indent="0">
              <a:buNone/>
            </a:pPr>
            <a:r>
              <a:rPr lang="en-US" dirty="0"/>
              <a:t>namespace </a:t>
            </a:r>
            <a:r>
              <a:rPr lang="en-US" dirty="0" err="1"/>
              <a:t>TypeConversionApplication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{ </a:t>
            </a:r>
          </a:p>
          <a:p>
            <a:pPr marL="0" indent="0">
              <a:buNone/>
            </a:pPr>
            <a:r>
              <a:rPr lang="en-US" dirty="0"/>
              <a:t>	class </a:t>
            </a:r>
            <a:r>
              <a:rPr lang="en-US" dirty="0" err="1"/>
              <a:t>ExplicitConversion</a:t>
            </a:r>
            <a:r>
              <a:rPr lang="en-US" dirty="0"/>
              <a:t> { </a:t>
            </a:r>
          </a:p>
          <a:p>
            <a:pPr marL="0" indent="0">
              <a:buNone/>
            </a:pPr>
            <a:r>
              <a:rPr lang="en-US" dirty="0"/>
              <a:t>		static void Main(string[] </a:t>
            </a:r>
            <a:r>
              <a:rPr lang="en-US" dirty="0" err="1"/>
              <a:t>args</a:t>
            </a:r>
            <a:r>
              <a:rPr lang="en-US" dirty="0"/>
              <a:t>) { 				</a:t>
            </a:r>
            <a:r>
              <a:rPr lang="en-US" dirty="0" smtClean="0"/>
              <a:t>	               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i = 75;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float </a:t>
            </a:r>
            <a:r>
              <a:rPr lang="en-US" dirty="0"/>
              <a:t>f = 53.005f;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double </a:t>
            </a:r>
            <a:r>
              <a:rPr lang="en-US" dirty="0"/>
              <a:t>d = 2345.7652;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dirty="0" err="1" smtClean="0"/>
              <a:t>bool</a:t>
            </a:r>
            <a:r>
              <a:rPr lang="en-US" dirty="0" smtClean="0"/>
              <a:t> </a:t>
            </a:r>
            <a:r>
              <a:rPr lang="en-US" dirty="0"/>
              <a:t>b = true;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dirty="0" err="1" smtClean="0"/>
              <a:t>Console.WriteLine</a:t>
            </a:r>
            <a:r>
              <a:rPr lang="en-US" dirty="0" smtClean="0"/>
              <a:t>(</a:t>
            </a:r>
            <a:r>
              <a:rPr lang="en-US" dirty="0" err="1" smtClean="0"/>
              <a:t>i.ToString</a:t>
            </a:r>
            <a:r>
              <a:rPr lang="en-US" dirty="0"/>
              <a:t>()); </a:t>
            </a:r>
            <a:r>
              <a:rPr lang="en-US" dirty="0" smtClean="0"/>
              <a:t>					</a:t>
            </a:r>
            <a:r>
              <a:rPr lang="en-US" dirty="0" err="1" smtClean="0"/>
              <a:t>Console.WriteLine</a:t>
            </a:r>
            <a:r>
              <a:rPr lang="en-US" dirty="0" smtClean="0"/>
              <a:t>(</a:t>
            </a:r>
            <a:r>
              <a:rPr lang="en-US" dirty="0" err="1" smtClean="0"/>
              <a:t>f.ToString</a:t>
            </a:r>
            <a:r>
              <a:rPr lang="en-US" dirty="0"/>
              <a:t>()); </a:t>
            </a:r>
            <a:r>
              <a:rPr lang="en-US" dirty="0" smtClean="0"/>
              <a:t>					</a:t>
            </a:r>
            <a:r>
              <a:rPr lang="en-US" dirty="0" err="1" smtClean="0"/>
              <a:t>Console.WriteLine</a:t>
            </a:r>
            <a:r>
              <a:rPr lang="en-US" dirty="0" smtClean="0"/>
              <a:t>(</a:t>
            </a:r>
            <a:r>
              <a:rPr lang="en-US" dirty="0" err="1" smtClean="0"/>
              <a:t>d.ToString</a:t>
            </a:r>
            <a:r>
              <a:rPr lang="en-US" dirty="0"/>
              <a:t>()); </a:t>
            </a:r>
            <a:r>
              <a:rPr lang="en-US" dirty="0" smtClean="0"/>
              <a:t>					</a:t>
            </a:r>
            <a:r>
              <a:rPr lang="en-US" dirty="0" err="1" smtClean="0"/>
              <a:t>Console.WriteLine</a:t>
            </a:r>
            <a:r>
              <a:rPr lang="en-US" dirty="0" smtClean="0"/>
              <a:t>(</a:t>
            </a:r>
            <a:r>
              <a:rPr lang="en-US" dirty="0" err="1" smtClean="0"/>
              <a:t>b.ToString</a:t>
            </a:r>
            <a:r>
              <a:rPr lang="en-US" dirty="0"/>
              <a:t>());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dirty="0" err="1" smtClean="0"/>
              <a:t>Console.ReadKey</a:t>
            </a:r>
            <a:r>
              <a:rPr lang="en-US" dirty="0"/>
              <a:t>();		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	}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} 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OUTPUT:”??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1769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Accepting Values from User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num</a:t>
            </a:r>
            <a:r>
              <a:rPr lang="en-US" dirty="0"/>
              <a:t>; </a:t>
            </a:r>
            <a:endParaRPr lang="en-US" dirty="0" smtClean="0"/>
          </a:p>
          <a:p>
            <a:r>
              <a:rPr lang="en-US" dirty="0" err="1" smtClean="0"/>
              <a:t>num</a:t>
            </a:r>
            <a:r>
              <a:rPr lang="en-US" dirty="0" smtClean="0"/>
              <a:t> =   Convert.ToInt32(</a:t>
            </a:r>
            <a:r>
              <a:rPr lang="en-US" dirty="0" err="1" smtClean="0"/>
              <a:t>Console.ReadLine</a:t>
            </a:r>
            <a:r>
              <a:rPr lang="en-US" dirty="0" smtClean="0"/>
              <a:t>());</a:t>
            </a:r>
          </a:p>
          <a:p>
            <a:endParaRPr lang="en-US" dirty="0"/>
          </a:p>
          <a:p>
            <a:r>
              <a:rPr lang="en-US" b="1" dirty="0"/>
              <a:t>Console</a:t>
            </a:r>
            <a:r>
              <a:rPr lang="en-US" dirty="0"/>
              <a:t> class in the </a:t>
            </a:r>
            <a:r>
              <a:rPr lang="en-US" b="1" dirty="0"/>
              <a:t>System</a:t>
            </a:r>
            <a:r>
              <a:rPr lang="en-US" dirty="0"/>
              <a:t> namespace provides a function </a:t>
            </a:r>
            <a:r>
              <a:rPr lang="en-US" b="1" dirty="0" err="1"/>
              <a:t>ReadLine</a:t>
            </a:r>
            <a:r>
              <a:rPr lang="en-US" b="1" dirty="0"/>
              <a:t>()</a:t>
            </a:r>
            <a:r>
              <a:rPr lang="en-US" dirty="0"/>
              <a:t> for accepting input from the user and store it into a variable</a:t>
            </a:r>
            <a:r>
              <a:rPr lang="en-US" dirty="0" smtClean="0"/>
              <a:t>.</a:t>
            </a:r>
          </a:p>
          <a:p>
            <a:r>
              <a:rPr lang="en-US" dirty="0"/>
              <a:t>The function </a:t>
            </a:r>
            <a:r>
              <a:rPr lang="en-US" b="1" dirty="0"/>
              <a:t>Convert.ToInt32()</a:t>
            </a:r>
            <a:r>
              <a:rPr lang="en-US" dirty="0"/>
              <a:t> converts the data entered by the user to </a:t>
            </a:r>
            <a:r>
              <a:rPr lang="en-US" dirty="0" err="1"/>
              <a:t>int</a:t>
            </a:r>
            <a:r>
              <a:rPr lang="en-US" dirty="0"/>
              <a:t> data type, because </a:t>
            </a:r>
            <a:r>
              <a:rPr lang="en-US" b="1" dirty="0" err="1"/>
              <a:t>Console.ReadLine</a:t>
            </a:r>
            <a:r>
              <a:rPr lang="en-US" b="1" dirty="0"/>
              <a:t>()</a:t>
            </a:r>
            <a:r>
              <a:rPr lang="en-US" dirty="0"/>
              <a:t> accepts the data in string format.</a:t>
            </a:r>
          </a:p>
        </p:txBody>
      </p:sp>
    </p:spTree>
    <p:extLst>
      <p:ext uri="{BB962C8B-B14F-4D97-AF65-F5344CB8AC3E}">
        <p14:creationId xmlns:p14="http://schemas.microsoft.com/office/powerpoint/2010/main" val="33110557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Variable is a name of memory location. </a:t>
            </a:r>
          </a:p>
          <a:p>
            <a:r>
              <a:rPr lang="en-US" dirty="0"/>
              <a:t>There are three types of variables: </a:t>
            </a:r>
          </a:p>
          <a:p>
            <a:endParaRPr lang="en-US" dirty="0"/>
          </a:p>
          <a:p>
            <a:pPr lvl="1"/>
            <a:r>
              <a:rPr lang="en-US" b="1" i="1" u="sng" dirty="0"/>
              <a:t>Local variable: </a:t>
            </a:r>
            <a:r>
              <a:rPr lang="en-US" dirty="0"/>
              <a:t>A variable that is declared inside the method is called local variable.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b="1" dirty="0" err="1">
                <a:solidFill>
                  <a:srgbClr val="FF0000"/>
                </a:solidFill>
              </a:rPr>
              <a:t>int</a:t>
            </a:r>
            <a:r>
              <a:rPr lang="en-US" b="1" dirty="0">
                <a:solidFill>
                  <a:srgbClr val="FF0000"/>
                </a:solidFill>
              </a:rPr>
              <a:t> a = 0;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FF0000"/>
                </a:solidFill>
              </a:rPr>
              <a:t>	void add ()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FF0000"/>
                </a:solidFill>
              </a:rPr>
              <a:t>	{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FF0000"/>
                </a:solidFill>
              </a:rPr>
              <a:t>		</a:t>
            </a:r>
            <a:r>
              <a:rPr lang="en-US" b="1" dirty="0" err="1">
                <a:solidFill>
                  <a:srgbClr val="FF0000"/>
                </a:solidFill>
              </a:rPr>
              <a:t>int</a:t>
            </a:r>
            <a:r>
              <a:rPr lang="en-US" b="1" dirty="0">
                <a:solidFill>
                  <a:srgbClr val="FF0000"/>
                </a:solidFill>
              </a:rPr>
              <a:t> b =1;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FF0000"/>
                </a:solidFill>
              </a:rPr>
              <a:t>		</a:t>
            </a:r>
            <a:r>
              <a:rPr lang="en-US" b="1" dirty="0" err="1">
                <a:solidFill>
                  <a:srgbClr val="FF0000"/>
                </a:solidFill>
              </a:rPr>
              <a:t>int</a:t>
            </a:r>
            <a:r>
              <a:rPr lang="en-US" b="1" dirty="0">
                <a:solidFill>
                  <a:srgbClr val="FF0000"/>
                </a:solidFill>
              </a:rPr>
              <a:t> c = a +b;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FF0000"/>
                </a:solidFill>
              </a:rPr>
              <a:t>	}</a:t>
            </a:r>
          </a:p>
          <a:p>
            <a:pPr lvl="1"/>
            <a:r>
              <a:rPr lang="en-US" dirty="0"/>
              <a:t>instance variable: we will study later</a:t>
            </a:r>
          </a:p>
          <a:p>
            <a:pPr lvl="1"/>
            <a:r>
              <a:rPr lang="en-US" dirty="0"/>
              <a:t>static variable: we will study later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7657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Character Constants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8519764"/>
              </p:ext>
            </p:extLst>
          </p:nvPr>
        </p:nvGraphicFramePr>
        <p:xfrm>
          <a:off x="868939" y="1600200"/>
          <a:ext cx="7406122" cy="2633288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3703061"/>
                <a:gridCol w="3703061"/>
              </a:tblGrid>
              <a:tr h="329161"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Escape sequence</a:t>
                      </a:r>
                    </a:p>
                  </a:txBody>
                  <a:tcPr marL="82290" marR="82290" marT="41145" marB="41145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Meaning</a:t>
                      </a:r>
                    </a:p>
                  </a:txBody>
                  <a:tcPr marL="82290" marR="82290" marT="41145" marB="41145" anchor="ctr"/>
                </a:tc>
              </a:tr>
              <a:tr h="329161">
                <a:tc>
                  <a:txBody>
                    <a:bodyPr/>
                    <a:lstStyle/>
                    <a:p>
                      <a:r>
                        <a:rPr lang="en-US" sz="1600"/>
                        <a:t>\\</a:t>
                      </a:r>
                    </a:p>
                  </a:txBody>
                  <a:tcPr marL="82290" marR="82290" marT="41145" marB="41145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\ character</a:t>
                      </a:r>
                    </a:p>
                  </a:txBody>
                  <a:tcPr marL="82290" marR="82290" marT="41145" marB="41145" anchor="ctr"/>
                </a:tc>
              </a:tr>
              <a:tr h="329161">
                <a:tc>
                  <a:txBody>
                    <a:bodyPr/>
                    <a:lstStyle/>
                    <a:p>
                      <a:r>
                        <a:rPr lang="en-US" sz="1600"/>
                        <a:t>\'</a:t>
                      </a:r>
                    </a:p>
                  </a:txBody>
                  <a:tcPr marL="82290" marR="82290" marT="41145" marB="41145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' character</a:t>
                      </a:r>
                    </a:p>
                  </a:txBody>
                  <a:tcPr marL="82290" marR="82290" marT="41145" marB="41145" anchor="ctr"/>
                </a:tc>
              </a:tr>
              <a:tr h="329161">
                <a:tc>
                  <a:txBody>
                    <a:bodyPr/>
                    <a:lstStyle/>
                    <a:p>
                      <a:r>
                        <a:rPr lang="en-US" sz="1600"/>
                        <a:t>\"</a:t>
                      </a:r>
                    </a:p>
                  </a:txBody>
                  <a:tcPr marL="82290" marR="82290" marT="41145" marB="41145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" character</a:t>
                      </a:r>
                    </a:p>
                  </a:txBody>
                  <a:tcPr marL="82290" marR="82290" marT="41145" marB="41145" anchor="ctr"/>
                </a:tc>
              </a:tr>
              <a:tr h="329161">
                <a:tc>
                  <a:txBody>
                    <a:bodyPr/>
                    <a:lstStyle/>
                    <a:p>
                      <a:r>
                        <a:rPr lang="en-US" sz="1600" dirty="0"/>
                        <a:t>\b</a:t>
                      </a:r>
                    </a:p>
                  </a:txBody>
                  <a:tcPr marL="82290" marR="82290" marT="41145" marB="41145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Backspace</a:t>
                      </a:r>
                    </a:p>
                  </a:txBody>
                  <a:tcPr marL="82290" marR="82290" marT="41145" marB="41145" anchor="ctr"/>
                </a:tc>
              </a:tr>
              <a:tr h="329161">
                <a:tc>
                  <a:txBody>
                    <a:bodyPr/>
                    <a:lstStyle/>
                    <a:p>
                      <a:r>
                        <a:rPr lang="en-US" sz="1600" dirty="0"/>
                        <a:t>\n</a:t>
                      </a:r>
                    </a:p>
                  </a:txBody>
                  <a:tcPr marL="82290" marR="82290" marT="41145" marB="41145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Newline</a:t>
                      </a:r>
                    </a:p>
                  </a:txBody>
                  <a:tcPr marL="82290" marR="82290" marT="41145" marB="41145" anchor="ctr"/>
                </a:tc>
              </a:tr>
              <a:tr h="329161">
                <a:tc>
                  <a:txBody>
                    <a:bodyPr/>
                    <a:lstStyle/>
                    <a:p>
                      <a:r>
                        <a:rPr lang="en-US" sz="1600" dirty="0"/>
                        <a:t>\t</a:t>
                      </a:r>
                    </a:p>
                  </a:txBody>
                  <a:tcPr marL="82290" marR="82290" marT="41145" marB="41145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Horizontal tab</a:t>
                      </a:r>
                    </a:p>
                  </a:txBody>
                  <a:tcPr marL="82290" marR="82290" marT="41145" marB="41145" anchor="ctr"/>
                </a:tc>
              </a:tr>
              <a:tr h="329161">
                <a:tc>
                  <a:txBody>
                    <a:bodyPr/>
                    <a:lstStyle/>
                    <a:p>
                      <a:r>
                        <a:rPr lang="en-US" sz="1600"/>
                        <a:t>\v</a:t>
                      </a:r>
                    </a:p>
                  </a:txBody>
                  <a:tcPr marL="82290" marR="82290" marT="41145" marB="41145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Vertical tab</a:t>
                      </a:r>
                    </a:p>
                  </a:txBody>
                  <a:tcPr marL="82290" marR="82290" marT="41145" marB="41145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5422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C# Keywords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Keywords are reserved words predefined to the C# compiler. These keywords cannot be used as identifiers. However, if you want to use these keywords as identifiers, you may prefix the keyword with the @ character.</a:t>
            </a:r>
          </a:p>
          <a:p>
            <a:r>
              <a:rPr lang="en-US" dirty="0"/>
              <a:t>In C#, some identifiers have special meaning in context of code, such as get and set are called contextual keywords.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5359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457200"/>
            <a:ext cx="8534400" cy="5668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using System;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namespace </a:t>
            </a:r>
            <a:r>
              <a:rPr lang="en-US" dirty="0" err="1"/>
              <a:t>EscapeChar</a:t>
            </a:r>
            <a:r>
              <a:rPr lang="en-US" dirty="0"/>
              <a:t> {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class </a:t>
            </a:r>
            <a:r>
              <a:rPr lang="en-US" dirty="0"/>
              <a:t>Program {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static </a:t>
            </a:r>
            <a:r>
              <a:rPr lang="en-US" dirty="0"/>
              <a:t>void Main(string[] </a:t>
            </a:r>
            <a:r>
              <a:rPr lang="en-US" dirty="0" err="1"/>
              <a:t>args</a:t>
            </a:r>
            <a:r>
              <a:rPr lang="en-US" dirty="0"/>
              <a:t>) { </a:t>
            </a:r>
            <a:r>
              <a:rPr lang="en-US" dirty="0" smtClean="0"/>
              <a:t>					  		</a:t>
            </a:r>
            <a:r>
              <a:rPr lang="en-US" sz="2800" dirty="0" err="1" smtClean="0"/>
              <a:t>Console.WriteLine</a:t>
            </a:r>
            <a:r>
              <a:rPr lang="en-US" sz="2800" dirty="0"/>
              <a:t>("Hello\</a:t>
            </a:r>
            <a:r>
              <a:rPr lang="en-US" sz="2800" dirty="0" err="1"/>
              <a:t>tWorld</a:t>
            </a:r>
            <a:r>
              <a:rPr lang="en-US" sz="2800" dirty="0"/>
              <a:t>\n\n"); </a:t>
            </a:r>
            <a:r>
              <a:rPr lang="en-US" dirty="0" smtClean="0"/>
              <a:t>			</a:t>
            </a:r>
            <a:r>
              <a:rPr lang="en-US" dirty="0" err="1" smtClean="0"/>
              <a:t>Console.ReadLine</a:t>
            </a:r>
            <a:r>
              <a:rPr lang="en-US" dirty="0"/>
              <a:t>();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} </a:t>
            </a:r>
            <a:r>
              <a:rPr lang="en-US" dirty="0"/>
              <a:t>} 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Output: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9862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Defining Constants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constants refer to fixed values that the program may not </a:t>
            </a:r>
            <a:r>
              <a:rPr lang="en-US" dirty="0" smtClean="0"/>
              <a:t>alter/change </a:t>
            </a:r>
            <a:r>
              <a:rPr lang="en-US" dirty="0"/>
              <a:t>during its execution.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These </a:t>
            </a:r>
            <a:r>
              <a:rPr lang="en-US" dirty="0"/>
              <a:t>fixed values are also called literals. Constants can be of any of the basic data types like an integer constant, a floating constant, a character constant, or a string literal. </a:t>
            </a:r>
          </a:p>
        </p:txBody>
      </p:sp>
    </p:spTree>
    <p:extLst>
      <p:ext uri="{BB962C8B-B14F-4D97-AF65-F5344CB8AC3E}">
        <p14:creationId xmlns:p14="http://schemas.microsoft.com/office/powerpoint/2010/main" val="10992909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8991600" cy="45259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using System;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namespace </a:t>
            </a:r>
            <a:r>
              <a:rPr lang="en-US" dirty="0" err="1"/>
              <a:t>DeclaringConstants</a:t>
            </a:r>
            <a:r>
              <a:rPr lang="en-US" dirty="0"/>
              <a:t> {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class </a:t>
            </a:r>
            <a:r>
              <a:rPr lang="en-US" dirty="0"/>
              <a:t>Program {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static </a:t>
            </a:r>
            <a:r>
              <a:rPr lang="en-US" dirty="0"/>
              <a:t>void Main(string[] </a:t>
            </a:r>
            <a:r>
              <a:rPr lang="en-US" dirty="0" err="1"/>
              <a:t>args</a:t>
            </a:r>
            <a:r>
              <a:rPr lang="en-US" dirty="0"/>
              <a:t>) {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b="1" dirty="0" err="1" smtClean="0"/>
              <a:t>const</a:t>
            </a:r>
            <a:r>
              <a:rPr lang="en-US" dirty="0" smtClean="0"/>
              <a:t> </a:t>
            </a:r>
            <a:r>
              <a:rPr lang="en-US" dirty="0"/>
              <a:t>double pi = 3.14159; </a:t>
            </a:r>
            <a:r>
              <a:rPr lang="en-US" dirty="0" smtClean="0"/>
              <a:t>						double </a:t>
            </a:r>
            <a:r>
              <a:rPr lang="en-US" dirty="0"/>
              <a:t>r; </a:t>
            </a:r>
            <a:r>
              <a:rPr lang="en-US" dirty="0" smtClean="0"/>
              <a:t>								</a:t>
            </a:r>
            <a:r>
              <a:rPr lang="en-US" dirty="0" err="1" smtClean="0"/>
              <a:t>Console.WriteLine</a:t>
            </a:r>
            <a:r>
              <a:rPr lang="en-US" dirty="0"/>
              <a:t>("Enter Radius: ");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sz="2800" dirty="0" smtClean="0"/>
              <a:t>	r </a:t>
            </a:r>
            <a:r>
              <a:rPr lang="en-US" sz="2800" dirty="0"/>
              <a:t>= </a:t>
            </a:r>
            <a:r>
              <a:rPr lang="en-US" sz="2800" dirty="0" err="1"/>
              <a:t>Convert.ToDouble</a:t>
            </a:r>
            <a:r>
              <a:rPr lang="en-US" sz="2800" dirty="0"/>
              <a:t>(</a:t>
            </a:r>
            <a:r>
              <a:rPr lang="en-US" sz="2800" dirty="0" err="1"/>
              <a:t>Console.ReadLine</a:t>
            </a:r>
            <a:r>
              <a:rPr lang="en-US" sz="2800" dirty="0"/>
              <a:t>()); </a:t>
            </a:r>
            <a:r>
              <a:rPr lang="en-US" dirty="0" smtClean="0"/>
              <a:t>				double </a:t>
            </a:r>
            <a:r>
              <a:rPr lang="en-US" dirty="0" err="1"/>
              <a:t>areaCircle</a:t>
            </a:r>
            <a:r>
              <a:rPr lang="en-US" dirty="0"/>
              <a:t> = pi * r * r; </a:t>
            </a:r>
            <a:r>
              <a:rPr lang="en-US" dirty="0" smtClean="0"/>
              <a:t>						</a:t>
            </a:r>
            <a:r>
              <a:rPr lang="en-US" sz="2400" dirty="0" err="1" smtClean="0"/>
              <a:t>Console.WriteLine</a:t>
            </a:r>
            <a:r>
              <a:rPr lang="en-US" sz="2400" dirty="0"/>
              <a:t>("Radius: {0}, Area: {1}", r, </a:t>
            </a:r>
            <a:r>
              <a:rPr lang="en-US" sz="2400" dirty="0" err="1"/>
              <a:t>areaCircle</a:t>
            </a:r>
            <a:r>
              <a:rPr lang="en-US" sz="2400" dirty="0"/>
              <a:t>);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dirty="0" err="1" smtClean="0"/>
              <a:t>Console.ReadLine</a:t>
            </a:r>
            <a:r>
              <a:rPr lang="en-US" dirty="0"/>
              <a:t>();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}</a:t>
            </a:r>
          </a:p>
          <a:p>
            <a:pPr marL="0" indent="0">
              <a:buNone/>
            </a:pPr>
            <a:r>
              <a:rPr lang="en-US" dirty="0" smtClean="0"/>
              <a:t>} 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5055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C# - Operators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Arithmetic Operators</a:t>
            </a:r>
          </a:p>
          <a:p>
            <a:r>
              <a:rPr lang="en-US" dirty="0"/>
              <a:t>Relational Operators</a:t>
            </a:r>
          </a:p>
          <a:p>
            <a:r>
              <a:rPr lang="en-US" dirty="0"/>
              <a:t>Logical Operators</a:t>
            </a:r>
          </a:p>
          <a:p>
            <a:r>
              <a:rPr lang="en-US" dirty="0"/>
              <a:t>Bitwise Operators</a:t>
            </a:r>
          </a:p>
          <a:p>
            <a:r>
              <a:rPr lang="en-US" dirty="0"/>
              <a:t>Assignment Operators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2766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Arithmetic Operators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867400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/>
              <a:t>using System; </a:t>
            </a:r>
          </a:p>
          <a:p>
            <a:pPr marL="0" indent="0">
              <a:buNone/>
            </a:pPr>
            <a:r>
              <a:rPr lang="en-US" dirty="0"/>
              <a:t>namespace </a:t>
            </a:r>
            <a:r>
              <a:rPr lang="en-US" dirty="0" err="1"/>
              <a:t>DeclaringConstants</a:t>
            </a:r>
            <a:r>
              <a:rPr lang="en-US" dirty="0"/>
              <a:t> { </a:t>
            </a:r>
          </a:p>
          <a:p>
            <a:pPr marL="0" indent="0">
              <a:buNone/>
            </a:pPr>
            <a:r>
              <a:rPr lang="en-US" dirty="0"/>
              <a:t>	class Program {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     static </a:t>
            </a:r>
            <a:r>
              <a:rPr lang="en-US" dirty="0"/>
              <a:t>void Main(string[] </a:t>
            </a:r>
            <a:r>
              <a:rPr lang="en-US" dirty="0" err="1"/>
              <a:t>args</a:t>
            </a:r>
            <a:r>
              <a:rPr lang="en-US" dirty="0"/>
              <a:t>) { 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sz="4500" dirty="0" err="1" smtClean="0"/>
              <a:t>int</a:t>
            </a:r>
            <a:r>
              <a:rPr lang="en-US" sz="4500" dirty="0" smtClean="0"/>
              <a:t> </a:t>
            </a:r>
            <a:r>
              <a:rPr lang="en-US" sz="4500" dirty="0"/>
              <a:t>a = 21; </a:t>
            </a:r>
            <a:r>
              <a:rPr lang="en-US" sz="4500" dirty="0" err="1"/>
              <a:t>int</a:t>
            </a:r>
            <a:r>
              <a:rPr lang="en-US" sz="4500" dirty="0"/>
              <a:t> b = 10; </a:t>
            </a:r>
            <a:r>
              <a:rPr lang="en-US" sz="4500" dirty="0" err="1"/>
              <a:t>int</a:t>
            </a:r>
            <a:r>
              <a:rPr lang="en-US" sz="4500" dirty="0"/>
              <a:t> c; c = a + b; </a:t>
            </a:r>
            <a:r>
              <a:rPr lang="en-US" sz="4500" dirty="0" smtClean="0"/>
              <a:t>					</a:t>
            </a:r>
            <a:r>
              <a:rPr lang="en-US" sz="4500" dirty="0" err="1" smtClean="0"/>
              <a:t>Console.WriteLine</a:t>
            </a:r>
            <a:r>
              <a:rPr lang="en-US" sz="4500" dirty="0" smtClean="0"/>
              <a:t>("Line 1 - Value of c is {0}", c); </a:t>
            </a:r>
          </a:p>
          <a:p>
            <a:pPr marL="0" indent="0">
              <a:buNone/>
            </a:pPr>
            <a:r>
              <a:rPr lang="en-US" sz="4500" dirty="0"/>
              <a:t>	</a:t>
            </a:r>
            <a:r>
              <a:rPr lang="en-US" sz="4500" dirty="0" smtClean="0"/>
              <a:t>	c = a - b; </a:t>
            </a:r>
          </a:p>
          <a:p>
            <a:pPr marL="0" indent="0">
              <a:buNone/>
            </a:pPr>
            <a:r>
              <a:rPr lang="en-US" sz="4500" dirty="0" smtClean="0"/>
              <a:t>		</a:t>
            </a:r>
            <a:r>
              <a:rPr lang="en-US" sz="4500" dirty="0" err="1" smtClean="0"/>
              <a:t>Console.WriteLine</a:t>
            </a:r>
            <a:r>
              <a:rPr lang="en-US" sz="4500" dirty="0" smtClean="0"/>
              <a:t>("Line 2 - Value of c is {0}", c);</a:t>
            </a:r>
          </a:p>
          <a:p>
            <a:pPr marL="0" indent="0">
              <a:buNone/>
            </a:pPr>
            <a:r>
              <a:rPr lang="en-US" sz="4500" dirty="0" smtClean="0"/>
              <a:t> 		c = a * b; </a:t>
            </a:r>
          </a:p>
          <a:p>
            <a:pPr marL="0" indent="0">
              <a:buNone/>
            </a:pPr>
            <a:r>
              <a:rPr lang="en-US" sz="4500" dirty="0" smtClean="0"/>
              <a:t>		</a:t>
            </a:r>
            <a:r>
              <a:rPr lang="en-US" sz="4500" dirty="0" err="1" smtClean="0"/>
              <a:t>Console.WriteLine</a:t>
            </a:r>
            <a:r>
              <a:rPr lang="en-US" sz="4500" dirty="0" smtClean="0"/>
              <a:t>("Line 3 - Value of c is {0}", c); </a:t>
            </a:r>
          </a:p>
          <a:p>
            <a:pPr marL="0" indent="0">
              <a:buNone/>
            </a:pPr>
            <a:r>
              <a:rPr lang="en-US" sz="4500" dirty="0" smtClean="0"/>
              <a:t>		c = a / b; </a:t>
            </a:r>
          </a:p>
          <a:p>
            <a:pPr marL="0" indent="0">
              <a:buNone/>
            </a:pPr>
            <a:r>
              <a:rPr lang="en-US" sz="4500" dirty="0" smtClean="0"/>
              <a:t>		</a:t>
            </a:r>
            <a:r>
              <a:rPr lang="en-US" sz="4500" dirty="0" err="1" smtClean="0"/>
              <a:t>Console.WriteLine</a:t>
            </a:r>
            <a:r>
              <a:rPr lang="en-US" sz="4500" dirty="0" smtClean="0"/>
              <a:t>("Line 4 - Value of c is {0}", c); </a:t>
            </a:r>
          </a:p>
          <a:p>
            <a:pPr marL="0" indent="0">
              <a:buNone/>
            </a:pPr>
            <a:r>
              <a:rPr lang="en-US" sz="4500" dirty="0" smtClean="0"/>
              <a:t>		c = a % b; </a:t>
            </a:r>
          </a:p>
          <a:p>
            <a:pPr marL="0" indent="0">
              <a:buNone/>
            </a:pPr>
            <a:r>
              <a:rPr lang="en-US" sz="4500" dirty="0" smtClean="0"/>
              <a:t>		</a:t>
            </a:r>
            <a:r>
              <a:rPr lang="en-US" sz="4500" dirty="0" err="1" smtClean="0"/>
              <a:t>Console.WriteLine</a:t>
            </a:r>
            <a:r>
              <a:rPr lang="en-US" sz="4500" dirty="0" smtClean="0"/>
              <a:t>("Line 5 - Value of c is {0}", c); </a:t>
            </a:r>
          </a:p>
          <a:p>
            <a:pPr marL="0" indent="0">
              <a:buNone/>
            </a:pPr>
            <a:r>
              <a:rPr lang="en-US" sz="4500" dirty="0" smtClean="0"/>
              <a:t>		c = a++; </a:t>
            </a:r>
          </a:p>
          <a:p>
            <a:pPr marL="0" indent="0">
              <a:buNone/>
            </a:pPr>
            <a:r>
              <a:rPr lang="en-US" sz="4500" dirty="0" smtClean="0"/>
              <a:t>		</a:t>
            </a:r>
            <a:r>
              <a:rPr lang="en-US" sz="4500" dirty="0" err="1" smtClean="0"/>
              <a:t>Console.WriteLine</a:t>
            </a:r>
            <a:r>
              <a:rPr lang="en-US" sz="4500" dirty="0" smtClean="0"/>
              <a:t>("Line 6 - Value of c is {0}", c);</a:t>
            </a:r>
          </a:p>
          <a:p>
            <a:pPr marL="0" indent="0">
              <a:buNone/>
            </a:pPr>
            <a:r>
              <a:rPr lang="en-US" sz="4500" dirty="0" smtClean="0"/>
              <a:t>		 c = a--; </a:t>
            </a:r>
          </a:p>
          <a:p>
            <a:pPr marL="0" indent="0">
              <a:buNone/>
            </a:pPr>
            <a:r>
              <a:rPr lang="en-US" sz="4500" dirty="0" smtClean="0"/>
              <a:t>		</a:t>
            </a:r>
            <a:r>
              <a:rPr lang="en-US" sz="4500" dirty="0" err="1" smtClean="0"/>
              <a:t>Console.WriteLine</a:t>
            </a:r>
            <a:r>
              <a:rPr lang="en-US" sz="4500" dirty="0" smtClean="0"/>
              <a:t>("Line 7 - Value of c is {0}", c); </a:t>
            </a:r>
          </a:p>
          <a:p>
            <a:pPr marL="0" indent="0">
              <a:buNone/>
            </a:pPr>
            <a:r>
              <a:rPr lang="en-US" sz="4500" dirty="0" smtClean="0"/>
              <a:t>		</a:t>
            </a:r>
            <a:r>
              <a:rPr lang="en-US" sz="4500" dirty="0" err="1" smtClean="0"/>
              <a:t>Console.ReadLine</a:t>
            </a:r>
            <a:r>
              <a:rPr lang="en-US" sz="4500" dirty="0" smtClean="0"/>
              <a:t>();		</a:t>
            </a:r>
          </a:p>
          <a:p>
            <a:pPr marL="0" indent="0">
              <a:buNone/>
            </a:pPr>
            <a:r>
              <a:rPr lang="en-US" sz="4500" dirty="0" smtClean="0"/>
              <a:t>	}</a:t>
            </a:r>
            <a:endParaRPr lang="en-US" sz="4500" dirty="0"/>
          </a:p>
          <a:p>
            <a:pPr marL="0" indent="0">
              <a:buNone/>
            </a:pPr>
            <a:r>
              <a:rPr lang="en-US" dirty="0" smtClean="0"/>
              <a:t>	}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5731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Relational Operators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686800" cy="5943600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dirty="0"/>
              <a:t>using System; </a:t>
            </a:r>
          </a:p>
          <a:p>
            <a:pPr marL="0" indent="0">
              <a:buNone/>
            </a:pPr>
            <a:r>
              <a:rPr lang="en-US" dirty="0"/>
              <a:t>namespace </a:t>
            </a:r>
            <a:r>
              <a:rPr lang="en-US" dirty="0" err="1"/>
              <a:t>DeclaringConstants</a:t>
            </a:r>
            <a:r>
              <a:rPr lang="en-US" dirty="0"/>
              <a:t> { </a:t>
            </a:r>
          </a:p>
          <a:p>
            <a:pPr marL="0" indent="0">
              <a:buNone/>
            </a:pPr>
            <a:r>
              <a:rPr lang="en-US" dirty="0"/>
              <a:t>	class Program { </a:t>
            </a:r>
          </a:p>
          <a:p>
            <a:pPr marL="0" indent="0">
              <a:buNone/>
            </a:pPr>
            <a:r>
              <a:rPr lang="en-US" dirty="0"/>
              <a:t>	     static void Main(string[] </a:t>
            </a:r>
            <a:r>
              <a:rPr lang="en-US" dirty="0" err="1"/>
              <a:t>args</a:t>
            </a:r>
            <a:r>
              <a:rPr lang="en-US" dirty="0"/>
              <a:t>) { 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sz="4900" dirty="0" err="1"/>
              <a:t>int</a:t>
            </a:r>
            <a:r>
              <a:rPr lang="en-US" sz="4900" dirty="0"/>
              <a:t> a = 21; </a:t>
            </a:r>
            <a:r>
              <a:rPr lang="en-US" sz="4900" dirty="0" err="1"/>
              <a:t>int</a:t>
            </a:r>
            <a:r>
              <a:rPr lang="en-US" sz="4900" dirty="0"/>
              <a:t> b = 10; </a:t>
            </a:r>
            <a:endParaRPr lang="en-US" sz="4900" dirty="0" smtClean="0"/>
          </a:p>
          <a:p>
            <a:pPr marL="0" indent="0">
              <a:buNone/>
            </a:pPr>
            <a:r>
              <a:rPr lang="en-US" sz="4900" dirty="0"/>
              <a:t>	</a:t>
            </a:r>
            <a:r>
              <a:rPr lang="en-US" sz="4900" dirty="0" smtClean="0"/>
              <a:t>	if </a:t>
            </a:r>
            <a:r>
              <a:rPr lang="en-US" sz="4900" dirty="0"/>
              <a:t>(a == b) </a:t>
            </a:r>
            <a:r>
              <a:rPr lang="en-US" sz="4900" dirty="0" smtClean="0"/>
              <a:t>{ </a:t>
            </a:r>
          </a:p>
          <a:p>
            <a:pPr marL="0" indent="0">
              <a:buNone/>
            </a:pPr>
            <a:r>
              <a:rPr lang="en-US" sz="4900" dirty="0"/>
              <a:t>	</a:t>
            </a:r>
            <a:r>
              <a:rPr lang="en-US" sz="4900" dirty="0" smtClean="0"/>
              <a:t>		</a:t>
            </a:r>
            <a:r>
              <a:rPr lang="en-US" sz="4900" dirty="0" err="1" smtClean="0"/>
              <a:t>Console.WriteLine</a:t>
            </a:r>
            <a:r>
              <a:rPr lang="en-US" sz="4900" dirty="0"/>
              <a:t>("Line 1 - a is equal to b"); </a:t>
            </a:r>
            <a:r>
              <a:rPr lang="en-US" sz="4900" dirty="0" smtClean="0"/>
              <a:t>} </a:t>
            </a:r>
          </a:p>
          <a:p>
            <a:pPr marL="0" indent="0">
              <a:buNone/>
            </a:pPr>
            <a:r>
              <a:rPr lang="en-US" sz="4900" dirty="0"/>
              <a:t>	</a:t>
            </a:r>
            <a:r>
              <a:rPr lang="en-US" sz="4900" dirty="0" smtClean="0"/>
              <a:t>	else { </a:t>
            </a:r>
          </a:p>
          <a:p>
            <a:pPr marL="0" indent="0">
              <a:buNone/>
            </a:pPr>
            <a:r>
              <a:rPr lang="en-US" sz="4900" dirty="0"/>
              <a:t>	</a:t>
            </a:r>
            <a:r>
              <a:rPr lang="en-US" sz="4900" dirty="0" smtClean="0"/>
              <a:t>		</a:t>
            </a:r>
            <a:r>
              <a:rPr lang="en-US" sz="4900" dirty="0" err="1" smtClean="0"/>
              <a:t>Console.WriteLine</a:t>
            </a:r>
            <a:r>
              <a:rPr lang="en-US" sz="4900" dirty="0"/>
              <a:t>("Line 1 - a is not equal to b"); } </a:t>
            </a:r>
            <a:endParaRPr lang="en-US" sz="4900" dirty="0" smtClean="0"/>
          </a:p>
          <a:p>
            <a:pPr marL="0" indent="0">
              <a:buNone/>
            </a:pPr>
            <a:r>
              <a:rPr lang="en-US" sz="4900" dirty="0"/>
              <a:t>	</a:t>
            </a:r>
            <a:r>
              <a:rPr lang="en-US" sz="4900" dirty="0" smtClean="0"/>
              <a:t>	if </a:t>
            </a:r>
            <a:r>
              <a:rPr lang="en-US" sz="4900" dirty="0"/>
              <a:t>(a &lt; b) { </a:t>
            </a:r>
            <a:endParaRPr lang="en-US" sz="4900" dirty="0" smtClean="0"/>
          </a:p>
          <a:p>
            <a:pPr marL="0" indent="0">
              <a:buNone/>
            </a:pPr>
            <a:r>
              <a:rPr lang="en-US" sz="4900" dirty="0"/>
              <a:t>	</a:t>
            </a:r>
            <a:r>
              <a:rPr lang="en-US" sz="4900" dirty="0" smtClean="0"/>
              <a:t>		</a:t>
            </a:r>
            <a:r>
              <a:rPr lang="en-US" sz="4900" dirty="0" err="1" smtClean="0"/>
              <a:t>Console.WriteLine</a:t>
            </a:r>
            <a:r>
              <a:rPr lang="en-US" sz="4900" dirty="0"/>
              <a:t>("Line 2 - a is less than b"); } </a:t>
            </a:r>
            <a:endParaRPr lang="en-US" sz="4900" dirty="0" smtClean="0"/>
          </a:p>
          <a:p>
            <a:pPr marL="0" indent="0">
              <a:buNone/>
            </a:pPr>
            <a:r>
              <a:rPr lang="en-US" sz="4900" dirty="0"/>
              <a:t>	</a:t>
            </a:r>
            <a:r>
              <a:rPr lang="en-US" sz="4900" dirty="0" smtClean="0"/>
              <a:t>	else </a:t>
            </a:r>
            <a:r>
              <a:rPr lang="en-US" sz="4900" dirty="0"/>
              <a:t>{ </a:t>
            </a:r>
            <a:endParaRPr lang="en-US" sz="4900" dirty="0" smtClean="0"/>
          </a:p>
          <a:p>
            <a:pPr marL="0" indent="0">
              <a:buNone/>
            </a:pPr>
            <a:r>
              <a:rPr lang="en-US" sz="4900" dirty="0"/>
              <a:t>	</a:t>
            </a:r>
            <a:r>
              <a:rPr lang="en-US" sz="4900" dirty="0" smtClean="0"/>
              <a:t>		</a:t>
            </a:r>
            <a:r>
              <a:rPr lang="en-US" sz="4900" dirty="0" err="1" smtClean="0"/>
              <a:t>Console.WriteLine</a:t>
            </a:r>
            <a:r>
              <a:rPr lang="en-US" sz="4900" dirty="0"/>
              <a:t>("Line 2 - a is not less than b"); } </a:t>
            </a:r>
            <a:endParaRPr lang="en-US" sz="4900" dirty="0" smtClean="0"/>
          </a:p>
          <a:p>
            <a:pPr marL="0" indent="0">
              <a:buNone/>
            </a:pPr>
            <a:r>
              <a:rPr lang="en-US" sz="4900" dirty="0"/>
              <a:t>	</a:t>
            </a:r>
            <a:r>
              <a:rPr lang="en-US" sz="4900" dirty="0" smtClean="0"/>
              <a:t>	if </a:t>
            </a:r>
            <a:r>
              <a:rPr lang="en-US" sz="4900" dirty="0"/>
              <a:t>(a &gt; b) { </a:t>
            </a:r>
            <a:endParaRPr lang="en-US" sz="4900" dirty="0" smtClean="0"/>
          </a:p>
          <a:p>
            <a:pPr marL="0" indent="0">
              <a:buNone/>
            </a:pPr>
            <a:r>
              <a:rPr lang="en-US" sz="4900" dirty="0"/>
              <a:t>	</a:t>
            </a:r>
            <a:r>
              <a:rPr lang="en-US" sz="4900" dirty="0" smtClean="0"/>
              <a:t>		</a:t>
            </a:r>
            <a:r>
              <a:rPr lang="en-US" sz="4900" dirty="0" err="1" smtClean="0"/>
              <a:t>Console.WriteLine</a:t>
            </a:r>
            <a:r>
              <a:rPr lang="en-US" sz="4900" dirty="0"/>
              <a:t>("Line 3 - a is greater than b"); } </a:t>
            </a:r>
            <a:endParaRPr lang="en-US" sz="4900" dirty="0" smtClean="0"/>
          </a:p>
          <a:p>
            <a:pPr marL="0" indent="0">
              <a:buNone/>
            </a:pPr>
            <a:r>
              <a:rPr lang="en-US" sz="4900" dirty="0"/>
              <a:t>	</a:t>
            </a:r>
            <a:r>
              <a:rPr lang="en-US" sz="4900" dirty="0" smtClean="0"/>
              <a:t>	else </a:t>
            </a:r>
            <a:r>
              <a:rPr lang="en-US" sz="4900" dirty="0"/>
              <a:t>{ </a:t>
            </a:r>
            <a:endParaRPr lang="en-US" sz="4900" dirty="0" smtClean="0"/>
          </a:p>
          <a:p>
            <a:pPr marL="0" indent="0">
              <a:buNone/>
            </a:pPr>
            <a:r>
              <a:rPr lang="en-US" sz="4900" dirty="0"/>
              <a:t>	</a:t>
            </a:r>
            <a:r>
              <a:rPr lang="en-US" sz="4900" dirty="0" smtClean="0"/>
              <a:t>		</a:t>
            </a:r>
            <a:r>
              <a:rPr lang="en-US" sz="4900" dirty="0" err="1" smtClean="0"/>
              <a:t>Console.WriteLine</a:t>
            </a:r>
            <a:r>
              <a:rPr lang="en-US" sz="4900" dirty="0"/>
              <a:t>("Line 3 - a is not greater than b"); </a:t>
            </a:r>
            <a:r>
              <a:rPr lang="en-US" sz="4900" dirty="0" smtClean="0"/>
              <a:t>}</a:t>
            </a:r>
          </a:p>
          <a:p>
            <a:pPr marL="0" indent="0">
              <a:buNone/>
            </a:pPr>
            <a:r>
              <a:rPr lang="en-US" sz="4900" dirty="0"/>
              <a:t>	</a:t>
            </a:r>
            <a:r>
              <a:rPr lang="en-US" sz="4900" dirty="0" smtClean="0"/>
              <a:t>	 a </a:t>
            </a:r>
            <a:r>
              <a:rPr lang="en-US" sz="4900" dirty="0"/>
              <a:t>= 5; b = 20</a:t>
            </a:r>
            <a:r>
              <a:rPr lang="en-US" sz="4900" dirty="0" smtClean="0"/>
              <a:t>;</a:t>
            </a:r>
          </a:p>
          <a:p>
            <a:pPr marL="0" indent="0">
              <a:buNone/>
            </a:pPr>
            <a:r>
              <a:rPr lang="en-US" sz="4900" dirty="0"/>
              <a:t>	</a:t>
            </a:r>
            <a:r>
              <a:rPr lang="en-US" sz="4900" dirty="0" smtClean="0"/>
              <a:t>	 </a:t>
            </a:r>
            <a:r>
              <a:rPr lang="en-US" sz="4900" dirty="0"/>
              <a:t>if (a &lt;= b) { </a:t>
            </a:r>
            <a:endParaRPr lang="en-US" sz="4900" dirty="0" smtClean="0"/>
          </a:p>
          <a:p>
            <a:pPr marL="0" indent="0">
              <a:buNone/>
            </a:pPr>
            <a:r>
              <a:rPr lang="en-US" sz="4900" dirty="0"/>
              <a:t>	</a:t>
            </a:r>
            <a:r>
              <a:rPr lang="en-US" sz="4900" dirty="0" smtClean="0"/>
              <a:t>		</a:t>
            </a:r>
            <a:r>
              <a:rPr lang="en-US" sz="4900" dirty="0" err="1" smtClean="0"/>
              <a:t>Console.WriteLine</a:t>
            </a:r>
            <a:r>
              <a:rPr lang="en-US" sz="4900" dirty="0"/>
              <a:t>("Line 4 - a is either less than or equal to b"); </a:t>
            </a:r>
            <a:r>
              <a:rPr lang="en-US" sz="4900" dirty="0" smtClean="0"/>
              <a:t>}</a:t>
            </a:r>
          </a:p>
          <a:p>
            <a:pPr marL="0" indent="0">
              <a:buNone/>
            </a:pPr>
            <a:r>
              <a:rPr lang="en-US" sz="4900" dirty="0"/>
              <a:t>	</a:t>
            </a:r>
            <a:r>
              <a:rPr lang="en-US" sz="4900" dirty="0" smtClean="0"/>
              <a:t>	 </a:t>
            </a:r>
            <a:r>
              <a:rPr lang="en-US" sz="4900" dirty="0"/>
              <a:t>if (b &gt;= a) { </a:t>
            </a:r>
            <a:endParaRPr lang="en-US" sz="4900" dirty="0" smtClean="0"/>
          </a:p>
          <a:p>
            <a:pPr marL="0" indent="0">
              <a:buNone/>
            </a:pPr>
            <a:r>
              <a:rPr lang="en-US" sz="4900" dirty="0"/>
              <a:t>	</a:t>
            </a:r>
            <a:r>
              <a:rPr lang="en-US" sz="4900" dirty="0" smtClean="0"/>
              <a:t>		</a:t>
            </a:r>
            <a:r>
              <a:rPr lang="en-US" sz="4900" dirty="0" err="1" smtClean="0"/>
              <a:t>Console.WriteLine</a:t>
            </a:r>
            <a:r>
              <a:rPr lang="en-US" sz="4900" dirty="0"/>
              <a:t>("Line 5-b is either greater than or equal to b</a:t>
            </a:r>
            <a:r>
              <a:rPr lang="en-US" sz="4900" dirty="0" smtClean="0"/>
              <a:t>");}</a:t>
            </a:r>
            <a:r>
              <a:rPr lang="en-US" dirty="0"/>
              <a:t>		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 smtClean="0"/>
              <a:t>}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3042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Logical Operators</a:t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686800" cy="59436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dirty="0"/>
              <a:t>using System; </a:t>
            </a:r>
          </a:p>
          <a:p>
            <a:pPr marL="0" indent="0">
              <a:buNone/>
            </a:pPr>
            <a:r>
              <a:rPr lang="en-US" sz="2000" dirty="0"/>
              <a:t>namespace </a:t>
            </a:r>
            <a:r>
              <a:rPr lang="en-US" sz="2000" dirty="0" err="1"/>
              <a:t>DeclaringConstants</a:t>
            </a:r>
            <a:r>
              <a:rPr lang="en-US" sz="2000" dirty="0"/>
              <a:t> { </a:t>
            </a:r>
          </a:p>
          <a:p>
            <a:pPr marL="0" indent="0">
              <a:buNone/>
            </a:pPr>
            <a:r>
              <a:rPr lang="en-US" sz="2000" dirty="0"/>
              <a:t>	class Program { </a:t>
            </a:r>
          </a:p>
          <a:p>
            <a:pPr marL="0" indent="0">
              <a:buNone/>
            </a:pPr>
            <a:r>
              <a:rPr lang="en-US" sz="2000" dirty="0"/>
              <a:t>	     static void Main(string[] </a:t>
            </a:r>
            <a:r>
              <a:rPr lang="en-US" sz="2000" dirty="0" err="1"/>
              <a:t>args</a:t>
            </a:r>
            <a:r>
              <a:rPr lang="en-US" sz="2000" dirty="0"/>
              <a:t>) { </a:t>
            </a:r>
          </a:p>
          <a:p>
            <a:pPr marL="0" indent="0">
              <a:buNone/>
            </a:pPr>
            <a:r>
              <a:rPr lang="en-US" sz="2000" dirty="0"/>
              <a:t>		</a:t>
            </a:r>
            <a:r>
              <a:rPr lang="en-US" sz="2000" dirty="0" err="1"/>
              <a:t>bool</a:t>
            </a:r>
            <a:r>
              <a:rPr lang="en-US" sz="2000" dirty="0"/>
              <a:t> a = true; </a:t>
            </a:r>
            <a:r>
              <a:rPr lang="en-US" sz="2000" dirty="0" err="1"/>
              <a:t>bool</a:t>
            </a:r>
            <a:r>
              <a:rPr lang="en-US" sz="2000" dirty="0"/>
              <a:t> b = true</a:t>
            </a:r>
            <a:r>
              <a:rPr lang="en-US" sz="2000" dirty="0" smtClean="0"/>
              <a:t>;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	 </a:t>
            </a:r>
            <a:r>
              <a:rPr lang="en-US" sz="2000" dirty="0"/>
              <a:t>if (a &amp;&amp; b) {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		</a:t>
            </a:r>
            <a:r>
              <a:rPr lang="en-US" sz="2000" dirty="0" err="1" smtClean="0"/>
              <a:t>Console.WriteLine</a:t>
            </a:r>
            <a:r>
              <a:rPr lang="en-US" sz="2000" dirty="0"/>
              <a:t>("Line 1 - Condition is true"); }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	if </a:t>
            </a:r>
            <a:r>
              <a:rPr lang="en-US" sz="2000" dirty="0"/>
              <a:t>(a || b) {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		</a:t>
            </a:r>
            <a:r>
              <a:rPr lang="en-US" sz="2000" dirty="0" err="1" smtClean="0"/>
              <a:t>Console.WriteLine</a:t>
            </a:r>
            <a:r>
              <a:rPr lang="en-US" sz="2000" dirty="0"/>
              <a:t>("Line 2 - Condition is true"); }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		a </a:t>
            </a:r>
            <a:r>
              <a:rPr lang="en-US" sz="2000" dirty="0"/>
              <a:t>= false; b = true;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	if </a:t>
            </a:r>
            <a:r>
              <a:rPr lang="en-US" sz="2000" dirty="0"/>
              <a:t>(a &amp;&amp; b) {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		</a:t>
            </a:r>
            <a:r>
              <a:rPr lang="en-US" sz="2000" dirty="0" err="1" smtClean="0"/>
              <a:t>Console.WriteLine</a:t>
            </a:r>
            <a:r>
              <a:rPr lang="en-US" sz="2000" dirty="0"/>
              <a:t>("Line 3 - Condition is true"); } </a:t>
            </a:r>
            <a:r>
              <a:rPr lang="en-US" sz="2000" dirty="0" smtClean="0"/>
              <a:t>			else </a:t>
            </a:r>
            <a:r>
              <a:rPr lang="en-US" sz="2000" dirty="0"/>
              <a:t>{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		</a:t>
            </a:r>
            <a:r>
              <a:rPr lang="en-US" sz="2000" dirty="0" err="1" smtClean="0"/>
              <a:t>Console.WriteLine</a:t>
            </a:r>
            <a:r>
              <a:rPr lang="en-US" sz="2000" dirty="0"/>
              <a:t>("Line 3 - Condition is not true"); }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	if </a:t>
            </a:r>
            <a:r>
              <a:rPr lang="en-US" sz="2000" dirty="0"/>
              <a:t>(!(a &amp;&amp; b)) {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		</a:t>
            </a:r>
            <a:r>
              <a:rPr lang="en-US" sz="2000" dirty="0" err="1" smtClean="0"/>
              <a:t>Console.WriteLine</a:t>
            </a:r>
            <a:r>
              <a:rPr lang="en-US" sz="2000" dirty="0"/>
              <a:t>("Line 4 - Condition is true"); } </a:t>
            </a:r>
            <a:r>
              <a:rPr lang="en-US" sz="2000" dirty="0" smtClean="0"/>
              <a:t>	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	</a:t>
            </a:r>
            <a:r>
              <a:rPr lang="en-US" sz="2000" dirty="0" err="1" smtClean="0"/>
              <a:t>Console.ReadLine</a:t>
            </a:r>
            <a:r>
              <a:rPr lang="en-US" sz="2000" dirty="0"/>
              <a:t>();		</a:t>
            </a:r>
          </a:p>
          <a:p>
            <a:pPr marL="0" indent="0">
              <a:buNone/>
            </a:pPr>
            <a:r>
              <a:rPr lang="en-US" sz="2000" dirty="0"/>
              <a:t>	}</a:t>
            </a:r>
          </a:p>
          <a:p>
            <a:pPr marL="0" indent="0">
              <a:buNone/>
            </a:pPr>
            <a:r>
              <a:rPr lang="en-US" sz="2000" dirty="0" smtClean="0"/>
              <a:t>} 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}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504569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Assignment Operators</a:t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u="sng" dirty="0"/>
              <a:t>Operator 		Result </a:t>
            </a:r>
            <a:endParaRPr lang="en-US" b="1" u="sng" dirty="0" smtClean="0"/>
          </a:p>
          <a:p>
            <a:pPr>
              <a:buNone/>
            </a:pPr>
            <a:endParaRPr lang="en-US" b="1" u="sng" dirty="0"/>
          </a:p>
          <a:p>
            <a:pPr>
              <a:buNone/>
            </a:pPr>
            <a:r>
              <a:rPr lang="en-US" dirty="0"/>
              <a:t>	+ 			Addition </a:t>
            </a:r>
          </a:p>
          <a:p>
            <a:pPr>
              <a:buNone/>
            </a:pPr>
            <a:r>
              <a:rPr lang="en-US" dirty="0"/>
              <a:t>	– 			Subtraction (also unary minus)</a:t>
            </a:r>
          </a:p>
          <a:p>
            <a:pPr>
              <a:buNone/>
            </a:pPr>
            <a:r>
              <a:rPr lang="en-US" dirty="0"/>
              <a:t>	 * 			Multiplication</a:t>
            </a:r>
          </a:p>
          <a:p>
            <a:pPr>
              <a:buNone/>
            </a:pPr>
            <a:r>
              <a:rPr lang="en-US" dirty="0"/>
              <a:t>	 / 			Division</a:t>
            </a:r>
          </a:p>
          <a:p>
            <a:pPr>
              <a:buNone/>
            </a:pPr>
            <a:r>
              <a:rPr lang="en-US" dirty="0"/>
              <a:t> 	% 			Modulus </a:t>
            </a:r>
          </a:p>
          <a:p>
            <a:pPr>
              <a:buNone/>
            </a:pPr>
            <a:r>
              <a:rPr lang="en-US" dirty="0"/>
              <a:t>	++			Increment</a:t>
            </a:r>
          </a:p>
          <a:p>
            <a:pPr>
              <a:buNone/>
            </a:pPr>
            <a:r>
              <a:rPr lang="en-US" dirty="0"/>
              <a:t>	 += 			Addition assignment</a:t>
            </a:r>
          </a:p>
          <a:p>
            <a:pPr>
              <a:buNone/>
            </a:pPr>
            <a:r>
              <a:rPr lang="en-US" dirty="0"/>
              <a:t>	 –= 			Subtraction assignment</a:t>
            </a:r>
          </a:p>
          <a:p>
            <a:pPr>
              <a:buNone/>
            </a:pPr>
            <a:r>
              <a:rPr lang="en-US" dirty="0"/>
              <a:t> 	*= 			Multiplication assignment</a:t>
            </a:r>
          </a:p>
          <a:p>
            <a:pPr>
              <a:buNone/>
            </a:pPr>
            <a:r>
              <a:rPr lang="en-US" dirty="0"/>
              <a:t>	 /=			 Division assignment</a:t>
            </a:r>
          </a:p>
          <a:p>
            <a:pPr>
              <a:buNone/>
            </a:pPr>
            <a:r>
              <a:rPr lang="en-US" dirty="0"/>
              <a:t> 	%= 			Modulus assignment </a:t>
            </a:r>
          </a:p>
          <a:p>
            <a:pPr>
              <a:buNone/>
            </a:pPr>
            <a:r>
              <a:rPr lang="en-US" dirty="0"/>
              <a:t>	– – 			Decrement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6003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Assignment Operators</a:t>
            </a:r>
            <a:br>
              <a:rPr lang="en-US" dirty="0"/>
            </a:b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371600"/>
            <a:ext cx="7772400" cy="4754563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rgbClr val="113B1C"/>
                </a:solidFill>
                <a:latin typeface="Cambria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2200"/>
                </a:solidFill>
                <a:latin typeface="Cambria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483504"/>
                </a:solidFill>
                <a:latin typeface="Cambria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122B4A"/>
                </a:solidFill>
                <a:latin typeface="Cambria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accent2">
                    <a:lumMod val="50000"/>
                  </a:schemeClr>
                </a:solidFill>
                <a:latin typeface="Cambria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b="1" dirty="0" smtClean="0">
                <a:solidFill>
                  <a:srgbClr val="C00000"/>
                </a:solidFill>
              </a:rPr>
              <a:t>x = x + 1;</a:t>
            </a:r>
          </a:p>
          <a:p>
            <a:pPr>
              <a:buFont typeface="Arial" pitchFamily="34" charset="0"/>
              <a:buNone/>
            </a:pPr>
            <a:r>
              <a:rPr lang="en-US" b="1" dirty="0" smtClean="0">
                <a:solidFill>
                  <a:srgbClr val="C00000"/>
                </a:solidFill>
              </a:rPr>
              <a:t>x++;</a:t>
            </a:r>
          </a:p>
          <a:p>
            <a:pPr>
              <a:buFont typeface="Arial" pitchFamily="34" charset="0"/>
              <a:buNone/>
            </a:pPr>
            <a:r>
              <a:rPr lang="en-US" b="1" dirty="0" smtClean="0">
                <a:solidFill>
                  <a:srgbClr val="C00000"/>
                </a:solidFill>
              </a:rPr>
              <a:t>x = x - 1;</a:t>
            </a:r>
          </a:p>
          <a:p>
            <a:pPr>
              <a:buFont typeface="Arial" pitchFamily="34" charset="0"/>
              <a:buNone/>
            </a:pPr>
            <a:r>
              <a:rPr lang="en-US" b="1" dirty="0" smtClean="0">
                <a:solidFill>
                  <a:srgbClr val="C00000"/>
                </a:solidFill>
              </a:rPr>
              <a:t>x--;</a:t>
            </a:r>
          </a:p>
          <a:p>
            <a:pPr>
              <a:buFont typeface="Arial" pitchFamily="34" charset="0"/>
              <a:buNone/>
            </a:pPr>
            <a:r>
              <a:rPr lang="en-US" dirty="0" smtClean="0"/>
              <a:t>x += i;</a:t>
            </a:r>
            <a:endParaRPr lang="en-US" dirty="0" smtClean="0"/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x = 34;</a:t>
            </a:r>
            <a:br>
              <a:rPr lang="en-US" dirty="0"/>
            </a:br>
            <a:r>
              <a:rPr lang="en-US" dirty="0" err="1"/>
              <a:t>int</a:t>
            </a:r>
            <a:r>
              <a:rPr lang="en-US" dirty="0"/>
              <a:t> y = ++x; 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The value of x is first incremented to 34 and is then assigned to y. Therefore x is now 35 and y is also 35. 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dirty="0" err="1"/>
              <a:t>int</a:t>
            </a:r>
            <a:r>
              <a:rPr lang="en-US" dirty="0"/>
              <a:t> x = 34;</a:t>
            </a:r>
            <a:br>
              <a:rPr lang="en-US" dirty="0"/>
            </a:br>
            <a:r>
              <a:rPr lang="en-US" dirty="0" err="1"/>
              <a:t>int</a:t>
            </a:r>
            <a:r>
              <a:rPr lang="en-US" dirty="0"/>
              <a:t> y = x++; 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x is first assigned to y and then incremented by one. Therefore, x becomes 35 while y is assigned with the value 34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1136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Assignment Operators</a:t>
            </a:r>
            <a:br>
              <a:rPr lang="en-US" dirty="0"/>
            </a:b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Exercise: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a = 1;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int</a:t>
            </a:r>
            <a:r>
              <a:rPr lang="en-US" dirty="0"/>
              <a:t> b = 2; 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int</a:t>
            </a:r>
            <a:r>
              <a:rPr lang="en-US" dirty="0"/>
              <a:t> c; 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int</a:t>
            </a:r>
            <a:r>
              <a:rPr lang="en-US" dirty="0"/>
              <a:t> d; </a:t>
            </a:r>
          </a:p>
          <a:p>
            <a:pPr marL="0" indent="0">
              <a:buNone/>
            </a:pPr>
            <a:r>
              <a:rPr lang="en-US" dirty="0"/>
              <a:t>		c = ++b; </a:t>
            </a:r>
          </a:p>
          <a:p>
            <a:pPr marL="0" indent="0">
              <a:buNone/>
            </a:pPr>
            <a:r>
              <a:rPr lang="en-US" dirty="0"/>
              <a:t>		d = a++; 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c++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	 </a:t>
            </a:r>
            <a:r>
              <a:rPr lang="en-US" dirty="0" err="1"/>
              <a:t>Console.WriteLine</a:t>
            </a:r>
            <a:r>
              <a:rPr lang="en-US" dirty="0"/>
              <a:t>("a = " + a); 		</a:t>
            </a:r>
            <a:r>
              <a:rPr lang="en-US" dirty="0" smtClean="0"/>
              <a:t>		</a:t>
            </a:r>
            <a:r>
              <a:rPr lang="en-US" dirty="0"/>
              <a:t> </a:t>
            </a:r>
            <a:r>
              <a:rPr lang="en-US" dirty="0" err="1"/>
              <a:t>Console.WriteLine</a:t>
            </a:r>
            <a:r>
              <a:rPr lang="en-US" dirty="0"/>
              <a:t>("b = " + b); 		</a:t>
            </a:r>
            <a:r>
              <a:rPr lang="en-US" dirty="0" smtClean="0"/>
              <a:t>		</a:t>
            </a:r>
            <a:r>
              <a:rPr lang="en-US" dirty="0"/>
              <a:t> </a:t>
            </a:r>
            <a:r>
              <a:rPr lang="en-US" dirty="0" err="1"/>
              <a:t>Console.WriteLine</a:t>
            </a:r>
            <a:r>
              <a:rPr lang="en-US" dirty="0"/>
              <a:t>("c = " + c); 		</a:t>
            </a:r>
            <a:r>
              <a:rPr lang="en-US" dirty="0" smtClean="0"/>
              <a:t>		</a:t>
            </a:r>
            <a:r>
              <a:rPr lang="en-US" dirty="0"/>
              <a:t> </a:t>
            </a:r>
            <a:r>
              <a:rPr lang="en-US" dirty="0" err="1"/>
              <a:t>Console.WriteLine</a:t>
            </a:r>
            <a:r>
              <a:rPr lang="en-US" dirty="0"/>
              <a:t>("d = " + d);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113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2160891"/>
              </p:ext>
            </p:extLst>
          </p:nvPr>
        </p:nvGraphicFramePr>
        <p:xfrm>
          <a:off x="609600" y="1219200"/>
          <a:ext cx="7848603" cy="5181601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1121229"/>
                <a:gridCol w="1121229"/>
                <a:gridCol w="1121229"/>
                <a:gridCol w="1121229"/>
                <a:gridCol w="1121229"/>
                <a:gridCol w="1121229"/>
                <a:gridCol w="1121229"/>
              </a:tblGrid>
              <a:tr h="313450">
                <a:tc gridSpan="7">
                  <a:txBody>
                    <a:bodyPr/>
                    <a:lstStyle/>
                    <a:p>
                      <a:r>
                        <a:rPr lang="en-US" sz="1400" dirty="0"/>
                        <a:t>Reserved Keywords</a:t>
                      </a:r>
                    </a:p>
                  </a:txBody>
                  <a:tcPr marL="67552" marR="67552" marT="33776" marB="33776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13450">
                <a:tc>
                  <a:txBody>
                    <a:bodyPr/>
                    <a:lstStyle/>
                    <a:p>
                      <a:r>
                        <a:rPr lang="en-US" sz="1400"/>
                        <a:t>abstract</a:t>
                      </a:r>
                    </a:p>
                  </a:txBody>
                  <a:tcPr marL="67552" marR="67552" marT="33776" marB="33776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as</a:t>
                      </a:r>
                    </a:p>
                  </a:txBody>
                  <a:tcPr marL="67552" marR="67552" marT="33776" marB="33776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base</a:t>
                      </a:r>
                    </a:p>
                  </a:txBody>
                  <a:tcPr marL="67552" marR="67552" marT="33776" marB="33776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bool</a:t>
                      </a:r>
                    </a:p>
                  </a:txBody>
                  <a:tcPr marL="67552" marR="67552" marT="33776" marB="33776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break</a:t>
                      </a:r>
                    </a:p>
                  </a:txBody>
                  <a:tcPr marL="67552" marR="67552" marT="33776" marB="33776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byte</a:t>
                      </a:r>
                    </a:p>
                  </a:txBody>
                  <a:tcPr marL="67552" marR="67552" marT="33776" marB="33776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case</a:t>
                      </a:r>
                    </a:p>
                  </a:txBody>
                  <a:tcPr marL="67552" marR="67552" marT="33776" marB="33776" anchor="ctr"/>
                </a:tc>
              </a:tr>
              <a:tr h="313450">
                <a:tc>
                  <a:txBody>
                    <a:bodyPr/>
                    <a:lstStyle/>
                    <a:p>
                      <a:r>
                        <a:rPr lang="en-US" sz="1400"/>
                        <a:t>catch</a:t>
                      </a:r>
                    </a:p>
                  </a:txBody>
                  <a:tcPr marL="67552" marR="67552" marT="33776" marB="33776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char</a:t>
                      </a:r>
                    </a:p>
                  </a:txBody>
                  <a:tcPr marL="67552" marR="67552" marT="33776" marB="33776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checked</a:t>
                      </a:r>
                    </a:p>
                  </a:txBody>
                  <a:tcPr marL="67552" marR="67552" marT="33776" marB="33776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class</a:t>
                      </a:r>
                    </a:p>
                  </a:txBody>
                  <a:tcPr marL="67552" marR="67552" marT="33776" marB="33776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const</a:t>
                      </a:r>
                    </a:p>
                  </a:txBody>
                  <a:tcPr marL="67552" marR="67552" marT="33776" marB="33776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continue</a:t>
                      </a:r>
                    </a:p>
                  </a:txBody>
                  <a:tcPr marL="67552" marR="67552" marT="33776" marB="33776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decimal</a:t>
                      </a:r>
                    </a:p>
                  </a:txBody>
                  <a:tcPr marL="67552" marR="67552" marT="33776" marB="33776" anchor="ctr"/>
                </a:tc>
              </a:tr>
              <a:tr h="313450">
                <a:tc>
                  <a:txBody>
                    <a:bodyPr/>
                    <a:lstStyle/>
                    <a:p>
                      <a:r>
                        <a:rPr lang="en-US" sz="1400"/>
                        <a:t>default</a:t>
                      </a:r>
                    </a:p>
                  </a:txBody>
                  <a:tcPr marL="67552" marR="67552" marT="33776" marB="33776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delegate</a:t>
                      </a:r>
                    </a:p>
                  </a:txBody>
                  <a:tcPr marL="67552" marR="67552" marT="33776" marB="33776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do</a:t>
                      </a:r>
                    </a:p>
                  </a:txBody>
                  <a:tcPr marL="67552" marR="67552" marT="33776" marB="33776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double</a:t>
                      </a:r>
                    </a:p>
                  </a:txBody>
                  <a:tcPr marL="67552" marR="67552" marT="33776" marB="33776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else</a:t>
                      </a:r>
                    </a:p>
                  </a:txBody>
                  <a:tcPr marL="67552" marR="67552" marT="33776" marB="33776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enum</a:t>
                      </a:r>
                    </a:p>
                  </a:txBody>
                  <a:tcPr marL="67552" marR="67552" marT="33776" marB="33776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event</a:t>
                      </a:r>
                    </a:p>
                  </a:txBody>
                  <a:tcPr marL="67552" marR="67552" marT="33776" marB="33776" anchor="ctr"/>
                </a:tc>
              </a:tr>
              <a:tr h="313450">
                <a:tc>
                  <a:txBody>
                    <a:bodyPr/>
                    <a:lstStyle/>
                    <a:p>
                      <a:r>
                        <a:rPr lang="en-US" sz="1400"/>
                        <a:t>explicit</a:t>
                      </a:r>
                    </a:p>
                  </a:txBody>
                  <a:tcPr marL="67552" marR="67552" marT="33776" marB="33776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extern</a:t>
                      </a:r>
                    </a:p>
                  </a:txBody>
                  <a:tcPr marL="67552" marR="67552" marT="33776" marB="33776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false</a:t>
                      </a:r>
                    </a:p>
                  </a:txBody>
                  <a:tcPr marL="67552" marR="67552" marT="33776" marB="33776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finally</a:t>
                      </a:r>
                    </a:p>
                  </a:txBody>
                  <a:tcPr marL="67552" marR="67552" marT="33776" marB="33776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fixed</a:t>
                      </a:r>
                    </a:p>
                  </a:txBody>
                  <a:tcPr marL="67552" marR="67552" marT="33776" marB="33776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float</a:t>
                      </a:r>
                    </a:p>
                  </a:txBody>
                  <a:tcPr marL="67552" marR="67552" marT="33776" marB="33776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for</a:t>
                      </a:r>
                    </a:p>
                  </a:txBody>
                  <a:tcPr marL="67552" marR="67552" marT="33776" marB="33776" anchor="ctr"/>
                </a:tc>
              </a:tr>
              <a:tr h="551523">
                <a:tc>
                  <a:txBody>
                    <a:bodyPr/>
                    <a:lstStyle/>
                    <a:p>
                      <a:r>
                        <a:rPr lang="en-US" sz="1400"/>
                        <a:t>foreach</a:t>
                      </a:r>
                    </a:p>
                  </a:txBody>
                  <a:tcPr marL="67552" marR="67552" marT="33776" marB="33776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goto</a:t>
                      </a:r>
                    </a:p>
                  </a:txBody>
                  <a:tcPr marL="67552" marR="67552" marT="33776" marB="33776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if</a:t>
                      </a:r>
                    </a:p>
                  </a:txBody>
                  <a:tcPr marL="67552" marR="67552" marT="33776" marB="33776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implicit</a:t>
                      </a:r>
                    </a:p>
                  </a:txBody>
                  <a:tcPr marL="67552" marR="67552" marT="33776" marB="33776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in</a:t>
                      </a:r>
                    </a:p>
                  </a:txBody>
                  <a:tcPr marL="67552" marR="67552" marT="33776" marB="33776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in (generic modifier)</a:t>
                      </a:r>
                    </a:p>
                  </a:txBody>
                  <a:tcPr marL="67552" marR="67552" marT="33776" marB="33776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int</a:t>
                      </a:r>
                    </a:p>
                  </a:txBody>
                  <a:tcPr marL="67552" marR="67552" marT="33776" marB="33776" anchor="ctr"/>
                </a:tc>
              </a:tr>
              <a:tr h="527633">
                <a:tc>
                  <a:txBody>
                    <a:bodyPr/>
                    <a:lstStyle/>
                    <a:p>
                      <a:r>
                        <a:rPr lang="en-US" sz="1400"/>
                        <a:t>interface</a:t>
                      </a:r>
                    </a:p>
                  </a:txBody>
                  <a:tcPr marL="67552" marR="67552" marT="33776" marB="33776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internal</a:t>
                      </a:r>
                    </a:p>
                  </a:txBody>
                  <a:tcPr marL="67552" marR="67552" marT="33776" marB="33776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is</a:t>
                      </a:r>
                    </a:p>
                  </a:txBody>
                  <a:tcPr marL="67552" marR="67552" marT="33776" marB="33776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lock</a:t>
                      </a:r>
                    </a:p>
                  </a:txBody>
                  <a:tcPr marL="67552" marR="67552" marT="33776" marB="33776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long</a:t>
                      </a:r>
                    </a:p>
                  </a:txBody>
                  <a:tcPr marL="67552" marR="67552" marT="33776" marB="33776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namespace</a:t>
                      </a:r>
                    </a:p>
                  </a:txBody>
                  <a:tcPr marL="67552" marR="67552" marT="33776" marB="33776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new</a:t>
                      </a:r>
                    </a:p>
                  </a:txBody>
                  <a:tcPr marL="67552" marR="67552" marT="33776" marB="33776" anchor="ctr"/>
                </a:tc>
              </a:tr>
              <a:tr h="753762">
                <a:tc>
                  <a:txBody>
                    <a:bodyPr/>
                    <a:lstStyle/>
                    <a:p>
                      <a:r>
                        <a:rPr lang="en-US" sz="1400"/>
                        <a:t>null</a:t>
                      </a:r>
                    </a:p>
                  </a:txBody>
                  <a:tcPr marL="67552" marR="67552" marT="33776" marB="33776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object</a:t>
                      </a:r>
                    </a:p>
                  </a:txBody>
                  <a:tcPr marL="67552" marR="67552" marT="33776" marB="33776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operator</a:t>
                      </a:r>
                    </a:p>
                  </a:txBody>
                  <a:tcPr marL="67552" marR="67552" marT="33776" marB="33776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out</a:t>
                      </a:r>
                    </a:p>
                  </a:txBody>
                  <a:tcPr marL="67552" marR="67552" marT="33776" marB="33776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out (generic modifier)</a:t>
                      </a:r>
                    </a:p>
                  </a:txBody>
                  <a:tcPr marL="67552" marR="67552" marT="33776" marB="33776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override</a:t>
                      </a:r>
                    </a:p>
                  </a:txBody>
                  <a:tcPr marL="67552" marR="67552" marT="33776" marB="33776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params</a:t>
                      </a:r>
                    </a:p>
                  </a:txBody>
                  <a:tcPr marL="67552" marR="67552" marT="33776" marB="33776" anchor="ctr"/>
                </a:tc>
              </a:tr>
              <a:tr h="313450">
                <a:tc>
                  <a:txBody>
                    <a:bodyPr/>
                    <a:lstStyle/>
                    <a:p>
                      <a:r>
                        <a:rPr lang="en-US" sz="1400"/>
                        <a:t>private</a:t>
                      </a:r>
                    </a:p>
                  </a:txBody>
                  <a:tcPr marL="67552" marR="67552" marT="33776" marB="33776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protected</a:t>
                      </a:r>
                    </a:p>
                  </a:txBody>
                  <a:tcPr marL="67552" marR="67552" marT="33776" marB="33776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public</a:t>
                      </a:r>
                    </a:p>
                  </a:txBody>
                  <a:tcPr marL="67552" marR="67552" marT="33776" marB="33776" anchor="ctr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readonly</a:t>
                      </a:r>
                      <a:endParaRPr lang="en-US" sz="1400" dirty="0"/>
                    </a:p>
                  </a:txBody>
                  <a:tcPr marL="67552" marR="67552" marT="33776" marB="33776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ref</a:t>
                      </a:r>
                    </a:p>
                  </a:txBody>
                  <a:tcPr marL="67552" marR="67552" marT="33776" marB="33776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return</a:t>
                      </a:r>
                    </a:p>
                  </a:txBody>
                  <a:tcPr marL="67552" marR="67552" marT="33776" marB="33776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sbyte</a:t>
                      </a:r>
                    </a:p>
                  </a:txBody>
                  <a:tcPr marL="67552" marR="67552" marT="33776" marB="33776" anchor="ctr"/>
                </a:tc>
              </a:tr>
              <a:tr h="313450">
                <a:tc>
                  <a:txBody>
                    <a:bodyPr/>
                    <a:lstStyle/>
                    <a:p>
                      <a:r>
                        <a:rPr lang="en-US" sz="1400"/>
                        <a:t>sealed</a:t>
                      </a:r>
                    </a:p>
                  </a:txBody>
                  <a:tcPr marL="67552" marR="67552" marT="33776" marB="33776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short</a:t>
                      </a:r>
                    </a:p>
                  </a:txBody>
                  <a:tcPr marL="67552" marR="67552" marT="33776" marB="33776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sizeof</a:t>
                      </a:r>
                    </a:p>
                  </a:txBody>
                  <a:tcPr marL="67552" marR="67552" marT="33776" marB="33776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stackalloc</a:t>
                      </a:r>
                    </a:p>
                  </a:txBody>
                  <a:tcPr marL="67552" marR="67552" marT="33776" marB="33776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static</a:t>
                      </a:r>
                    </a:p>
                  </a:txBody>
                  <a:tcPr marL="67552" marR="67552" marT="33776" marB="33776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string</a:t>
                      </a:r>
                    </a:p>
                  </a:txBody>
                  <a:tcPr marL="67552" marR="67552" marT="33776" marB="33776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struct</a:t>
                      </a:r>
                    </a:p>
                  </a:txBody>
                  <a:tcPr marL="67552" marR="67552" marT="33776" marB="33776" anchor="ctr"/>
                </a:tc>
              </a:tr>
              <a:tr h="313450">
                <a:tc>
                  <a:txBody>
                    <a:bodyPr/>
                    <a:lstStyle/>
                    <a:p>
                      <a:r>
                        <a:rPr lang="en-US" sz="1400"/>
                        <a:t>switch</a:t>
                      </a:r>
                    </a:p>
                  </a:txBody>
                  <a:tcPr marL="67552" marR="67552" marT="33776" marB="33776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this</a:t>
                      </a:r>
                    </a:p>
                  </a:txBody>
                  <a:tcPr marL="67552" marR="67552" marT="33776" marB="33776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throw</a:t>
                      </a:r>
                    </a:p>
                  </a:txBody>
                  <a:tcPr marL="67552" marR="67552" marT="33776" marB="33776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true</a:t>
                      </a:r>
                    </a:p>
                  </a:txBody>
                  <a:tcPr marL="67552" marR="67552" marT="33776" marB="33776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try</a:t>
                      </a:r>
                    </a:p>
                  </a:txBody>
                  <a:tcPr marL="67552" marR="67552" marT="33776" marB="33776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typeof</a:t>
                      </a:r>
                    </a:p>
                  </a:txBody>
                  <a:tcPr marL="67552" marR="67552" marT="33776" marB="33776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uint</a:t>
                      </a:r>
                    </a:p>
                  </a:txBody>
                  <a:tcPr marL="67552" marR="67552" marT="33776" marB="33776" anchor="ctr"/>
                </a:tc>
              </a:tr>
              <a:tr h="527633">
                <a:tc>
                  <a:txBody>
                    <a:bodyPr/>
                    <a:lstStyle/>
                    <a:p>
                      <a:r>
                        <a:rPr lang="en-US" sz="1400"/>
                        <a:t>ulong</a:t>
                      </a:r>
                    </a:p>
                  </a:txBody>
                  <a:tcPr marL="67552" marR="67552" marT="33776" marB="33776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unchecked</a:t>
                      </a:r>
                    </a:p>
                  </a:txBody>
                  <a:tcPr marL="67552" marR="67552" marT="33776" marB="33776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unsafe</a:t>
                      </a:r>
                    </a:p>
                  </a:txBody>
                  <a:tcPr marL="67552" marR="67552" marT="33776" marB="33776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ushort</a:t>
                      </a:r>
                    </a:p>
                  </a:txBody>
                  <a:tcPr marL="67552" marR="67552" marT="33776" marB="33776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using</a:t>
                      </a:r>
                    </a:p>
                  </a:txBody>
                  <a:tcPr marL="67552" marR="67552" marT="33776" marB="33776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virtual</a:t>
                      </a:r>
                    </a:p>
                  </a:txBody>
                  <a:tcPr marL="67552" marR="67552" marT="33776" marB="33776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void</a:t>
                      </a:r>
                    </a:p>
                  </a:txBody>
                  <a:tcPr marL="67552" marR="67552" marT="33776" marB="33776" anchor="ctr"/>
                </a:tc>
              </a:tr>
              <a:tr h="313450">
                <a:tc>
                  <a:txBody>
                    <a:bodyPr/>
                    <a:lstStyle/>
                    <a:p>
                      <a:r>
                        <a:rPr lang="en-US" sz="1400"/>
                        <a:t>volatile</a:t>
                      </a:r>
                    </a:p>
                  </a:txBody>
                  <a:tcPr marL="67552" marR="67552" marT="33776" marB="33776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while</a:t>
                      </a:r>
                    </a:p>
                  </a:txBody>
                  <a:tcPr marL="67552" marR="67552" marT="33776" marB="33776" anchor="ctr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7552" marR="67552" marT="33776" marB="33776" anchor="ctr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7552" marR="67552" marT="33776" marB="33776" anchor="ctr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7552" marR="67552" marT="33776" marB="3377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7552" marR="67552" marT="33776" marB="33776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7552" marR="67552" marT="33776" marB="33776"/>
                </a:tc>
              </a:tr>
            </a:tbl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Keywords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5526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Operator Precedence in C#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534400" cy="498316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using System; </a:t>
            </a:r>
          </a:p>
          <a:p>
            <a:pPr marL="0" indent="0">
              <a:buNone/>
            </a:pPr>
            <a:r>
              <a:rPr lang="en-US" dirty="0"/>
              <a:t>namespace </a:t>
            </a:r>
            <a:r>
              <a:rPr lang="en-US" dirty="0" err="1"/>
              <a:t>DeclaringConstants</a:t>
            </a:r>
            <a:r>
              <a:rPr lang="en-US" dirty="0"/>
              <a:t> { </a:t>
            </a:r>
          </a:p>
          <a:p>
            <a:pPr marL="0" indent="0">
              <a:buNone/>
            </a:pPr>
            <a:r>
              <a:rPr lang="en-US" dirty="0"/>
              <a:t>	class Program { </a:t>
            </a:r>
          </a:p>
          <a:p>
            <a:pPr marL="0" indent="0">
              <a:buNone/>
            </a:pPr>
            <a:r>
              <a:rPr lang="en-US" dirty="0"/>
              <a:t>	     static void Main(string[] </a:t>
            </a:r>
            <a:r>
              <a:rPr lang="en-US" dirty="0" err="1"/>
              <a:t>args</a:t>
            </a:r>
            <a:r>
              <a:rPr lang="en-US" dirty="0"/>
              <a:t>) { 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sz="3600" dirty="0" err="1"/>
              <a:t>Console.WriteLine</a:t>
            </a:r>
            <a:r>
              <a:rPr lang="en-US" sz="3600" dirty="0"/>
              <a:t>("The size of </a:t>
            </a:r>
            <a:r>
              <a:rPr lang="en-US" sz="3600" dirty="0" err="1"/>
              <a:t>int</a:t>
            </a:r>
            <a:r>
              <a:rPr lang="en-US" sz="3600" dirty="0"/>
              <a:t> is {0}", </a:t>
            </a:r>
            <a:r>
              <a:rPr lang="en-US" sz="3600" dirty="0" err="1"/>
              <a:t>sizeof</a:t>
            </a:r>
            <a:r>
              <a:rPr lang="en-US" sz="3600" dirty="0"/>
              <a:t>(</a:t>
            </a:r>
            <a:r>
              <a:rPr lang="en-US" sz="3600" dirty="0" err="1"/>
              <a:t>int</a:t>
            </a:r>
            <a:r>
              <a:rPr lang="en-US" sz="3600" dirty="0"/>
              <a:t>)); </a:t>
            </a:r>
            <a:endParaRPr lang="en-US" sz="3600" dirty="0" smtClean="0"/>
          </a:p>
          <a:p>
            <a:pPr marL="0" indent="0">
              <a:buNone/>
            </a:pPr>
            <a:r>
              <a:rPr lang="en-US" sz="3600" dirty="0"/>
              <a:t>	</a:t>
            </a:r>
            <a:r>
              <a:rPr lang="en-US" sz="3600" dirty="0" smtClean="0"/>
              <a:t>	</a:t>
            </a:r>
            <a:r>
              <a:rPr lang="en-US" sz="3600" dirty="0" err="1" smtClean="0"/>
              <a:t>Console.WriteLine</a:t>
            </a:r>
            <a:r>
              <a:rPr lang="en-US" sz="3600" dirty="0"/>
              <a:t>("The size of short is {0</a:t>
            </a:r>
            <a:r>
              <a:rPr lang="en-US" sz="3600" dirty="0" smtClean="0"/>
              <a:t>}", </a:t>
            </a:r>
            <a:r>
              <a:rPr lang="en-US" sz="3600" dirty="0" err="1" smtClean="0"/>
              <a:t>sizeof</a:t>
            </a:r>
            <a:r>
              <a:rPr lang="en-US" sz="3600" dirty="0" smtClean="0"/>
              <a:t>(short</a:t>
            </a:r>
            <a:r>
              <a:rPr lang="en-US" sz="3600" dirty="0"/>
              <a:t>)); </a:t>
            </a:r>
            <a:endParaRPr lang="en-US" sz="3600" dirty="0" smtClean="0"/>
          </a:p>
          <a:p>
            <a:pPr marL="0" indent="0">
              <a:buNone/>
            </a:pPr>
            <a:r>
              <a:rPr lang="en-US" sz="3600" dirty="0"/>
              <a:t>	</a:t>
            </a:r>
            <a:r>
              <a:rPr lang="en-US" sz="3600" dirty="0" smtClean="0"/>
              <a:t>	</a:t>
            </a:r>
            <a:r>
              <a:rPr lang="en-US" sz="3600" dirty="0" err="1" smtClean="0"/>
              <a:t>Console.WriteLine</a:t>
            </a:r>
            <a:r>
              <a:rPr lang="en-US" sz="3600" dirty="0"/>
              <a:t>("The size of double is {0</a:t>
            </a:r>
            <a:r>
              <a:rPr lang="en-US" sz="3600" dirty="0" smtClean="0"/>
              <a:t>}", </a:t>
            </a:r>
            <a:r>
              <a:rPr lang="en-US" sz="3600" dirty="0" err="1" smtClean="0"/>
              <a:t>sizeof</a:t>
            </a:r>
            <a:r>
              <a:rPr lang="en-US" sz="3600" dirty="0" smtClean="0"/>
              <a:t>(double</a:t>
            </a:r>
            <a:r>
              <a:rPr lang="en-US" sz="3600" dirty="0"/>
              <a:t>)); </a:t>
            </a:r>
            <a:endParaRPr lang="en-US" sz="3600" dirty="0" smtClean="0"/>
          </a:p>
          <a:p>
            <a:pPr marL="0" indent="0">
              <a:buNone/>
            </a:pPr>
            <a:r>
              <a:rPr lang="en-US" sz="3600" dirty="0"/>
              <a:t>	</a:t>
            </a:r>
            <a:r>
              <a:rPr lang="en-US" sz="3600" dirty="0" smtClean="0"/>
              <a:t>	</a:t>
            </a:r>
            <a:r>
              <a:rPr lang="en-US" sz="3600" dirty="0" err="1" smtClean="0"/>
              <a:t>int</a:t>
            </a:r>
            <a:r>
              <a:rPr lang="en-US" sz="3600" dirty="0" smtClean="0"/>
              <a:t> </a:t>
            </a:r>
            <a:r>
              <a:rPr lang="en-US" sz="3600" dirty="0"/>
              <a:t>a, b; a = 10; </a:t>
            </a:r>
            <a:endParaRPr lang="en-US" sz="3600" dirty="0" smtClean="0"/>
          </a:p>
          <a:p>
            <a:pPr marL="0" indent="0">
              <a:buNone/>
            </a:pPr>
            <a:r>
              <a:rPr lang="en-US" sz="3600" dirty="0"/>
              <a:t>	</a:t>
            </a:r>
            <a:r>
              <a:rPr lang="en-US" sz="3600" dirty="0" smtClean="0"/>
              <a:t>	</a:t>
            </a:r>
            <a:r>
              <a:rPr lang="en-US" sz="3600" b="1" dirty="0" smtClean="0"/>
              <a:t>b </a:t>
            </a:r>
            <a:r>
              <a:rPr lang="en-US" sz="3600" b="1" dirty="0"/>
              <a:t>= (a == 1) ? 20 : 30; </a:t>
            </a:r>
            <a:endParaRPr lang="en-US" sz="3600" b="1" dirty="0" smtClean="0"/>
          </a:p>
          <a:p>
            <a:pPr marL="0" indent="0">
              <a:buNone/>
            </a:pPr>
            <a:r>
              <a:rPr lang="en-US" sz="3600" dirty="0"/>
              <a:t>	</a:t>
            </a:r>
            <a:r>
              <a:rPr lang="en-US" sz="3600" dirty="0" smtClean="0"/>
              <a:t>	</a:t>
            </a:r>
            <a:r>
              <a:rPr lang="en-US" sz="3600" dirty="0" err="1" smtClean="0"/>
              <a:t>Console.WriteLine</a:t>
            </a:r>
            <a:r>
              <a:rPr lang="en-US" sz="3600" dirty="0"/>
              <a:t>("Value of b is {0}", b); </a:t>
            </a:r>
            <a:endParaRPr lang="en-US" sz="3600" dirty="0" smtClean="0"/>
          </a:p>
          <a:p>
            <a:pPr marL="0" indent="0">
              <a:buNone/>
            </a:pPr>
            <a:r>
              <a:rPr lang="en-US" sz="3600" dirty="0"/>
              <a:t>	</a:t>
            </a:r>
            <a:r>
              <a:rPr lang="en-US" sz="3600" dirty="0" smtClean="0"/>
              <a:t>	b </a:t>
            </a:r>
            <a:r>
              <a:rPr lang="en-US" sz="3600" dirty="0"/>
              <a:t>= (a == 10) ? 20 : 30; </a:t>
            </a:r>
            <a:endParaRPr lang="en-US" sz="3600" dirty="0" smtClean="0"/>
          </a:p>
          <a:p>
            <a:pPr marL="0" indent="0">
              <a:buNone/>
            </a:pPr>
            <a:r>
              <a:rPr lang="en-US" sz="3600" dirty="0"/>
              <a:t>	</a:t>
            </a:r>
            <a:r>
              <a:rPr lang="en-US" sz="3600" dirty="0" smtClean="0"/>
              <a:t>	</a:t>
            </a:r>
            <a:r>
              <a:rPr lang="en-US" sz="3600" dirty="0" err="1" smtClean="0"/>
              <a:t>Console.WriteLine</a:t>
            </a:r>
            <a:r>
              <a:rPr lang="en-US" sz="3600" dirty="0"/>
              <a:t>("Value of b is {0}", b); </a:t>
            </a:r>
            <a:r>
              <a:rPr lang="en-US" sz="3600" dirty="0" smtClean="0"/>
              <a:t>					</a:t>
            </a:r>
            <a:r>
              <a:rPr lang="en-US" sz="3600" dirty="0" err="1" smtClean="0"/>
              <a:t>Console.ReadLine</a:t>
            </a:r>
            <a:r>
              <a:rPr lang="en-US" sz="3600" dirty="0"/>
              <a:t>();</a:t>
            </a:r>
            <a:r>
              <a:rPr lang="en-US" dirty="0"/>
              <a:t>		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} 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7075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Miscellaneous Operators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534400" cy="49831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using System; </a:t>
            </a:r>
          </a:p>
          <a:p>
            <a:pPr marL="0" indent="0">
              <a:buNone/>
            </a:pPr>
            <a:r>
              <a:rPr lang="en-US" dirty="0"/>
              <a:t>namespace </a:t>
            </a:r>
            <a:r>
              <a:rPr lang="en-US" dirty="0" err="1"/>
              <a:t>DeclaringConstants</a:t>
            </a:r>
            <a:r>
              <a:rPr lang="en-US" dirty="0"/>
              <a:t> { </a:t>
            </a:r>
          </a:p>
          <a:p>
            <a:pPr marL="0" indent="0">
              <a:buNone/>
            </a:pPr>
            <a:r>
              <a:rPr lang="en-US" dirty="0"/>
              <a:t>	class Program { </a:t>
            </a:r>
          </a:p>
          <a:p>
            <a:pPr marL="0" indent="0">
              <a:buNone/>
            </a:pPr>
            <a:r>
              <a:rPr lang="en-US" dirty="0"/>
              <a:t>	     static void Main(string[] </a:t>
            </a:r>
            <a:r>
              <a:rPr lang="en-US" dirty="0" err="1"/>
              <a:t>args</a:t>
            </a:r>
            <a:r>
              <a:rPr lang="en-US" dirty="0"/>
              <a:t>) { 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sz="2900" dirty="0" err="1"/>
              <a:t>int</a:t>
            </a:r>
            <a:r>
              <a:rPr lang="en-US" sz="2900" dirty="0"/>
              <a:t> a = 20; </a:t>
            </a:r>
            <a:r>
              <a:rPr lang="en-US" sz="2900" dirty="0" err="1"/>
              <a:t>int</a:t>
            </a:r>
            <a:r>
              <a:rPr lang="en-US" sz="2900" dirty="0"/>
              <a:t> b = 10; </a:t>
            </a:r>
            <a:r>
              <a:rPr lang="en-US" sz="2900" dirty="0" err="1"/>
              <a:t>int</a:t>
            </a:r>
            <a:r>
              <a:rPr lang="en-US" sz="2900" dirty="0"/>
              <a:t> c = 15; </a:t>
            </a:r>
            <a:r>
              <a:rPr lang="en-US" sz="2900" dirty="0" err="1"/>
              <a:t>int</a:t>
            </a:r>
            <a:r>
              <a:rPr lang="en-US" sz="2900" dirty="0"/>
              <a:t> d = 5; </a:t>
            </a:r>
            <a:r>
              <a:rPr lang="en-US" sz="2900" dirty="0" err="1"/>
              <a:t>int</a:t>
            </a:r>
            <a:r>
              <a:rPr lang="en-US" sz="2900" dirty="0"/>
              <a:t> e; </a:t>
            </a:r>
            <a:endParaRPr lang="en-US" sz="2900" dirty="0" smtClean="0"/>
          </a:p>
          <a:p>
            <a:pPr marL="0" indent="0">
              <a:buNone/>
            </a:pPr>
            <a:r>
              <a:rPr lang="en-US" sz="2900" dirty="0"/>
              <a:t>	</a:t>
            </a:r>
            <a:r>
              <a:rPr lang="en-US" sz="2900" dirty="0" smtClean="0"/>
              <a:t>	e </a:t>
            </a:r>
            <a:r>
              <a:rPr lang="en-US" sz="2900" dirty="0"/>
              <a:t>= (a + b) * c / d; </a:t>
            </a:r>
            <a:endParaRPr lang="en-US" sz="2900" dirty="0" smtClean="0"/>
          </a:p>
          <a:p>
            <a:pPr marL="0" indent="0">
              <a:buNone/>
            </a:pPr>
            <a:r>
              <a:rPr lang="en-US" sz="2900" dirty="0" smtClean="0"/>
              <a:t>		</a:t>
            </a:r>
            <a:r>
              <a:rPr lang="en-US" sz="2900" dirty="0" err="1" smtClean="0"/>
              <a:t>Console.WriteLine</a:t>
            </a:r>
            <a:r>
              <a:rPr lang="en-US" sz="2900" dirty="0"/>
              <a:t>("Value of (a + b) * c / d is : {0}", e</a:t>
            </a:r>
            <a:r>
              <a:rPr lang="en-US" sz="2900" dirty="0" smtClean="0"/>
              <a:t>);</a:t>
            </a:r>
          </a:p>
          <a:p>
            <a:pPr marL="0" indent="0">
              <a:buNone/>
            </a:pPr>
            <a:r>
              <a:rPr lang="en-US" sz="2900" dirty="0" smtClean="0"/>
              <a:t>		 </a:t>
            </a:r>
            <a:r>
              <a:rPr lang="en-US" sz="2900" dirty="0"/>
              <a:t>e = ((a + b) * c) / </a:t>
            </a:r>
            <a:r>
              <a:rPr lang="en-US" sz="2900" dirty="0" smtClean="0"/>
              <a:t>d;</a:t>
            </a:r>
          </a:p>
          <a:p>
            <a:pPr marL="0" indent="0">
              <a:buNone/>
            </a:pPr>
            <a:r>
              <a:rPr lang="en-US" sz="2900" dirty="0" smtClean="0"/>
              <a:t>		</a:t>
            </a:r>
            <a:r>
              <a:rPr lang="en-US" sz="2900" dirty="0" err="1" smtClean="0"/>
              <a:t>Console.WriteLine</a:t>
            </a:r>
            <a:r>
              <a:rPr lang="en-US" sz="2900" dirty="0"/>
              <a:t>("Value of ((a + b) * c) / d is : {0}", e); </a:t>
            </a:r>
            <a:endParaRPr lang="en-US" sz="2900" dirty="0" smtClean="0"/>
          </a:p>
          <a:p>
            <a:pPr marL="0" indent="0">
              <a:buNone/>
            </a:pPr>
            <a:r>
              <a:rPr lang="en-US" sz="2900" dirty="0" smtClean="0"/>
              <a:t>		e </a:t>
            </a:r>
            <a:r>
              <a:rPr lang="en-US" sz="2900" dirty="0"/>
              <a:t>= (a + b) * (c / d); </a:t>
            </a:r>
            <a:endParaRPr lang="en-US" sz="2900" dirty="0" smtClean="0"/>
          </a:p>
          <a:p>
            <a:pPr marL="0" indent="0">
              <a:buNone/>
            </a:pPr>
            <a:r>
              <a:rPr lang="en-US" sz="2900" dirty="0" smtClean="0"/>
              <a:t>		</a:t>
            </a:r>
            <a:r>
              <a:rPr lang="en-US" sz="2900" dirty="0" err="1" smtClean="0"/>
              <a:t>Console.WriteLine</a:t>
            </a:r>
            <a:r>
              <a:rPr lang="en-US" sz="2900" dirty="0"/>
              <a:t>("Value of (a + b) * (c / d) is : {0}", e); </a:t>
            </a:r>
            <a:endParaRPr lang="en-US" sz="2900" dirty="0" smtClean="0"/>
          </a:p>
          <a:p>
            <a:pPr marL="0" indent="0">
              <a:buNone/>
            </a:pPr>
            <a:r>
              <a:rPr lang="en-US" sz="2900" dirty="0" smtClean="0"/>
              <a:t>		e </a:t>
            </a:r>
            <a:r>
              <a:rPr lang="en-US" sz="2900" dirty="0"/>
              <a:t>= a + (b * c) / d; </a:t>
            </a:r>
            <a:endParaRPr lang="en-US" sz="2900" dirty="0" smtClean="0"/>
          </a:p>
          <a:p>
            <a:pPr marL="0" indent="0">
              <a:buNone/>
            </a:pPr>
            <a:r>
              <a:rPr lang="en-US" sz="2900" dirty="0" smtClean="0"/>
              <a:t>		</a:t>
            </a:r>
            <a:r>
              <a:rPr lang="en-US" sz="2900" dirty="0" err="1" smtClean="0"/>
              <a:t>Console.WriteLine</a:t>
            </a:r>
            <a:r>
              <a:rPr lang="en-US" sz="2900" dirty="0"/>
              <a:t>("Value of a + (b * c) / d is : {0}", e); </a:t>
            </a:r>
            <a:endParaRPr lang="en-US" sz="2900" dirty="0" smtClean="0"/>
          </a:p>
          <a:p>
            <a:pPr marL="0" indent="0">
              <a:buNone/>
            </a:pPr>
            <a:r>
              <a:rPr lang="en-US" sz="2900" dirty="0" smtClean="0"/>
              <a:t>		</a:t>
            </a:r>
            <a:r>
              <a:rPr lang="en-US" sz="2900" dirty="0" err="1" smtClean="0"/>
              <a:t>Console.ReadLine</a:t>
            </a:r>
            <a:r>
              <a:rPr lang="en-US" sz="2900" dirty="0"/>
              <a:t>();</a:t>
            </a:r>
            <a:r>
              <a:rPr lang="en-US" dirty="0"/>
              <a:t>		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} 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795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0369432"/>
              </p:ext>
            </p:extLst>
          </p:nvPr>
        </p:nvGraphicFramePr>
        <p:xfrm>
          <a:off x="1981200" y="1752600"/>
          <a:ext cx="3810000" cy="2288177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1039091"/>
                <a:gridCol w="1039091"/>
                <a:gridCol w="1731818"/>
              </a:tblGrid>
              <a:tr h="256903">
                <a:tc>
                  <a:txBody>
                    <a:bodyPr/>
                    <a:lstStyle/>
                    <a:p>
                      <a:r>
                        <a:rPr lang="en-US" dirty="0"/>
                        <a:t>Category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Operator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Associativity</a:t>
                      </a:r>
                    </a:p>
                  </a:txBody>
                  <a:tcPr anchor="ctr"/>
                </a:tc>
              </a:tr>
              <a:tr h="449580">
                <a:tc>
                  <a:txBody>
                    <a:bodyPr/>
                    <a:lstStyle/>
                    <a:p>
                      <a:r>
                        <a:rPr lang="en-US"/>
                        <a:t>Postfix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() [] -&gt; . ++ - -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Left to right</a:t>
                      </a:r>
                    </a:p>
                  </a:txBody>
                  <a:tcPr anchor="ctr"/>
                </a:tc>
              </a:tr>
              <a:tr h="642257">
                <a:tc>
                  <a:txBody>
                    <a:bodyPr/>
                    <a:lstStyle/>
                    <a:p>
                      <a:r>
                        <a:rPr lang="en-US" dirty="0"/>
                        <a:t>Unary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 - ! ~ ++ - -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Right to left</a:t>
                      </a:r>
                    </a:p>
                  </a:txBody>
                  <a:tcPr anchor="ctr"/>
                </a:tc>
              </a:tr>
              <a:tr h="449580">
                <a:tc>
                  <a:txBody>
                    <a:bodyPr/>
                    <a:lstStyle/>
                    <a:p>
                      <a:r>
                        <a:rPr lang="en-US"/>
                        <a:t>Multiplicative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* /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Left to right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15698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Decision Making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763000" cy="4525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using System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namespace </a:t>
            </a:r>
            <a:r>
              <a:rPr lang="en-US" dirty="0" err="1"/>
              <a:t>DecisionMaking</a:t>
            </a:r>
            <a:r>
              <a:rPr lang="en-US" dirty="0"/>
              <a:t>{  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class </a:t>
            </a:r>
            <a:r>
              <a:rPr lang="en-US" dirty="0"/>
              <a:t>Program   {     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static </a:t>
            </a:r>
            <a:r>
              <a:rPr lang="en-US" dirty="0"/>
              <a:t>void Main(string[] </a:t>
            </a:r>
            <a:r>
              <a:rPr lang="en-US" dirty="0" err="1"/>
              <a:t>args</a:t>
            </a:r>
            <a:r>
              <a:rPr lang="en-US" dirty="0"/>
              <a:t>)      {         </a:t>
            </a:r>
            <a:r>
              <a:rPr lang="en-US" dirty="0" smtClean="0"/>
              <a:t>				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a = 10;        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if </a:t>
            </a:r>
            <a:r>
              <a:rPr lang="en-US" dirty="0"/>
              <a:t>(a &lt; 20) </a:t>
            </a:r>
            <a:r>
              <a:rPr lang="en-US" dirty="0" smtClean="0"/>
              <a:t>{            							</a:t>
            </a:r>
            <a:r>
              <a:rPr lang="en-US" dirty="0" err="1" smtClean="0"/>
              <a:t>Console.WriteLine</a:t>
            </a:r>
            <a:r>
              <a:rPr lang="en-US" dirty="0"/>
              <a:t>("a is less than 20"); </a:t>
            </a:r>
            <a:r>
              <a:rPr lang="en-US" dirty="0" smtClean="0"/>
              <a:t>}         										          		</a:t>
            </a:r>
            <a:r>
              <a:rPr lang="en-US" dirty="0" err="1" smtClean="0"/>
              <a:t>Console.WriteLine</a:t>
            </a:r>
            <a:r>
              <a:rPr lang="en-US" dirty="0"/>
              <a:t>("value of a is : {0}", a);        </a:t>
            </a:r>
            <a:r>
              <a:rPr lang="en-US" dirty="0" smtClean="0"/>
              <a:t>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dirty="0" err="1" smtClean="0"/>
              <a:t>Console.ReadLine</a:t>
            </a:r>
            <a:r>
              <a:rPr lang="en-US" dirty="0"/>
              <a:t>();     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}   </a:t>
            </a:r>
            <a:r>
              <a:rPr lang="en-US" dirty="0"/>
              <a:t>}}</a:t>
            </a:r>
          </a:p>
        </p:txBody>
      </p:sp>
    </p:spTree>
    <p:extLst>
      <p:ext uri="{BB962C8B-B14F-4D97-AF65-F5344CB8AC3E}">
        <p14:creationId xmlns:p14="http://schemas.microsoft.com/office/powerpoint/2010/main" val="41189914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Decision Making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991600" cy="45259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using System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namespace </a:t>
            </a:r>
            <a:r>
              <a:rPr lang="en-US" dirty="0" err="1"/>
              <a:t>DecisionMaking</a:t>
            </a:r>
            <a:r>
              <a:rPr lang="en-US" dirty="0"/>
              <a:t>{  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class </a:t>
            </a:r>
            <a:r>
              <a:rPr lang="en-US" dirty="0"/>
              <a:t>Program   {     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static </a:t>
            </a:r>
            <a:r>
              <a:rPr lang="en-US" dirty="0"/>
              <a:t>void Main(string[] </a:t>
            </a:r>
            <a:r>
              <a:rPr lang="en-US" dirty="0" err="1"/>
              <a:t>args</a:t>
            </a:r>
            <a:r>
              <a:rPr lang="en-US" dirty="0"/>
              <a:t>)      {         </a:t>
            </a:r>
            <a:r>
              <a:rPr lang="en-US" dirty="0" smtClean="0"/>
              <a:t>				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a = 10;        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		if (a &lt; 20) {            								</a:t>
            </a:r>
            <a:r>
              <a:rPr lang="en-US" dirty="0" err="1" smtClean="0"/>
              <a:t>Console.WriteLine</a:t>
            </a:r>
            <a:r>
              <a:rPr lang="en-US" dirty="0" smtClean="0"/>
              <a:t>("a is less than 20"); }         			else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</a:t>
            </a:r>
            <a:r>
              <a:rPr lang="en-US" dirty="0" err="1" smtClean="0"/>
              <a:t>Console.WriteLine</a:t>
            </a:r>
            <a:r>
              <a:rPr lang="en-US" dirty="0"/>
              <a:t>("a is not less than 20"); </a:t>
            </a:r>
            <a:r>
              <a:rPr lang="en-US" dirty="0" smtClean="0"/>
              <a:t>			}						          			</a:t>
            </a:r>
            <a:r>
              <a:rPr lang="en-US" dirty="0" err="1" smtClean="0"/>
              <a:t>Console.WriteLine</a:t>
            </a:r>
            <a:r>
              <a:rPr lang="en-US" dirty="0" smtClean="0"/>
              <a:t>("value of a is : {0}", a);        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dirty="0" err="1" smtClean="0"/>
              <a:t>Console.ReadLine</a:t>
            </a:r>
            <a:r>
              <a:rPr lang="en-US" dirty="0"/>
              <a:t>();     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}   </a:t>
            </a:r>
          </a:p>
          <a:p>
            <a:pPr marL="0" indent="0">
              <a:buNone/>
            </a:pPr>
            <a:r>
              <a:rPr lang="en-US" dirty="0" smtClean="0"/>
              <a:t>}}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0644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Decision Making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95400"/>
            <a:ext cx="9144000" cy="48307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using System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namespace </a:t>
            </a:r>
            <a:r>
              <a:rPr lang="en-US" dirty="0" err="1"/>
              <a:t>DecisionMaking</a:t>
            </a:r>
            <a:r>
              <a:rPr lang="en-US" dirty="0"/>
              <a:t>{  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class </a:t>
            </a:r>
            <a:r>
              <a:rPr lang="en-US" dirty="0"/>
              <a:t>Program   {     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static </a:t>
            </a:r>
            <a:r>
              <a:rPr lang="en-US" dirty="0"/>
              <a:t>void Main(string[] </a:t>
            </a:r>
            <a:r>
              <a:rPr lang="en-US" dirty="0" err="1"/>
              <a:t>args</a:t>
            </a:r>
            <a:r>
              <a:rPr lang="en-US" dirty="0"/>
              <a:t>)      {         </a:t>
            </a:r>
            <a:r>
              <a:rPr lang="en-US" dirty="0" smtClean="0"/>
              <a:t>			</a:t>
            </a:r>
            <a:r>
              <a:rPr lang="en-US" dirty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a = 100; </a:t>
            </a:r>
            <a:r>
              <a:rPr lang="en-US" dirty="0" err="1"/>
              <a:t>int</a:t>
            </a:r>
            <a:r>
              <a:rPr lang="en-US" dirty="0"/>
              <a:t> b = 200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 	if </a:t>
            </a:r>
            <a:r>
              <a:rPr lang="en-US" dirty="0"/>
              <a:t>(a == 100) 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if </a:t>
            </a:r>
            <a:r>
              <a:rPr lang="en-US" dirty="0"/>
              <a:t>(b == 200) </a:t>
            </a:r>
            <a:r>
              <a:rPr lang="en-US" dirty="0" smtClean="0"/>
              <a:t>{				                                          					</a:t>
            </a:r>
            <a:r>
              <a:rPr lang="en-US" dirty="0" err="1" smtClean="0"/>
              <a:t>Console.WriteLine</a:t>
            </a:r>
            <a:r>
              <a:rPr lang="en-US" dirty="0"/>
              <a:t>("Value of a is 100 and b is 200"); } }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dirty="0" err="1" smtClean="0"/>
              <a:t>Console.WriteLine</a:t>
            </a:r>
            <a:r>
              <a:rPr lang="en-US" dirty="0"/>
              <a:t>("Exact value of a is : {0}", a);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dirty="0" err="1" smtClean="0"/>
              <a:t>Console.WriteLine</a:t>
            </a:r>
            <a:r>
              <a:rPr lang="en-US" dirty="0"/>
              <a:t>("Exact value of b is : {0}", b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dirty="0" err="1" smtClean="0"/>
              <a:t>Console.ReadLine</a:t>
            </a:r>
            <a:r>
              <a:rPr lang="en-US" dirty="0"/>
              <a:t>();}   }}</a:t>
            </a:r>
          </a:p>
        </p:txBody>
      </p:sp>
    </p:spTree>
    <p:extLst>
      <p:ext uri="{BB962C8B-B14F-4D97-AF65-F5344CB8AC3E}">
        <p14:creationId xmlns:p14="http://schemas.microsoft.com/office/powerpoint/2010/main" val="36659425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Decision Making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9144000" cy="556260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using System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namespace </a:t>
            </a:r>
            <a:r>
              <a:rPr lang="en-US" dirty="0" err="1"/>
              <a:t>DecisionMaking</a:t>
            </a:r>
            <a:r>
              <a:rPr lang="en-US" dirty="0"/>
              <a:t>{  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class </a:t>
            </a:r>
            <a:r>
              <a:rPr lang="en-US" dirty="0"/>
              <a:t>Program   {     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static </a:t>
            </a:r>
            <a:r>
              <a:rPr lang="en-US" dirty="0"/>
              <a:t>void Main(string[] </a:t>
            </a:r>
            <a:r>
              <a:rPr lang="en-US" dirty="0" err="1"/>
              <a:t>args</a:t>
            </a:r>
            <a:r>
              <a:rPr lang="en-US" dirty="0"/>
              <a:t>)      {         </a:t>
            </a:r>
            <a:r>
              <a:rPr lang="en-US" dirty="0" smtClean="0"/>
              <a:t>			</a:t>
            </a:r>
            <a:r>
              <a:rPr lang="en-US" dirty="0"/>
              <a:t>	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char </a:t>
            </a:r>
            <a:r>
              <a:rPr lang="en-US" dirty="0"/>
              <a:t>grade = 'B';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switch </a:t>
            </a:r>
            <a:r>
              <a:rPr lang="en-US" dirty="0"/>
              <a:t>(grade) {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	case </a:t>
            </a:r>
            <a:r>
              <a:rPr lang="en-US" dirty="0"/>
              <a:t>'A':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dirty="0" err="1" smtClean="0"/>
              <a:t>Console.WriteLine</a:t>
            </a:r>
            <a:r>
              <a:rPr lang="en-US" dirty="0"/>
              <a:t>("Excellent!");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break</a:t>
            </a:r>
            <a:r>
              <a:rPr lang="en-US" dirty="0"/>
              <a:t>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	case </a:t>
            </a:r>
            <a:r>
              <a:rPr lang="en-US" dirty="0"/>
              <a:t>'B':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	case </a:t>
            </a:r>
            <a:r>
              <a:rPr lang="en-US" dirty="0"/>
              <a:t>'C':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		</a:t>
            </a:r>
            <a:r>
              <a:rPr lang="en-US" dirty="0" err="1" smtClean="0"/>
              <a:t>Console.WriteLine</a:t>
            </a:r>
            <a:r>
              <a:rPr lang="en-US" dirty="0"/>
              <a:t>("Well done");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		break</a:t>
            </a:r>
            <a:r>
              <a:rPr lang="en-US" dirty="0"/>
              <a:t>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	case </a:t>
            </a:r>
            <a:r>
              <a:rPr lang="en-US" dirty="0"/>
              <a:t>'D':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		</a:t>
            </a:r>
            <a:r>
              <a:rPr lang="en-US" dirty="0" err="1" smtClean="0"/>
              <a:t>Console.WriteLine</a:t>
            </a:r>
            <a:r>
              <a:rPr lang="en-US" dirty="0"/>
              <a:t>("You passed");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	break</a:t>
            </a:r>
            <a:r>
              <a:rPr lang="en-US" dirty="0"/>
              <a:t>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	case </a:t>
            </a:r>
            <a:r>
              <a:rPr lang="en-US" dirty="0"/>
              <a:t>'F</a:t>
            </a:r>
            <a:r>
              <a:rPr lang="en-US" dirty="0" smtClean="0"/>
              <a:t>':</a:t>
            </a:r>
          </a:p>
          <a:p>
            <a:pPr marL="0" indent="0">
              <a:buNone/>
            </a:pPr>
            <a:r>
              <a:rPr lang="en-US" dirty="0" smtClean="0"/>
              <a:t> 			</a:t>
            </a:r>
            <a:r>
              <a:rPr lang="en-US" dirty="0" err="1" smtClean="0"/>
              <a:t>Console.WriteLine</a:t>
            </a:r>
            <a:r>
              <a:rPr lang="en-US" dirty="0"/>
              <a:t>("Better try again");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		break</a:t>
            </a:r>
            <a:r>
              <a:rPr lang="en-US" dirty="0"/>
              <a:t>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	default</a:t>
            </a:r>
            <a:r>
              <a:rPr lang="en-US" dirty="0"/>
              <a:t>: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		</a:t>
            </a:r>
            <a:r>
              <a:rPr lang="en-US" dirty="0" err="1" smtClean="0"/>
              <a:t>Console.WriteLine</a:t>
            </a:r>
            <a:r>
              <a:rPr lang="en-US" dirty="0"/>
              <a:t>("Invalid grade");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		break</a:t>
            </a:r>
            <a:r>
              <a:rPr lang="en-US" dirty="0"/>
              <a:t>; }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Console.WriteLine</a:t>
            </a:r>
            <a:r>
              <a:rPr lang="en-US" dirty="0"/>
              <a:t>("Your grade is {0}", grade);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Console.ReadLine</a:t>
            </a:r>
            <a:r>
              <a:rPr lang="en-US" dirty="0"/>
              <a:t>();}   }}</a:t>
            </a:r>
          </a:p>
        </p:txBody>
      </p:sp>
    </p:spTree>
    <p:extLst>
      <p:ext uri="{BB962C8B-B14F-4D97-AF65-F5344CB8AC3E}">
        <p14:creationId xmlns:p14="http://schemas.microsoft.com/office/powerpoint/2010/main" val="40839307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Decision Making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9144000" cy="5562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using System</a:t>
            </a:r>
            <a:r>
              <a:rPr lang="en-US" sz="1600" dirty="0" smtClean="0"/>
              <a:t>;</a:t>
            </a:r>
          </a:p>
          <a:p>
            <a:pPr marL="0" indent="0">
              <a:buNone/>
            </a:pPr>
            <a:r>
              <a:rPr lang="en-US" sz="1600" dirty="0" smtClean="0"/>
              <a:t>namespace </a:t>
            </a:r>
            <a:r>
              <a:rPr lang="en-US" sz="1600" dirty="0" err="1"/>
              <a:t>DecisionMaking</a:t>
            </a:r>
            <a:r>
              <a:rPr lang="en-US" sz="1600" dirty="0"/>
              <a:t>{   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class </a:t>
            </a:r>
            <a:r>
              <a:rPr lang="en-US" sz="1600" dirty="0"/>
              <a:t>Program   {      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	static </a:t>
            </a:r>
            <a:r>
              <a:rPr lang="en-US" sz="1600" dirty="0"/>
              <a:t>void Main(string[] </a:t>
            </a:r>
            <a:r>
              <a:rPr lang="en-US" sz="1600" dirty="0" err="1"/>
              <a:t>args</a:t>
            </a:r>
            <a:r>
              <a:rPr lang="en-US" sz="1600" dirty="0"/>
              <a:t>)      {         </a:t>
            </a:r>
            <a:r>
              <a:rPr lang="en-US" sz="1600" dirty="0" smtClean="0"/>
              <a:t>			</a:t>
            </a:r>
            <a:r>
              <a:rPr lang="en-US" sz="1600" dirty="0"/>
              <a:t>	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	char </a:t>
            </a:r>
            <a:r>
              <a:rPr lang="en-US" sz="1600" dirty="0"/>
              <a:t>grade = 'B'; 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	switch </a:t>
            </a:r>
            <a:r>
              <a:rPr lang="en-US" sz="1600" dirty="0"/>
              <a:t>(grade) { 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		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/>
              <a:t>a = 100; 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		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/>
              <a:t>b = 200; 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		switch </a:t>
            </a:r>
            <a:r>
              <a:rPr lang="en-US" sz="1600" dirty="0"/>
              <a:t>(a) { 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			case </a:t>
            </a:r>
            <a:r>
              <a:rPr lang="en-US" sz="1600" dirty="0"/>
              <a:t>100: 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				</a:t>
            </a:r>
            <a:r>
              <a:rPr lang="en-US" sz="1600" dirty="0" err="1" smtClean="0"/>
              <a:t>Console.WriteLine</a:t>
            </a:r>
            <a:r>
              <a:rPr lang="en-US" sz="1600" dirty="0"/>
              <a:t>("This is part of outer switch "); 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				switch </a:t>
            </a:r>
            <a:r>
              <a:rPr lang="en-US" sz="1600" dirty="0"/>
              <a:t>(b) { 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					case </a:t>
            </a:r>
            <a:r>
              <a:rPr lang="en-US" sz="1600" dirty="0"/>
              <a:t>200: 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					     </a:t>
            </a:r>
            <a:r>
              <a:rPr lang="en-US" sz="1600" dirty="0" err="1" smtClean="0"/>
              <a:t>Console.WriteLine</a:t>
            </a:r>
            <a:r>
              <a:rPr lang="en-US" sz="1600" dirty="0"/>
              <a:t>("This is part of inner switch "); 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					break</a:t>
            </a:r>
            <a:r>
              <a:rPr lang="en-US" sz="1600" dirty="0"/>
              <a:t>; } 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		break</a:t>
            </a:r>
            <a:r>
              <a:rPr lang="en-US" sz="1600" dirty="0"/>
              <a:t>; } 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		</a:t>
            </a:r>
            <a:r>
              <a:rPr lang="en-US" sz="1600" dirty="0" err="1" smtClean="0"/>
              <a:t>Console.WriteLine</a:t>
            </a:r>
            <a:r>
              <a:rPr lang="en-US" sz="1600" dirty="0"/>
              <a:t>("Exact value of a is : {0}", a); 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		</a:t>
            </a:r>
            <a:r>
              <a:rPr lang="en-US" sz="1600" dirty="0" err="1" smtClean="0"/>
              <a:t>Console.WriteLine</a:t>
            </a:r>
            <a:r>
              <a:rPr lang="en-US" sz="1600" dirty="0"/>
              <a:t>("Exact value of b is : {0}", b); 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		</a:t>
            </a:r>
            <a:r>
              <a:rPr lang="en-US" sz="1600" dirty="0" err="1" smtClean="0"/>
              <a:t>Console.ReadLine</a:t>
            </a:r>
            <a:r>
              <a:rPr lang="en-US" sz="1600" dirty="0"/>
              <a:t>();}}</a:t>
            </a:r>
          </a:p>
        </p:txBody>
      </p:sp>
    </p:spTree>
    <p:extLst>
      <p:ext uri="{BB962C8B-B14F-4D97-AF65-F5344CB8AC3E}">
        <p14:creationId xmlns:p14="http://schemas.microsoft.com/office/powerpoint/2010/main" val="1209680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using System;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namespace </a:t>
            </a:r>
            <a:r>
              <a:rPr lang="en-US" dirty="0"/>
              <a:t>Loops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{ </a:t>
            </a:r>
            <a:r>
              <a:rPr lang="en-US" dirty="0"/>
              <a:t>class Program {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static </a:t>
            </a:r>
            <a:r>
              <a:rPr lang="en-US" dirty="0"/>
              <a:t>void Main(string[] </a:t>
            </a:r>
            <a:r>
              <a:rPr lang="en-US" dirty="0" err="1"/>
              <a:t>args</a:t>
            </a:r>
            <a:r>
              <a:rPr lang="en-US" dirty="0"/>
              <a:t>) 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a = 10;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while </a:t>
            </a:r>
            <a:r>
              <a:rPr lang="en-US" dirty="0"/>
              <a:t>(a &lt; 20) { </a:t>
            </a:r>
            <a:r>
              <a:rPr lang="en-US" dirty="0" smtClean="0"/>
              <a:t>					      			</a:t>
            </a:r>
            <a:r>
              <a:rPr lang="en-US" dirty="0" err="1" smtClean="0"/>
              <a:t>Console.WriteLine</a:t>
            </a:r>
            <a:r>
              <a:rPr lang="en-US" dirty="0"/>
              <a:t>("value of a: {0}", a);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a</a:t>
            </a:r>
            <a:r>
              <a:rPr lang="en-US" dirty="0"/>
              <a:t>++;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if </a:t>
            </a:r>
            <a:r>
              <a:rPr lang="en-US" dirty="0"/>
              <a:t>(a &gt; 15) 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break</a:t>
            </a:r>
            <a:r>
              <a:rPr lang="en-US" dirty="0"/>
              <a:t>; } }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dirty="0" err="1" smtClean="0"/>
              <a:t>Console.ReadLine</a:t>
            </a:r>
            <a:r>
              <a:rPr lang="en-US" dirty="0"/>
              <a:t>(); } } }</a:t>
            </a:r>
          </a:p>
        </p:txBody>
      </p:sp>
    </p:spTree>
    <p:extLst>
      <p:ext uri="{BB962C8B-B14F-4D97-AF65-F5344CB8AC3E}">
        <p14:creationId xmlns:p14="http://schemas.microsoft.com/office/powerpoint/2010/main" val="30061073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using System;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namespace </a:t>
            </a:r>
            <a:r>
              <a:rPr lang="en-US" dirty="0"/>
              <a:t>Loops 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      </a:t>
            </a:r>
            <a:r>
              <a:rPr lang="en-US" dirty="0"/>
              <a:t>class Program {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static </a:t>
            </a:r>
            <a:r>
              <a:rPr lang="en-US" dirty="0"/>
              <a:t>void Main(string[] </a:t>
            </a:r>
            <a:r>
              <a:rPr lang="en-US" dirty="0" err="1"/>
              <a:t>args</a:t>
            </a:r>
            <a:r>
              <a:rPr lang="en-US" dirty="0"/>
              <a:t>) 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int</a:t>
            </a:r>
            <a:r>
              <a:rPr lang="en-US" dirty="0"/>
              <a:t> a = </a:t>
            </a:r>
            <a:r>
              <a:rPr lang="en-US" dirty="0" smtClean="0"/>
              <a:t>1;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do </a:t>
            </a:r>
            <a:r>
              <a:rPr lang="en-US" dirty="0"/>
              <a:t>{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if </a:t>
            </a:r>
            <a:r>
              <a:rPr lang="en-US" dirty="0"/>
              <a:t>(a == </a:t>
            </a:r>
            <a:r>
              <a:rPr lang="en-US" dirty="0" smtClean="0"/>
              <a:t>5</a:t>
            </a:r>
            <a:r>
              <a:rPr lang="en-US" dirty="0"/>
              <a:t>) { </a:t>
            </a:r>
          </a:p>
          <a:p>
            <a:pPr marL="0" indent="0">
              <a:buNone/>
            </a:pPr>
            <a:r>
              <a:rPr lang="en-US" dirty="0" smtClean="0"/>
              <a:t>				a </a:t>
            </a:r>
            <a:r>
              <a:rPr lang="en-US" dirty="0"/>
              <a:t>= a + 1;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</a:t>
            </a:r>
            <a:r>
              <a:rPr lang="en-US" b="1" dirty="0" smtClean="0"/>
              <a:t>continue</a:t>
            </a:r>
            <a:r>
              <a:rPr lang="en-US" dirty="0"/>
              <a:t>; }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dirty="0" err="1" smtClean="0"/>
              <a:t>Console.WriteLine</a:t>
            </a:r>
            <a:r>
              <a:rPr lang="en-US" dirty="0"/>
              <a:t>("value of a: {0}", a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 				a</a:t>
            </a:r>
            <a:r>
              <a:rPr lang="en-US" dirty="0"/>
              <a:t>++; }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	while </a:t>
            </a:r>
            <a:r>
              <a:rPr lang="en-US" dirty="0"/>
              <a:t>(a &lt; 6</a:t>
            </a:r>
            <a:r>
              <a:rPr lang="en-US" dirty="0" smtClean="0"/>
              <a:t>); </a:t>
            </a:r>
          </a:p>
          <a:p>
            <a:pPr marL="0" indent="0">
              <a:buNone/>
            </a:pPr>
            <a:r>
              <a:rPr lang="en-US" dirty="0" smtClean="0"/>
              <a:t>			</a:t>
            </a:r>
            <a:r>
              <a:rPr lang="en-US" dirty="0" err="1" smtClean="0"/>
              <a:t>Console.ReadLine</a:t>
            </a:r>
            <a:r>
              <a:rPr lang="en-US" dirty="0"/>
              <a:t>();} } }</a:t>
            </a:r>
          </a:p>
        </p:txBody>
      </p:sp>
    </p:spTree>
    <p:extLst>
      <p:ext uri="{BB962C8B-B14F-4D97-AF65-F5344CB8AC3E}">
        <p14:creationId xmlns:p14="http://schemas.microsoft.com/office/powerpoint/2010/main" val="3156153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Identifiers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An identifier is a name used to identify a class, variable, function, or any other user-defined item. The basic rules for naming classes in C# are as follows:</a:t>
            </a:r>
          </a:p>
          <a:p>
            <a:pPr lvl="1"/>
            <a:r>
              <a:rPr lang="en-US" dirty="0"/>
              <a:t>A name must begin with a letter that could be followed by a sequence of letters, digits (0 - 9) or underscore. </a:t>
            </a:r>
            <a:r>
              <a:rPr lang="en-US" dirty="0">
                <a:solidFill>
                  <a:srgbClr val="FF0000"/>
                </a:solidFill>
              </a:rPr>
              <a:t>The first character in an identifier cannot be a digit.</a:t>
            </a:r>
          </a:p>
          <a:p>
            <a:pPr lvl="1"/>
            <a:r>
              <a:rPr lang="en-US" dirty="0"/>
              <a:t>It </a:t>
            </a:r>
            <a:r>
              <a:rPr lang="en-US" dirty="0">
                <a:solidFill>
                  <a:srgbClr val="FF0000"/>
                </a:solidFill>
              </a:rPr>
              <a:t>must not </a:t>
            </a:r>
            <a:r>
              <a:rPr lang="en-US" dirty="0"/>
              <a:t>contain any embedded space or symbol such as? - + ! @ # % ^ &amp; * ( ) [ ] { } . ; : " ' / and \. However, an underscore ( _ ) can be used.</a:t>
            </a:r>
          </a:p>
          <a:p>
            <a:pPr lvl="1"/>
            <a:r>
              <a:rPr lang="en-US" dirty="0"/>
              <a:t>It should not be a C# keyword.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02630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Infinite Loop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using System; </a:t>
            </a:r>
          </a:p>
          <a:p>
            <a:pPr marL="0" indent="0">
              <a:buNone/>
            </a:pPr>
            <a:r>
              <a:rPr lang="en-US" dirty="0"/>
              <a:t>namespace Loops {</a:t>
            </a:r>
          </a:p>
          <a:p>
            <a:pPr marL="0" indent="0">
              <a:buNone/>
            </a:pPr>
            <a:r>
              <a:rPr lang="en-US" dirty="0"/>
              <a:t>      class Program { </a:t>
            </a:r>
          </a:p>
          <a:p>
            <a:pPr marL="0" indent="0">
              <a:buNone/>
            </a:pPr>
            <a:r>
              <a:rPr lang="en-US" dirty="0"/>
              <a:t>	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		for (; ; ) {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dirty="0" err="1" smtClean="0"/>
              <a:t>Console.WriteLine</a:t>
            </a:r>
            <a:r>
              <a:rPr lang="en-US" dirty="0"/>
              <a:t>("Hey! I am Trapped"); 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} </a:t>
            </a:r>
            <a:r>
              <a:rPr lang="en-US" dirty="0"/>
              <a:t>} 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71102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While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using System; </a:t>
            </a:r>
          </a:p>
          <a:p>
            <a:pPr marL="0" indent="0">
              <a:buNone/>
            </a:pPr>
            <a:r>
              <a:rPr lang="en-US" dirty="0"/>
              <a:t>namespace Loops {</a:t>
            </a:r>
          </a:p>
          <a:p>
            <a:pPr marL="0" indent="0">
              <a:buNone/>
            </a:pPr>
            <a:r>
              <a:rPr lang="en-US" dirty="0"/>
              <a:t>      class Program { </a:t>
            </a:r>
          </a:p>
          <a:p>
            <a:pPr marL="0" indent="0">
              <a:buNone/>
            </a:pPr>
            <a:r>
              <a:rPr lang="en-US" dirty="0"/>
              <a:t>	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int</a:t>
            </a:r>
            <a:r>
              <a:rPr lang="en-US" dirty="0"/>
              <a:t> a = 10;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while </a:t>
            </a:r>
            <a:r>
              <a:rPr lang="en-US" dirty="0"/>
              <a:t>(a &lt; 20) { </a:t>
            </a:r>
            <a:r>
              <a:rPr lang="en-US" dirty="0" smtClean="0"/>
              <a:t>				                               			</a:t>
            </a:r>
            <a:r>
              <a:rPr lang="en-US" dirty="0" err="1" smtClean="0"/>
              <a:t>Console.WriteLine</a:t>
            </a:r>
            <a:r>
              <a:rPr lang="en-US" dirty="0"/>
              <a:t>("value of a: {0}", a);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a</a:t>
            </a:r>
            <a:r>
              <a:rPr lang="en-US" dirty="0"/>
              <a:t>++; }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Console.ReadLine</a:t>
            </a:r>
            <a:r>
              <a:rPr lang="en-US" dirty="0"/>
              <a:t>();} } 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7134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Loop: find output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using System; </a:t>
            </a:r>
          </a:p>
          <a:p>
            <a:pPr marL="0" indent="0">
              <a:buNone/>
            </a:pPr>
            <a:r>
              <a:rPr lang="en-US" dirty="0"/>
              <a:t>namespace Loops {</a:t>
            </a:r>
          </a:p>
          <a:p>
            <a:pPr marL="0" indent="0">
              <a:buNone/>
            </a:pPr>
            <a:r>
              <a:rPr lang="en-US" dirty="0"/>
              <a:t>      class Program { </a:t>
            </a:r>
          </a:p>
          <a:p>
            <a:pPr marL="0" indent="0">
              <a:buNone/>
            </a:pPr>
            <a:r>
              <a:rPr lang="en-US" dirty="0"/>
              <a:t>	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int</a:t>
            </a:r>
            <a:r>
              <a:rPr lang="en-US" dirty="0"/>
              <a:t> a = 10;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	for (</a:t>
            </a:r>
            <a:r>
              <a:rPr lang="en-US" dirty="0" err="1"/>
              <a:t>int</a:t>
            </a:r>
            <a:r>
              <a:rPr lang="en-US" dirty="0"/>
              <a:t> a = 10; a &lt; 20; a = a + 1) { </a:t>
            </a:r>
            <a:r>
              <a:rPr lang="en-US" dirty="0" smtClean="0"/>
              <a:t>			   </a:t>
            </a:r>
            <a:r>
              <a:rPr lang="en-US" dirty="0" err="1" smtClean="0"/>
              <a:t>Console.WriteLine</a:t>
            </a:r>
            <a:r>
              <a:rPr lang="en-US" dirty="0"/>
              <a:t>("value of a: {0}", a); } </a:t>
            </a:r>
            <a:r>
              <a:rPr lang="en-US" dirty="0" smtClean="0"/>
              <a:t>		   </a:t>
            </a:r>
            <a:r>
              <a:rPr lang="en-US" dirty="0" err="1" smtClean="0"/>
              <a:t>Console.ReadLine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} </a:t>
            </a: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12904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Loop: find output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using System; </a:t>
            </a:r>
          </a:p>
          <a:p>
            <a:pPr marL="0" indent="0">
              <a:buNone/>
            </a:pPr>
            <a:r>
              <a:rPr lang="en-US" dirty="0"/>
              <a:t>namespace Loops {</a:t>
            </a:r>
          </a:p>
          <a:p>
            <a:pPr marL="0" indent="0">
              <a:buNone/>
            </a:pPr>
            <a:r>
              <a:rPr lang="en-US" dirty="0"/>
              <a:t>      class Program { </a:t>
            </a:r>
          </a:p>
          <a:p>
            <a:pPr marL="0" indent="0">
              <a:buNone/>
            </a:pPr>
            <a:r>
              <a:rPr lang="en-US" dirty="0"/>
              <a:t>	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int</a:t>
            </a:r>
            <a:r>
              <a:rPr lang="en-US" dirty="0"/>
              <a:t> i, j;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for </a:t>
            </a:r>
            <a:r>
              <a:rPr lang="en-US" dirty="0"/>
              <a:t>(i = 2; i &lt; 100; i++) {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for </a:t>
            </a:r>
            <a:r>
              <a:rPr lang="en-US" dirty="0"/>
              <a:t>(j = 2; j &lt;= (i / j); j++)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if </a:t>
            </a:r>
            <a:r>
              <a:rPr lang="en-US" dirty="0"/>
              <a:t>((i % j) == 0)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	break</a:t>
            </a:r>
            <a:r>
              <a:rPr lang="en-US" dirty="0"/>
              <a:t>; </a:t>
            </a:r>
          </a:p>
          <a:p>
            <a:pPr marL="0" indent="0">
              <a:buNone/>
            </a:pPr>
            <a:r>
              <a:rPr lang="en-US" dirty="0" smtClean="0"/>
              <a:t>				if </a:t>
            </a:r>
            <a:r>
              <a:rPr lang="en-US" dirty="0"/>
              <a:t>(j &gt; (i / j)) </a:t>
            </a:r>
            <a:r>
              <a:rPr lang="en-US" dirty="0" smtClean="0"/>
              <a:t>				                                                 </a:t>
            </a:r>
            <a:r>
              <a:rPr lang="en-US" dirty="0" err="1" smtClean="0"/>
              <a:t>Console.WriteLine</a:t>
            </a:r>
            <a:r>
              <a:rPr lang="en-US" dirty="0"/>
              <a:t>("{0} is prime", i); }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</a:t>
            </a:r>
            <a:r>
              <a:rPr lang="en-US" dirty="0" err="1" smtClean="0"/>
              <a:t>Console.ReadLine</a:t>
            </a:r>
            <a:r>
              <a:rPr lang="en-US" dirty="0"/>
              <a:t>();} 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562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Comments in C#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/* </a:t>
            </a:r>
            <a:r>
              <a:rPr lang="en-US" dirty="0" smtClean="0"/>
              <a:t>This is the class of C</a:t>
            </a:r>
            <a:r>
              <a:rPr lang="en-US" dirty="0"/>
              <a:t># programming </a:t>
            </a:r>
            <a:r>
              <a:rPr lang="en-US" dirty="0" smtClean="0"/>
              <a:t>Language */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//</a:t>
            </a:r>
            <a:r>
              <a:rPr lang="en-US" dirty="0" err="1" smtClean="0"/>
              <a:t>Console.WriteLine</a:t>
            </a:r>
            <a:r>
              <a:rPr lang="en-US" dirty="0" smtClean="0"/>
              <a:t>(“C sharp class”);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77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Member Variables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Variables </a:t>
            </a:r>
            <a:r>
              <a:rPr lang="en-US" dirty="0"/>
              <a:t>in C#, are categorized into the following types:</a:t>
            </a:r>
          </a:p>
          <a:p>
            <a:r>
              <a:rPr lang="en-US" dirty="0"/>
              <a:t>Value types</a:t>
            </a:r>
          </a:p>
          <a:p>
            <a:r>
              <a:rPr lang="en-US" dirty="0"/>
              <a:t>Reference types</a:t>
            </a:r>
          </a:p>
          <a:p>
            <a:r>
              <a:rPr lang="en-US" dirty="0"/>
              <a:t>Pointer types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859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Value Type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Value type variables can be assigned a value directly. </a:t>
            </a:r>
            <a:endParaRPr lang="en-US" dirty="0" smtClean="0"/>
          </a:p>
          <a:p>
            <a:endParaRPr lang="en-US" dirty="0"/>
          </a:p>
          <a:p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a = 10;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441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0590383"/>
              </p:ext>
            </p:extLst>
          </p:nvPr>
        </p:nvGraphicFramePr>
        <p:xfrm>
          <a:off x="457200" y="381000"/>
          <a:ext cx="4316732" cy="6011986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784861"/>
                <a:gridCol w="2747010"/>
                <a:gridCol w="784861"/>
              </a:tblGrid>
              <a:tr h="700649"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Type</a:t>
                      </a:r>
                    </a:p>
                  </a:txBody>
                  <a:tcPr marL="58779" marR="58779" marT="29389" marB="29389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Represents</a:t>
                      </a:r>
                    </a:p>
                  </a:txBody>
                  <a:tcPr marL="58779" marR="58779" marT="29389" marB="29389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Default Value</a:t>
                      </a:r>
                    </a:p>
                  </a:txBody>
                  <a:tcPr marL="58779" marR="58779" marT="29389" marB="29389" anchor="ctr"/>
                </a:tc>
              </a:tr>
              <a:tr h="278749">
                <a:tc>
                  <a:txBody>
                    <a:bodyPr/>
                    <a:lstStyle/>
                    <a:p>
                      <a:r>
                        <a:rPr lang="en-US" sz="1200" dirty="0" err="1"/>
                        <a:t>bool</a:t>
                      </a:r>
                      <a:endParaRPr lang="en-US" sz="1200" dirty="0"/>
                    </a:p>
                  </a:txBody>
                  <a:tcPr marL="58779" marR="58779" marT="29389" marB="29389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Boolean value</a:t>
                      </a:r>
                    </a:p>
                  </a:txBody>
                  <a:tcPr marL="58779" marR="58779" marT="29389" marB="29389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False</a:t>
                      </a:r>
                    </a:p>
                  </a:txBody>
                  <a:tcPr marL="58779" marR="58779" marT="29389" marB="29389" anchor="ctr"/>
                </a:tc>
              </a:tr>
              <a:tr h="278749">
                <a:tc>
                  <a:txBody>
                    <a:bodyPr/>
                    <a:lstStyle/>
                    <a:p>
                      <a:r>
                        <a:rPr lang="en-US" sz="1200"/>
                        <a:t>byte</a:t>
                      </a:r>
                    </a:p>
                  </a:txBody>
                  <a:tcPr marL="58779" marR="58779" marT="29389" marB="29389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8-bit unsigned integer</a:t>
                      </a:r>
                    </a:p>
                  </a:txBody>
                  <a:tcPr marL="58779" marR="58779" marT="29389" marB="29389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</a:t>
                      </a:r>
                    </a:p>
                  </a:txBody>
                  <a:tcPr marL="58779" marR="58779" marT="29389" marB="29389" anchor="ctr"/>
                </a:tc>
              </a:tr>
              <a:tr h="278749">
                <a:tc>
                  <a:txBody>
                    <a:bodyPr/>
                    <a:lstStyle/>
                    <a:p>
                      <a:r>
                        <a:rPr lang="en-US" sz="1200"/>
                        <a:t>char</a:t>
                      </a:r>
                    </a:p>
                  </a:txBody>
                  <a:tcPr marL="58779" marR="58779" marT="29389" marB="29389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16-bit 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/>
                        <a:t>character</a:t>
                      </a:r>
                    </a:p>
                  </a:txBody>
                  <a:tcPr marL="58779" marR="58779" marT="29389" marB="29389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'\0'</a:t>
                      </a:r>
                    </a:p>
                  </a:txBody>
                  <a:tcPr marL="58779" marR="58779" marT="29389" marB="29389" anchor="ctr"/>
                </a:tc>
              </a:tr>
              <a:tr h="700649">
                <a:tc>
                  <a:txBody>
                    <a:bodyPr/>
                    <a:lstStyle/>
                    <a:p>
                      <a:r>
                        <a:rPr lang="en-US" sz="1200"/>
                        <a:t>decimal</a:t>
                      </a:r>
                    </a:p>
                  </a:txBody>
                  <a:tcPr marL="58779" marR="58779" marT="29389" marB="29389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128-bit precise decimal values with 28-29 significant digits</a:t>
                      </a:r>
                    </a:p>
                  </a:txBody>
                  <a:tcPr marL="58779" marR="58779" marT="29389" marB="29389"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0.0D</a:t>
                      </a:r>
                      <a:endParaRPr lang="en-US" sz="1200" dirty="0"/>
                    </a:p>
                  </a:txBody>
                  <a:tcPr marL="58779" marR="58779" marT="29389" marB="29389" anchor="ctr"/>
                </a:tc>
              </a:tr>
              <a:tr h="489699">
                <a:tc>
                  <a:txBody>
                    <a:bodyPr/>
                    <a:lstStyle/>
                    <a:p>
                      <a:r>
                        <a:rPr lang="en-US" sz="1200"/>
                        <a:t>double</a:t>
                      </a:r>
                    </a:p>
                  </a:txBody>
                  <a:tcPr marL="58779" marR="58779" marT="29389" marB="29389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64-bit double-precision floating point type</a:t>
                      </a:r>
                    </a:p>
                  </a:txBody>
                  <a:tcPr marL="58779" marR="58779" marT="29389" marB="29389"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0.0D</a:t>
                      </a:r>
                      <a:endParaRPr lang="en-US" sz="1200" dirty="0"/>
                    </a:p>
                  </a:txBody>
                  <a:tcPr marL="58779" marR="58779" marT="29389" marB="29389" anchor="ctr"/>
                </a:tc>
              </a:tr>
              <a:tr h="489699">
                <a:tc>
                  <a:txBody>
                    <a:bodyPr/>
                    <a:lstStyle/>
                    <a:p>
                      <a:r>
                        <a:rPr lang="en-US" sz="1200"/>
                        <a:t>float</a:t>
                      </a:r>
                    </a:p>
                  </a:txBody>
                  <a:tcPr marL="58779" marR="58779" marT="29389" marB="29389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32-bit single-precision floating point type</a:t>
                      </a:r>
                    </a:p>
                  </a:txBody>
                  <a:tcPr marL="58779" marR="58779" marT="29389" marB="29389"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0.0F</a:t>
                      </a:r>
                      <a:endParaRPr lang="en-US" sz="1200" dirty="0"/>
                    </a:p>
                  </a:txBody>
                  <a:tcPr marL="58779" marR="58779" marT="29389" marB="29389" anchor="ctr"/>
                </a:tc>
              </a:tr>
              <a:tr h="278749">
                <a:tc>
                  <a:txBody>
                    <a:bodyPr/>
                    <a:lstStyle/>
                    <a:p>
                      <a:r>
                        <a:rPr lang="en-US" sz="1200"/>
                        <a:t>int</a:t>
                      </a:r>
                    </a:p>
                  </a:txBody>
                  <a:tcPr marL="58779" marR="58779" marT="29389" marB="29389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32-bit signed integer type</a:t>
                      </a:r>
                    </a:p>
                  </a:txBody>
                  <a:tcPr marL="58779" marR="58779" marT="29389" marB="29389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</a:t>
                      </a:r>
                    </a:p>
                  </a:txBody>
                  <a:tcPr marL="58779" marR="58779" marT="29389" marB="29389" anchor="ctr"/>
                </a:tc>
              </a:tr>
              <a:tr h="489699">
                <a:tc>
                  <a:txBody>
                    <a:bodyPr/>
                    <a:lstStyle/>
                    <a:p>
                      <a:r>
                        <a:rPr lang="en-US" sz="1200"/>
                        <a:t>long</a:t>
                      </a:r>
                    </a:p>
                  </a:txBody>
                  <a:tcPr marL="58779" marR="58779" marT="29389" marB="29389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64-bit signed integer type</a:t>
                      </a:r>
                    </a:p>
                  </a:txBody>
                  <a:tcPr marL="58779" marR="58779" marT="29389" marB="29389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0L</a:t>
                      </a:r>
                    </a:p>
                  </a:txBody>
                  <a:tcPr marL="58779" marR="58779" marT="29389" marB="29389" anchor="ctr"/>
                </a:tc>
              </a:tr>
              <a:tr h="278749">
                <a:tc>
                  <a:txBody>
                    <a:bodyPr/>
                    <a:lstStyle/>
                    <a:p>
                      <a:r>
                        <a:rPr lang="en-US" sz="1200"/>
                        <a:t>sbyte</a:t>
                      </a:r>
                    </a:p>
                  </a:txBody>
                  <a:tcPr marL="58779" marR="58779" marT="29389" marB="29389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8-bit signed integer type</a:t>
                      </a:r>
                    </a:p>
                  </a:txBody>
                  <a:tcPr marL="58779" marR="58779" marT="29389" marB="29389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</a:t>
                      </a:r>
                    </a:p>
                  </a:txBody>
                  <a:tcPr marL="58779" marR="58779" marT="29389" marB="29389" anchor="ctr"/>
                </a:tc>
              </a:tr>
              <a:tr h="278749">
                <a:tc>
                  <a:txBody>
                    <a:bodyPr/>
                    <a:lstStyle/>
                    <a:p>
                      <a:r>
                        <a:rPr lang="en-US" sz="1200"/>
                        <a:t>short</a:t>
                      </a:r>
                    </a:p>
                  </a:txBody>
                  <a:tcPr marL="58779" marR="58779" marT="29389" marB="29389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16-bit signed integer type</a:t>
                      </a:r>
                    </a:p>
                  </a:txBody>
                  <a:tcPr marL="58779" marR="58779" marT="29389" marB="29389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</a:t>
                      </a:r>
                    </a:p>
                  </a:txBody>
                  <a:tcPr marL="58779" marR="58779" marT="29389" marB="29389" anchor="ctr"/>
                </a:tc>
              </a:tr>
              <a:tr h="489699">
                <a:tc>
                  <a:txBody>
                    <a:bodyPr/>
                    <a:lstStyle/>
                    <a:p>
                      <a:r>
                        <a:rPr lang="en-US" sz="1200"/>
                        <a:t>uint</a:t>
                      </a:r>
                    </a:p>
                  </a:txBody>
                  <a:tcPr marL="58779" marR="58779" marT="29389" marB="29389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32-bit unsigned integer type</a:t>
                      </a:r>
                    </a:p>
                  </a:txBody>
                  <a:tcPr marL="58779" marR="58779" marT="29389" marB="29389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</a:t>
                      </a:r>
                    </a:p>
                  </a:txBody>
                  <a:tcPr marL="58779" marR="58779" marT="29389" marB="29389" anchor="ctr"/>
                </a:tc>
              </a:tr>
              <a:tr h="489699">
                <a:tc>
                  <a:txBody>
                    <a:bodyPr/>
                    <a:lstStyle/>
                    <a:p>
                      <a:r>
                        <a:rPr lang="en-US" sz="1200"/>
                        <a:t>ulong</a:t>
                      </a:r>
                    </a:p>
                  </a:txBody>
                  <a:tcPr marL="58779" marR="58779" marT="29389" marB="29389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64-bit unsigned integer type</a:t>
                      </a:r>
                    </a:p>
                  </a:txBody>
                  <a:tcPr marL="58779" marR="58779" marT="29389" marB="29389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</a:t>
                      </a:r>
                    </a:p>
                  </a:txBody>
                  <a:tcPr marL="58779" marR="58779" marT="29389" marB="29389" anchor="ctr"/>
                </a:tc>
              </a:tr>
              <a:tr h="489699">
                <a:tc>
                  <a:txBody>
                    <a:bodyPr/>
                    <a:lstStyle/>
                    <a:p>
                      <a:r>
                        <a:rPr lang="en-US" sz="1200"/>
                        <a:t>ushort</a:t>
                      </a:r>
                    </a:p>
                  </a:txBody>
                  <a:tcPr marL="58779" marR="58779" marT="29389" marB="29389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16-bit unsigned integer type</a:t>
                      </a:r>
                    </a:p>
                  </a:txBody>
                  <a:tcPr marL="58779" marR="58779" marT="29389" marB="29389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 marL="58779" marR="58779" marT="29389" marB="29389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7702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Defining Variables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int</a:t>
            </a:r>
            <a:r>
              <a:rPr lang="en-US" dirty="0"/>
              <a:t> d = 3, f = 5; </a:t>
            </a:r>
            <a:endParaRPr lang="en-US" dirty="0" smtClean="0"/>
          </a:p>
          <a:p>
            <a:r>
              <a:rPr lang="en-US" dirty="0" smtClean="0"/>
              <a:t>byte </a:t>
            </a:r>
            <a:r>
              <a:rPr lang="en-US" dirty="0"/>
              <a:t>z = 22; </a:t>
            </a:r>
            <a:endParaRPr lang="en-US" dirty="0" smtClean="0"/>
          </a:p>
          <a:p>
            <a:r>
              <a:rPr lang="en-US" dirty="0" smtClean="0"/>
              <a:t>double </a:t>
            </a:r>
            <a:r>
              <a:rPr lang="en-US" dirty="0"/>
              <a:t>pi = 3.14159; </a:t>
            </a:r>
            <a:endParaRPr lang="en-US" dirty="0" smtClean="0"/>
          </a:p>
          <a:p>
            <a:r>
              <a:rPr lang="en-US" dirty="0" smtClean="0"/>
              <a:t>char x</a:t>
            </a:r>
          </a:p>
          <a:p>
            <a:endParaRPr lang="en-US" dirty="0"/>
          </a:p>
          <a:p>
            <a:r>
              <a:rPr lang="en-US" dirty="0" err="1"/>
              <a:t>int</a:t>
            </a:r>
            <a:r>
              <a:rPr lang="en-US" dirty="0"/>
              <a:t> i, j, k; </a:t>
            </a:r>
            <a:endParaRPr lang="en-US" dirty="0" smtClean="0"/>
          </a:p>
          <a:p>
            <a:r>
              <a:rPr lang="en-US" dirty="0" smtClean="0"/>
              <a:t>char </a:t>
            </a:r>
            <a:r>
              <a:rPr lang="en-US" dirty="0"/>
              <a:t>c, </a:t>
            </a:r>
            <a:r>
              <a:rPr lang="en-US" dirty="0" err="1"/>
              <a:t>ch</a:t>
            </a:r>
            <a:r>
              <a:rPr lang="en-US" dirty="0"/>
              <a:t>; </a:t>
            </a:r>
            <a:endParaRPr lang="en-US" dirty="0" smtClean="0"/>
          </a:p>
          <a:p>
            <a:r>
              <a:rPr lang="en-US" dirty="0" smtClean="0"/>
              <a:t>float </a:t>
            </a:r>
            <a:r>
              <a:rPr lang="en-US" dirty="0"/>
              <a:t>f, salary; </a:t>
            </a:r>
            <a:endParaRPr lang="en-US" dirty="0" smtClean="0"/>
          </a:p>
          <a:p>
            <a:r>
              <a:rPr lang="en-US" dirty="0" smtClean="0"/>
              <a:t>double </a:t>
            </a:r>
            <a:r>
              <a:rPr lang="en-US" dirty="0"/>
              <a:t>d; = 'x';</a:t>
            </a:r>
          </a:p>
        </p:txBody>
      </p:sp>
    </p:spTree>
    <p:extLst>
      <p:ext uri="{BB962C8B-B14F-4D97-AF65-F5344CB8AC3E}">
        <p14:creationId xmlns:p14="http://schemas.microsoft.com/office/powerpoint/2010/main" val="3158501455"/>
      </p:ext>
    </p:extLst>
  </p:cSld>
  <p:clrMapOvr>
    <a:masterClrMapping/>
  </p:clrMapOvr>
</p:sld>
</file>

<file path=ppt/theme/theme1.xml><?xml version="1.0" encoding="utf-8"?>
<a:theme xmlns:a="http://schemas.openxmlformats.org/drawingml/2006/main" name="DIUTemplateSWE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DIUTemplateSWE</Template>
  <TotalTime>247</TotalTime>
  <Words>1299</Words>
  <Application>Microsoft Office PowerPoint</Application>
  <PresentationFormat>On-screen Show (4:3)</PresentationFormat>
  <Paragraphs>591</Paragraphs>
  <Slides>43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DIUTemplateSWE</vt:lpstr>
      <vt:lpstr>Programming Language II C#</vt:lpstr>
      <vt:lpstr>C# Keywords </vt:lpstr>
      <vt:lpstr>Keywords </vt:lpstr>
      <vt:lpstr>Identifiers </vt:lpstr>
      <vt:lpstr>Comments in C# </vt:lpstr>
      <vt:lpstr>Member Variables </vt:lpstr>
      <vt:lpstr>Value Type </vt:lpstr>
      <vt:lpstr>PowerPoint Presentation</vt:lpstr>
      <vt:lpstr>Defining Variables </vt:lpstr>
      <vt:lpstr>PowerPoint Presentation</vt:lpstr>
      <vt:lpstr>Reference Type </vt:lpstr>
      <vt:lpstr>C# - Type Conversion </vt:lpstr>
      <vt:lpstr>Implicit type conversion</vt:lpstr>
      <vt:lpstr>C# Type Conversion Methods </vt:lpstr>
      <vt:lpstr>PowerPoint Presentation</vt:lpstr>
      <vt:lpstr>Explicit type conversion</vt:lpstr>
      <vt:lpstr>Accepting Values from User </vt:lpstr>
      <vt:lpstr>Local variables</vt:lpstr>
      <vt:lpstr>Character Constants </vt:lpstr>
      <vt:lpstr>PowerPoint Presentation</vt:lpstr>
      <vt:lpstr>Defining Constants </vt:lpstr>
      <vt:lpstr>PowerPoint Presentation</vt:lpstr>
      <vt:lpstr>C# - Operators </vt:lpstr>
      <vt:lpstr>Arithmetic Operators </vt:lpstr>
      <vt:lpstr>Relational Operators </vt:lpstr>
      <vt:lpstr>Logical Operators </vt:lpstr>
      <vt:lpstr>Assignment Operators </vt:lpstr>
      <vt:lpstr>Assignment Operators </vt:lpstr>
      <vt:lpstr>Assignment Operators </vt:lpstr>
      <vt:lpstr>Operator Precedence in C#</vt:lpstr>
      <vt:lpstr>Miscellaneous Operators </vt:lpstr>
      <vt:lpstr>PowerPoint Presentation</vt:lpstr>
      <vt:lpstr>Decision Making </vt:lpstr>
      <vt:lpstr>Decision Making </vt:lpstr>
      <vt:lpstr>Decision Making </vt:lpstr>
      <vt:lpstr>Decision Making </vt:lpstr>
      <vt:lpstr>Decision Making </vt:lpstr>
      <vt:lpstr>Break statement</vt:lpstr>
      <vt:lpstr>Continue statement</vt:lpstr>
      <vt:lpstr>Infinite Loop </vt:lpstr>
      <vt:lpstr>While </vt:lpstr>
      <vt:lpstr>Loop: find output </vt:lpstr>
      <vt:lpstr>Loop: find output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With Java SEN - 132</dc:title>
  <dc:creator>SADIA</dc:creator>
  <cp:lastModifiedBy>SADIA</cp:lastModifiedBy>
  <cp:revision>118</cp:revision>
  <dcterms:created xsi:type="dcterms:W3CDTF">2017-01-02T11:27:39Z</dcterms:created>
  <dcterms:modified xsi:type="dcterms:W3CDTF">2017-01-18T12:33:04Z</dcterms:modified>
</cp:coreProperties>
</file>