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DFA"/>
    <a:srgbClr val="122B4A"/>
    <a:srgbClr val="483504"/>
    <a:srgbClr val="002200"/>
    <a:srgbClr val="003300"/>
    <a:srgbClr val="113B1C"/>
    <a:srgbClr val="66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>
              <a:defRPr sz="3200">
                <a:solidFill>
                  <a:srgbClr val="113B1C"/>
                </a:solidFill>
              </a:defRPr>
            </a:lvl1pPr>
            <a:lvl2pPr>
              <a:defRPr>
                <a:solidFill>
                  <a:srgbClr val="002200"/>
                </a:solidFill>
              </a:defRPr>
            </a:lvl2pPr>
            <a:lvl3pPr>
              <a:defRPr>
                <a:solidFill>
                  <a:srgbClr val="483504"/>
                </a:solidFill>
              </a:defRPr>
            </a:lvl3pPr>
            <a:lvl4pPr>
              <a:defRPr>
                <a:solidFill>
                  <a:srgbClr val="122B4A"/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4840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99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</a:t>
            </a:r>
            <a:r>
              <a:rPr lang="en-US" dirty="0" smtClean="0"/>
              <a:t>with </a:t>
            </a:r>
            <a:r>
              <a:rPr lang="en-US" dirty="0" smtClean="0"/>
              <a:t>Lab C#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048001"/>
            <a:ext cx="5943600" cy="1524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286000" lvl="5" indent="0">
              <a:buNone/>
            </a:pPr>
            <a:endParaRPr lang="en-US" sz="2800" dirty="0" smtClean="0">
              <a:solidFill>
                <a:srgbClr val="00B050"/>
              </a:solidFill>
              <a:latin typeface="Century" pitchFamily="18" charset="0"/>
            </a:endParaRP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Lecture – 3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Class, object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964" y="0"/>
            <a:ext cx="5444836" cy="228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13B1C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2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8350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22B4A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0">
              <a:buFont typeface="Arial" pitchFamily="34" charset="0"/>
              <a:buNone/>
            </a:pPr>
            <a:r>
              <a:rPr lang="en-US" sz="900" dirty="0" smtClean="0">
                <a:solidFill>
                  <a:srgbClr val="00B050"/>
                </a:solidFill>
                <a:latin typeface="Century" pitchFamily="18" charset="0"/>
              </a:rPr>
              <a:t>In the name of Allah, most gracious and merciful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An object is an </a:t>
            </a:r>
            <a:r>
              <a:rPr lang="en-US" u="sng" dirty="0"/>
              <a:t>instance</a:t>
            </a:r>
            <a:r>
              <a:rPr lang="en-US" dirty="0"/>
              <a:t> of a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b="1" dirty="0" smtClean="0"/>
              <a:t>	- What is an instance???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u="sng" dirty="0" smtClean="0"/>
              <a:t>Object declaration:</a:t>
            </a:r>
            <a:endParaRPr lang="en-US" b="1" i="1" u="sng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 err="1" smtClean="0"/>
              <a:t>Class_name</a:t>
            </a:r>
            <a:r>
              <a:rPr lang="en-US" dirty="0" smtClean="0"/>
              <a:t> </a:t>
            </a:r>
            <a:r>
              <a:rPr lang="en-US" dirty="0"/>
              <a:t>instance = new </a:t>
            </a:r>
            <a:r>
              <a:rPr lang="en-US" dirty="0" err="1" smtClean="0"/>
              <a:t>Class_name</a:t>
            </a:r>
            <a:r>
              <a:rPr lang="en-US" dirty="0"/>
              <a:t>( 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Objects </a:t>
            </a:r>
            <a:r>
              <a:rPr lang="en-US" dirty="0"/>
              <a:t>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Animal </a:t>
            </a:r>
            <a:r>
              <a:rPr lang="en-US" dirty="0"/>
              <a:t>A1 = new Animal( );</a:t>
            </a:r>
          </a:p>
          <a:p>
            <a:pPr marL="0" indent="0">
              <a:buNone/>
            </a:pPr>
            <a:r>
              <a:rPr lang="en-US" dirty="0"/>
              <a:t>	Animal cat = new Animal( );</a:t>
            </a:r>
          </a:p>
          <a:p>
            <a:pPr marL="0" indent="0">
              <a:buNone/>
            </a:pPr>
            <a:r>
              <a:rPr lang="en-US" dirty="0"/>
              <a:t>	Animal dog= new Animal(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Human H1 = new Human( );</a:t>
            </a:r>
          </a:p>
          <a:p>
            <a:pPr marL="0" indent="0">
              <a:buNone/>
            </a:pPr>
            <a:r>
              <a:rPr lang="en-US" dirty="0"/>
              <a:t>	Human </a:t>
            </a:r>
            <a:r>
              <a:rPr lang="en-US" dirty="0" err="1"/>
              <a:t>Zahid</a:t>
            </a:r>
            <a:r>
              <a:rPr lang="en-US" dirty="0"/>
              <a:t> = new Human( );</a:t>
            </a:r>
          </a:p>
          <a:p>
            <a:pPr marL="0" indent="0">
              <a:buNone/>
            </a:pPr>
            <a:r>
              <a:rPr lang="en-US" dirty="0"/>
              <a:t>	Human </a:t>
            </a:r>
            <a:r>
              <a:rPr lang="en-US" dirty="0" err="1"/>
              <a:t>Fahim</a:t>
            </a:r>
            <a:r>
              <a:rPr lang="en-US" dirty="0"/>
              <a:t> = new Human(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</a:t>
            </a:r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namespace practice{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class Human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Program{</a:t>
            </a:r>
          </a:p>
          <a:p>
            <a:pPr marL="0" indent="0">
              <a:buNone/>
            </a:pPr>
            <a:r>
              <a:rPr lang="en-US" dirty="0"/>
              <a:t>public static void main 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Human </a:t>
            </a:r>
            <a:r>
              <a:rPr lang="en-US" dirty="0" err="1">
                <a:solidFill>
                  <a:srgbClr val="7030A0"/>
                </a:solidFill>
              </a:rPr>
              <a:t>Zahid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>
                <a:solidFill>
                  <a:srgbClr val="282DFA"/>
                </a:solidFill>
              </a:rPr>
              <a:t>new</a:t>
            </a:r>
            <a:r>
              <a:rPr lang="en-US" dirty="0">
                <a:solidFill>
                  <a:srgbClr val="7030A0"/>
                </a:solidFill>
              </a:rPr>
              <a:t> Human(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'new' </a:t>
            </a:r>
            <a:r>
              <a:rPr lang="en-US" dirty="0" smtClean="0"/>
              <a:t>operator?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'new'</a:t>
            </a:r>
            <a:r>
              <a:rPr lang="en-US" dirty="0"/>
              <a:t> </a:t>
            </a:r>
            <a:r>
              <a:rPr lang="en-US" dirty="0" smtClean="0"/>
              <a:t>is an operator </a:t>
            </a:r>
            <a:r>
              <a:rPr lang="en-US" dirty="0"/>
              <a:t>in </a:t>
            </a:r>
            <a:r>
              <a:rPr lang="en-US" dirty="0" smtClean="0"/>
              <a:t>java which </a:t>
            </a:r>
            <a:r>
              <a:rPr lang="en-US" dirty="0"/>
              <a:t>is responsible for the creation of </a:t>
            </a:r>
            <a:r>
              <a:rPr lang="en-US" b="1" dirty="0"/>
              <a:t>new object</a:t>
            </a:r>
            <a:r>
              <a:rPr lang="en-US" dirty="0"/>
              <a:t> or we can say instance of a class.</a:t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Actually</a:t>
            </a:r>
            <a:r>
              <a:rPr lang="en-US" i="1" dirty="0">
                <a:solidFill>
                  <a:srgbClr val="00B050"/>
                </a:solidFill>
              </a:rPr>
              <a:t>, it </a:t>
            </a:r>
            <a:r>
              <a:rPr lang="en-US" b="1" i="1" dirty="0">
                <a:solidFill>
                  <a:srgbClr val="00B050"/>
                </a:solidFill>
              </a:rPr>
              <a:t>dynamically allocates</a:t>
            </a:r>
            <a:r>
              <a:rPr lang="en-US" i="1" dirty="0">
                <a:solidFill>
                  <a:srgbClr val="00B050"/>
                </a:solidFill>
              </a:rPr>
              <a:t> memory in the heap with the reference </a:t>
            </a:r>
            <a:r>
              <a:rPr lang="en-US" i="1" dirty="0" smtClean="0">
                <a:solidFill>
                  <a:srgbClr val="00B050"/>
                </a:solidFill>
              </a:rPr>
              <a:t>by pointing </a:t>
            </a:r>
            <a:r>
              <a:rPr lang="en-US" i="1" dirty="0">
                <a:solidFill>
                  <a:srgbClr val="00B050"/>
                </a:solidFill>
              </a:rPr>
              <a:t>from the stack</a:t>
            </a:r>
            <a:r>
              <a:rPr lang="en-US" i="1" dirty="0" smtClean="0">
                <a:solidFill>
                  <a:srgbClr val="00B050"/>
                </a:solidFill>
              </a:rPr>
              <a:t>.)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'new' </a:t>
            </a:r>
            <a:r>
              <a:rPr lang="en-US" dirty="0" smtClean="0"/>
              <a:t>operator?</a:t>
            </a:r>
            <a:endParaRPr lang="en-US" dirty="0"/>
          </a:p>
        </p:txBody>
      </p:sp>
      <p:pic>
        <p:nvPicPr>
          <p:cNvPr id="1027" name="Picture 3" descr="C:\Users\Administrator\Deskto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1063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meaning: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set of things having some attributes in </a:t>
            </a:r>
            <a:r>
              <a:rPr lang="en-GB" dirty="0" smtClean="0"/>
              <a:t>common</a:t>
            </a:r>
          </a:p>
          <a:p>
            <a:pPr lvl="1"/>
            <a:r>
              <a:rPr lang="en-GB" dirty="0" smtClean="0"/>
              <a:t>Example: Human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Animal Class:			Car Class:</a:t>
            </a:r>
          </a:p>
          <a:p>
            <a:pPr marL="0" indent="0">
              <a:buNone/>
            </a:pPr>
            <a:r>
              <a:rPr lang="en-GB" dirty="0"/>
              <a:t>	eyes;					</a:t>
            </a:r>
            <a:r>
              <a:rPr lang="en-GB" dirty="0" err="1" smtClean="0"/>
              <a:t>color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legs;					manufacturer;</a:t>
            </a:r>
          </a:p>
          <a:p>
            <a:pPr marL="0" indent="0">
              <a:buNone/>
            </a:pPr>
            <a:r>
              <a:rPr lang="en-GB" dirty="0"/>
              <a:t>	head;				length;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canWalk</a:t>
            </a:r>
            <a:r>
              <a:rPr lang="en-GB" dirty="0"/>
              <a:t>( );			speed( 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canEat</a:t>
            </a:r>
            <a:r>
              <a:rPr lang="en-GB" dirty="0"/>
              <a:t>( );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4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Object</a:t>
            </a:r>
            <a:r>
              <a:rPr lang="en-US" dirty="0"/>
              <a:t> means: </a:t>
            </a:r>
            <a:r>
              <a:rPr lang="en-US" b="1" dirty="0">
                <a:solidFill>
                  <a:srgbClr val="FF0000"/>
                </a:solidFill>
              </a:rPr>
              <a:t>person or thing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 err="1"/>
              <a:t>Anika</a:t>
            </a:r>
            <a:r>
              <a:rPr lang="en-US" dirty="0"/>
              <a:t>	</a:t>
            </a:r>
            <a:r>
              <a:rPr lang="en-US" dirty="0" err="1"/>
              <a:t>Fahim</a:t>
            </a:r>
            <a:r>
              <a:rPr lang="en-US" dirty="0"/>
              <a:t>	Mina		</a:t>
            </a:r>
            <a:r>
              <a:rPr lang="en-US" dirty="0" err="1"/>
              <a:t>Raju</a:t>
            </a: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Cat		Lion		Zebra	Horse	</a:t>
            </a:r>
          </a:p>
          <a:p>
            <a:pPr marL="0" indent="0">
              <a:buNone/>
            </a:pPr>
            <a:r>
              <a:rPr lang="en-US" dirty="0"/>
              <a:t>Mango	Papaya	Orange	Grape	</a:t>
            </a:r>
          </a:p>
          <a:p>
            <a:pPr marL="0" indent="0">
              <a:buNone/>
            </a:pPr>
            <a:r>
              <a:rPr lang="en-US" dirty="0"/>
              <a:t>Toyota	Audi		BMW		Benz		</a:t>
            </a:r>
          </a:p>
          <a:p>
            <a:pPr marL="0" indent="0">
              <a:buNone/>
            </a:pPr>
            <a:r>
              <a:rPr lang="en-US" dirty="0"/>
              <a:t>Circle	Triangle	Square	Oval		</a:t>
            </a:r>
          </a:p>
          <a:p>
            <a:pPr marL="0" indent="0">
              <a:buNone/>
            </a:pPr>
            <a:r>
              <a:rPr lang="en-US" dirty="0"/>
              <a:t>Potato	Tomato	onion 	Carrot	</a:t>
            </a:r>
          </a:p>
          <a:p>
            <a:pPr marL="0" indent="0">
              <a:buNone/>
            </a:pPr>
            <a:r>
              <a:rPr lang="en-US" dirty="0"/>
              <a:t>Burger	Pizza		Rice		Bread</a:t>
            </a:r>
          </a:p>
        </p:txBody>
      </p:sp>
    </p:spTree>
    <p:extLst>
      <p:ext uri="{BB962C8B-B14F-4D97-AF65-F5344CB8AC3E}">
        <p14:creationId xmlns:p14="http://schemas.microsoft.com/office/powerpoint/2010/main" val="5103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96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:							</a:t>
            </a:r>
            <a:r>
              <a:rPr lang="en-US" b="1" dirty="0"/>
              <a:t>Class</a:t>
            </a:r>
            <a:r>
              <a:rPr lang="en-US" dirty="0"/>
              <a:t>:								</a:t>
            </a:r>
          </a:p>
          <a:p>
            <a:pPr marL="0" indent="0">
              <a:buNone/>
            </a:pPr>
            <a:r>
              <a:rPr lang="en-US" dirty="0" err="1"/>
              <a:t>Anika</a:t>
            </a:r>
            <a:r>
              <a:rPr lang="en-US" dirty="0"/>
              <a:t>	</a:t>
            </a:r>
            <a:r>
              <a:rPr lang="en-US" dirty="0" err="1"/>
              <a:t>Fahim</a:t>
            </a:r>
            <a:r>
              <a:rPr lang="en-US" dirty="0"/>
              <a:t>	Mina		</a:t>
            </a:r>
            <a:r>
              <a:rPr lang="en-US" dirty="0" err="1"/>
              <a:t>Raju</a:t>
            </a:r>
            <a:r>
              <a:rPr lang="en-US" dirty="0"/>
              <a:t> 		Person</a:t>
            </a:r>
          </a:p>
          <a:p>
            <a:pPr marL="0" indent="0">
              <a:buNone/>
            </a:pPr>
            <a:r>
              <a:rPr lang="en-US" dirty="0"/>
              <a:t>Cat		Lion		Zebra	Horse	Animal</a:t>
            </a:r>
          </a:p>
          <a:p>
            <a:pPr marL="0" indent="0">
              <a:buNone/>
            </a:pPr>
            <a:r>
              <a:rPr lang="en-US" dirty="0"/>
              <a:t>Mango	Papaya	Orange	Grape	Fruit</a:t>
            </a:r>
          </a:p>
          <a:p>
            <a:pPr marL="0" indent="0">
              <a:buNone/>
            </a:pPr>
            <a:r>
              <a:rPr lang="en-US" dirty="0"/>
              <a:t>Toyota	Audi		BMW		Benz		Car</a:t>
            </a:r>
          </a:p>
          <a:p>
            <a:pPr marL="0" indent="0">
              <a:buNone/>
            </a:pPr>
            <a:r>
              <a:rPr lang="en-US" dirty="0"/>
              <a:t>Circle	Triangle	Square	Oval		Shape</a:t>
            </a:r>
          </a:p>
          <a:p>
            <a:pPr marL="0" indent="0">
              <a:buNone/>
            </a:pPr>
            <a:r>
              <a:rPr lang="en-US" dirty="0"/>
              <a:t>Potato	Tomato	onion 	Carrot	Vegetable</a:t>
            </a:r>
          </a:p>
          <a:p>
            <a:pPr marL="0" indent="0">
              <a:buNone/>
            </a:pPr>
            <a:r>
              <a:rPr lang="en-US" dirty="0"/>
              <a:t>Burger	Pizza		Rice		Bread	Food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91852"/>
            <a:ext cx="3317555" cy="24881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5" y="4049235"/>
            <a:ext cx="4289019" cy="2351565"/>
          </a:xfrm>
          <a:prstGeom prst="rect">
            <a:avLst/>
          </a:prstGeom>
        </p:spPr>
      </p:pic>
      <p:pic>
        <p:nvPicPr>
          <p:cNvPr id="1026" name="Picture 2" descr="C:\Users\Administrator\Desktop\ind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339"/>
            <a:ext cx="3349423" cy="26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5081"/>
            <a:ext cx="3736224" cy="28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is a </a:t>
            </a:r>
            <a:r>
              <a:rPr lang="en-GB" b="1" u="sng" dirty="0"/>
              <a:t>template</a:t>
            </a:r>
            <a:r>
              <a:rPr lang="en-GB" dirty="0"/>
              <a:t> for an object</a:t>
            </a:r>
          </a:p>
          <a:p>
            <a:r>
              <a:rPr lang="en-US" dirty="0"/>
              <a:t> class keyword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82DFA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/>
              <a:t>C</a:t>
            </a:r>
            <a:r>
              <a:rPr lang="en-US" b="1" dirty="0" err="1" smtClean="0"/>
              <a:t>lass_name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91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Human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Car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amespace practice{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Human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Program{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smtClean="0"/>
              <a:t> 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8607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137</TotalTime>
  <Words>192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DIUTemplateSWE</vt:lpstr>
      <vt:lpstr>Programming with Lab C# </vt:lpstr>
      <vt:lpstr>What is class</vt:lpstr>
      <vt:lpstr>Class</vt:lpstr>
      <vt:lpstr>What is object</vt:lpstr>
      <vt:lpstr>Class and Object</vt:lpstr>
      <vt:lpstr>PowerPoint Presentation</vt:lpstr>
      <vt:lpstr>What is class in java</vt:lpstr>
      <vt:lpstr>How to declare a class</vt:lpstr>
      <vt:lpstr>How to declare a class</vt:lpstr>
      <vt:lpstr>What is object in java</vt:lpstr>
      <vt:lpstr>Declare Objects in java</vt:lpstr>
      <vt:lpstr>How to declare class and object</vt:lpstr>
      <vt:lpstr>'new' operator?</vt:lpstr>
      <vt:lpstr>'new' operator?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107</cp:revision>
  <dcterms:created xsi:type="dcterms:W3CDTF">2016-05-17T12:14:49Z</dcterms:created>
  <dcterms:modified xsi:type="dcterms:W3CDTF">2017-02-09T10:59:31Z</dcterms:modified>
</cp:coreProperties>
</file>