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9" r:id="rId9"/>
    <p:sldId id="280" r:id="rId10"/>
    <p:sldId id="294" r:id="rId11"/>
    <p:sldId id="275" r:id="rId12"/>
    <p:sldId id="276" r:id="rId13"/>
    <p:sldId id="277" r:id="rId14"/>
    <p:sldId id="264" r:id="rId15"/>
    <p:sldId id="265" r:id="rId16"/>
    <p:sldId id="266" r:id="rId17"/>
    <p:sldId id="267" r:id="rId18"/>
    <p:sldId id="271" r:id="rId19"/>
    <p:sldId id="268" r:id="rId20"/>
    <p:sldId id="272" r:id="rId21"/>
    <p:sldId id="270" r:id="rId22"/>
    <p:sldId id="273" r:id="rId23"/>
    <p:sldId id="269" r:id="rId24"/>
    <p:sldId id="274" r:id="rId25"/>
    <p:sldId id="281" r:id="rId26"/>
    <p:sldId id="282" r:id="rId27"/>
    <p:sldId id="289" r:id="rId28"/>
    <p:sldId id="290" r:id="rId29"/>
    <p:sldId id="284" r:id="rId30"/>
    <p:sldId id="285" r:id="rId31"/>
    <p:sldId id="283" r:id="rId32"/>
    <p:sldId id="286" r:id="rId33"/>
    <p:sldId id="287" r:id="rId34"/>
    <p:sldId id="288"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baseline="0"/>
            </a:lvl1pPr>
          </a:lstStyle>
          <a:p>
            <a:r>
              <a:rPr lang="en-US" dirty="0" smtClean="0"/>
              <a:t>Programming Language II – C#</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Lecture - </a:t>
            </a:r>
            <a:endParaRPr lang="en-US" dirty="0"/>
          </a:p>
        </p:txBody>
      </p:sp>
    </p:spTree>
    <p:extLst>
      <p:ext uri="{BB962C8B-B14F-4D97-AF65-F5344CB8AC3E}">
        <p14:creationId xmlns:p14="http://schemas.microsoft.com/office/powerpoint/2010/main" val="764322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a:solidFill>
                  <a:srgbClr val="003300"/>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DDB0F-E58A-429B-8350-BA1D5D4E10F5}"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36250353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DDB0F-E58A-429B-8350-BA1D5D4E10F5}"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2C81D-94BE-4986-84C0-A39F1EE807F4}" type="slidenum">
              <a:rPr lang="en-US" smtClean="0"/>
              <a:t>‹#›</a:t>
            </a:fld>
            <a:endParaRPr lang="en-US"/>
          </a:p>
        </p:txBody>
      </p:sp>
    </p:spTree>
    <p:extLst>
      <p:ext uri="{BB962C8B-B14F-4D97-AF65-F5344CB8AC3E}">
        <p14:creationId xmlns:p14="http://schemas.microsoft.com/office/powerpoint/2010/main" val="6852373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95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489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23142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DDB0F-E58A-429B-8350-BA1D5D4E10F5}" type="datetimeFigureOut">
              <a:rPr lang="en-US" smtClean="0"/>
              <a:t>4/3/2017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2C81D-94BE-4986-84C0-A39F1EE807F4}" type="slidenum">
              <a:rPr lang="en-US" smtClean="0"/>
              <a:t>‹#›</a:t>
            </a:fld>
            <a:endParaRPr lang="en-US"/>
          </a:p>
        </p:txBody>
      </p:sp>
      <p:sp>
        <p:nvSpPr>
          <p:cNvPr id="7" name="Rectangle 6"/>
          <p:cNvSpPr/>
          <p:nvPr/>
        </p:nvSpPr>
        <p:spPr>
          <a:xfrm>
            <a:off x="0" y="6324600"/>
            <a:ext cx="9144000" cy="533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txBox="1">
            <a:spLocks/>
          </p:cNvSpPr>
          <p:nvPr/>
        </p:nvSpPr>
        <p:spPr>
          <a:xfrm>
            <a:off x="5791201" y="6438690"/>
            <a:ext cx="1752599" cy="34311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Farzana Sadia</a:t>
            </a:r>
          </a:p>
          <a:p>
            <a:r>
              <a:rPr lang="en-US" dirty="0" smtClean="0"/>
              <a:t>sadia.swe@diu.edu.bd</a:t>
            </a:r>
            <a:endParaRPr lang="en-US" dirty="0"/>
          </a:p>
        </p:txBody>
      </p:sp>
      <p:sp>
        <p:nvSpPr>
          <p:cNvPr id="9" name="Slide Number Placeholder 5"/>
          <p:cNvSpPr txBox="1">
            <a:spLocks/>
          </p:cNvSpPr>
          <p:nvPr/>
        </p:nvSpPr>
        <p:spPr>
          <a:xfrm>
            <a:off x="-76200" y="6416675"/>
            <a:ext cx="7620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SWE132</a:t>
            </a:r>
            <a:endParaRPr lang="en-US" dirty="0"/>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7582" y="6236120"/>
            <a:ext cx="1731818" cy="621880"/>
          </a:xfrm>
          <a:prstGeom prst="rect">
            <a:avLst/>
          </a:prstGeom>
        </p:spPr>
      </p:pic>
    </p:spTree>
    <p:extLst>
      <p:ext uri="{BB962C8B-B14F-4D97-AF65-F5344CB8AC3E}">
        <p14:creationId xmlns:p14="http://schemas.microsoft.com/office/powerpoint/2010/main" val="164782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accent6">
              <a:lumMod val="50000"/>
            </a:schemeClr>
          </a:solidFill>
          <a:latin typeface="Cambria Math" pitchFamily="18" charset="0"/>
          <a:ea typeface="Cambria Math" pitchFamily="18" charset="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2060"/>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7030A0"/>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70C0"/>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5">
              <a:lumMod val="50000"/>
            </a:schemeClr>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normAutofit fontScale="90000"/>
          </a:bodyPr>
          <a:lstStyle/>
          <a:p>
            <a:r>
              <a:rPr lang="en-US" dirty="0" smtClean="0"/>
              <a:t>Programming Language II</a:t>
            </a:r>
            <a:r>
              <a:rPr lang="en-US" smtClean="0"/>
              <a:t/>
            </a:r>
            <a:br>
              <a:rPr lang="en-US" smtClean="0"/>
            </a:br>
            <a:r>
              <a:rPr lang="en-US" smtClean="0"/>
              <a:t>C#</a:t>
            </a:r>
            <a:endParaRPr lang="en-US" dirty="0"/>
          </a:p>
        </p:txBody>
      </p:sp>
      <p:sp>
        <p:nvSpPr>
          <p:cNvPr id="3" name="Content Placeholder 2"/>
          <p:cNvSpPr>
            <a:spLocks noGrp="1"/>
          </p:cNvSpPr>
          <p:nvPr>
            <p:ph idx="1"/>
          </p:nvPr>
        </p:nvSpPr>
        <p:spPr>
          <a:xfrm>
            <a:off x="457200" y="3886200"/>
            <a:ext cx="8229600" cy="2239963"/>
          </a:xfrm>
        </p:spPr>
        <p:txBody>
          <a:bodyPr>
            <a:normAutofit/>
          </a:bodyPr>
          <a:lstStyle/>
          <a:p>
            <a:pPr marL="2286000" lvl="5" indent="0">
              <a:buNone/>
            </a:pPr>
            <a:r>
              <a:rPr lang="en-US" sz="2800" dirty="0" smtClean="0"/>
              <a:t>	</a:t>
            </a:r>
            <a:r>
              <a:rPr lang="en-US" sz="2800" dirty="0" smtClean="0">
                <a:solidFill>
                  <a:srgbClr val="00B050"/>
                </a:solidFill>
                <a:latin typeface="Century" pitchFamily="18" charset="0"/>
              </a:rPr>
              <a:t>	</a:t>
            </a:r>
          </a:p>
          <a:p>
            <a:pPr marL="2286000" lvl="5" indent="0">
              <a:buNone/>
            </a:pPr>
            <a:r>
              <a:rPr lang="en-US" sz="2800" dirty="0" smtClean="0">
                <a:solidFill>
                  <a:srgbClr val="00B050"/>
                </a:solidFill>
                <a:latin typeface="Century" pitchFamily="18" charset="0"/>
              </a:rPr>
              <a:t>		Lecture – 6 Access Modifier</a:t>
            </a:r>
          </a:p>
          <a:p>
            <a:pPr marL="2286000" lvl="5" indent="0">
              <a:buNone/>
            </a:pPr>
            <a:endParaRPr lang="en-US" sz="2800" dirty="0"/>
          </a:p>
        </p:txBody>
      </p:sp>
    </p:spTree>
    <p:extLst>
      <p:ext uri="{BB962C8B-B14F-4D97-AF65-F5344CB8AC3E}">
        <p14:creationId xmlns:p14="http://schemas.microsoft.com/office/powerpoint/2010/main" val="3926871315"/>
      </p:ext>
    </p:extLst>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Namespaces Prevent Name Conflicts</a:t>
            </a:r>
          </a:p>
          <a:p>
            <a:r>
              <a:rPr lang="en-US" dirty="0"/>
              <a:t>The key point about a namespace is that names declared within it won’t conflict with</a:t>
            </a:r>
          </a:p>
          <a:p>
            <a:r>
              <a:rPr lang="en-US" dirty="0"/>
              <a:t>similar names declared outside of it. For example, the following program defines two</a:t>
            </a:r>
          </a:p>
          <a:p>
            <a:r>
              <a:rPr lang="en-US" dirty="0"/>
              <a:t>namespaces.</a:t>
            </a:r>
          </a:p>
        </p:txBody>
      </p:sp>
    </p:spTree>
    <p:extLst>
      <p:ext uri="{BB962C8B-B14F-4D97-AF65-F5344CB8AC3E}">
        <p14:creationId xmlns:p14="http://schemas.microsoft.com/office/powerpoint/2010/main" val="214129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Projects </a:t>
            </a:r>
            <a:r>
              <a:rPr lang="en-US" dirty="0"/>
              <a:t>in Visual Studio</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When you create an app, application, website, Web App, script, plug-in, </a:t>
            </a:r>
            <a:r>
              <a:rPr lang="en-US" dirty="0" err="1"/>
              <a:t>etc</a:t>
            </a:r>
            <a:r>
              <a:rPr lang="en-US" dirty="0"/>
              <a:t> in Visual Studio, you start with a </a:t>
            </a:r>
            <a:r>
              <a:rPr lang="en-US" i="1" dirty="0"/>
              <a:t>project</a:t>
            </a:r>
            <a:r>
              <a:rPr lang="en-US" dirty="0"/>
              <a:t>. In a logical sense, a project contains of all the source code files, icons, images, data files and anything else that will be compiled into an executable program or web site, or else is needed in order to perform the compilation. A project also contains all the compiler settings and other configuration files that might be needed by various services or components that your program will communicate with</a:t>
            </a:r>
            <a:r>
              <a:rPr lang="en-US" dirty="0" smtClean="0"/>
              <a:t>.</a:t>
            </a:r>
          </a:p>
          <a:p>
            <a:endParaRPr lang="en-US" dirty="0"/>
          </a:p>
        </p:txBody>
      </p:sp>
    </p:spTree>
    <p:extLst>
      <p:ext uri="{BB962C8B-B14F-4D97-AF65-F5344CB8AC3E}">
        <p14:creationId xmlns:p14="http://schemas.microsoft.com/office/powerpoint/2010/main" val="164541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Solutions </a:t>
            </a:r>
            <a:r>
              <a:rPr lang="en-US" dirty="0" smtClean="0"/>
              <a:t>in </a:t>
            </a:r>
            <a:r>
              <a:rPr lang="en-US" dirty="0"/>
              <a:t>Visual Studio</a:t>
            </a:r>
            <a:br>
              <a:rPr lang="en-US" dirty="0"/>
            </a:br>
            <a:endParaRPr lang="en-US" dirty="0"/>
          </a:p>
        </p:txBody>
      </p:sp>
      <p:sp>
        <p:nvSpPr>
          <p:cNvPr id="3" name="Content Placeholder 2"/>
          <p:cNvSpPr>
            <a:spLocks noGrp="1"/>
          </p:cNvSpPr>
          <p:nvPr>
            <p:ph idx="1"/>
          </p:nvPr>
        </p:nvSpPr>
        <p:spPr/>
        <p:txBody>
          <a:bodyPr/>
          <a:lstStyle/>
          <a:p>
            <a:r>
              <a:rPr lang="en-US" dirty="0"/>
              <a:t>A project is contained, in a logical sense and in the file system, within a </a:t>
            </a:r>
            <a:r>
              <a:rPr lang="en-US" i="1" dirty="0"/>
              <a:t>solution</a:t>
            </a:r>
            <a:r>
              <a:rPr lang="en-US" dirty="0"/>
              <a:t>, which may contain one or more projects, along with build information, Visual Studio window settings, and any miscellaneous files that aren't associated with any project.</a:t>
            </a:r>
          </a:p>
        </p:txBody>
      </p:sp>
    </p:spTree>
    <p:extLst>
      <p:ext uri="{BB962C8B-B14F-4D97-AF65-F5344CB8AC3E}">
        <p14:creationId xmlns:p14="http://schemas.microsoft.com/office/powerpoint/2010/main" val="13319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istrator\Desktop\IC816338.jp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790470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0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What are Access Modifiers in C#</a:t>
            </a:r>
            <a:br>
              <a:rPr lang="en-US" dirty="0"/>
            </a:br>
            <a:endParaRPr lang="en-US" dirty="0"/>
          </a:p>
        </p:txBody>
      </p:sp>
      <p:sp>
        <p:nvSpPr>
          <p:cNvPr id="3" name="Content Placeholder 2"/>
          <p:cNvSpPr>
            <a:spLocks noGrp="1"/>
          </p:cNvSpPr>
          <p:nvPr>
            <p:ph idx="1"/>
          </p:nvPr>
        </p:nvSpPr>
        <p:spPr/>
        <p:txBody>
          <a:bodyPr/>
          <a:lstStyle/>
          <a:p>
            <a:r>
              <a:rPr lang="en-US" dirty="0"/>
              <a:t>Access modifiers are keywords used to specify the declared accessibility of a member or a type</a:t>
            </a:r>
            <a:r>
              <a:rPr lang="en-US" dirty="0" smtClean="0"/>
              <a:t>.</a:t>
            </a:r>
          </a:p>
          <a:p>
            <a:endParaRPr lang="en-US" dirty="0"/>
          </a:p>
        </p:txBody>
      </p:sp>
    </p:spTree>
    <p:extLst>
      <p:ext uri="{BB962C8B-B14F-4D97-AF65-F5344CB8AC3E}">
        <p14:creationId xmlns:p14="http://schemas.microsoft.com/office/powerpoint/2010/main" val="235261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Why Access Modifiers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Access modifiers allow you to define who does or doesn't have access to certain features.</a:t>
            </a:r>
          </a:p>
        </p:txBody>
      </p:sp>
    </p:spTree>
    <p:extLst>
      <p:ext uri="{BB962C8B-B14F-4D97-AF65-F5344CB8AC3E}">
        <p14:creationId xmlns:p14="http://schemas.microsoft.com/office/powerpoint/2010/main" val="406546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a:t>
            </a:r>
            <a:endParaRPr lang="en-US" dirty="0"/>
          </a:p>
        </p:txBody>
      </p:sp>
      <p:sp>
        <p:nvSpPr>
          <p:cNvPr id="3" name="Content Placeholder 2"/>
          <p:cNvSpPr>
            <a:spLocks noGrp="1"/>
          </p:cNvSpPr>
          <p:nvPr>
            <p:ph idx="1"/>
          </p:nvPr>
        </p:nvSpPr>
        <p:spPr/>
        <p:txBody>
          <a:bodyPr/>
          <a:lstStyle/>
          <a:p>
            <a:r>
              <a:rPr lang="en-US" dirty="0"/>
              <a:t>An </a:t>
            </a:r>
            <a:r>
              <a:rPr lang="en-US" b="1" dirty="0"/>
              <a:t>access </a:t>
            </a:r>
            <a:r>
              <a:rPr lang="en-US" b="1" dirty="0" err="1"/>
              <a:t>specifier</a:t>
            </a:r>
            <a:r>
              <a:rPr lang="en-US" dirty="0"/>
              <a:t> defines the scope and visibility of a class member. C# supports the following access </a:t>
            </a:r>
            <a:r>
              <a:rPr lang="en-US" dirty="0" err="1"/>
              <a:t>specifiers</a:t>
            </a:r>
            <a:r>
              <a:rPr lang="en-US" dirty="0"/>
              <a:t>:</a:t>
            </a:r>
          </a:p>
          <a:p>
            <a:r>
              <a:rPr lang="en-US" dirty="0"/>
              <a:t>Public</a:t>
            </a:r>
          </a:p>
          <a:p>
            <a:r>
              <a:rPr lang="en-US" dirty="0"/>
              <a:t>Private</a:t>
            </a:r>
          </a:p>
          <a:p>
            <a:r>
              <a:rPr lang="en-US" dirty="0"/>
              <a:t>Protected</a:t>
            </a:r>
          </a:p>
          <a:p>
            <a:r>
              <a:rPr lang="en-US" dirty="0"/>
              <a:t>Internal</a:t>
            </a:r>
          </a:p>
          <a:p>
            <a:r>
              <a:rPr lang="en-US" dirty="0"/>
              <a:t>Protected internal</a:t>
            </a:r>
          </a:p>
          <a:p>
            <a:endParaRPr lang="en-US" dirty="0"/>
          </a:p>
        </p:txBody>
      </p:sp>
    </p:spTree>
    <p:extLst>
      <p:ext uri="{BB962C8B-B14F-4D97-AF65-F5344CB8AC3E}">
        <p14:creationId xmlns:p14="http://schemas.microsoft.com/office/powerpoint/2010/main" val="3016274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56689503"/>
              </p:ext>
            </p:extLst>
          </p:nvPr>
        </p:nvGraphicFramePr>
        <p:xfrm>
          <a:off x="685800" y="304800"/>
          <a:ext cx="7924800" cy="6421119"/>
        </p:xfrm>
        <a:graphic>
          <a:graphicData uri="http://schemas.openxmlformats.org/drawingml/2006/table">
            <a:tbl>
              <a:tblPr/>
              <a:tblGrid>
                <a:gridCol w="2311400"/>
                <a:gridCol w="5613400"/>
              </a:tblGrid>
              <a:tr h="308460">
                <a:tc>
                  <a:txBody>
                    <a:bodyPr/>
                    <a:lstStyle/>
                    <a:p>
                      <a:r>
                        <a:rPr lang="en-US" sz="2000" b="1" dirty="0">
                          <a:solidFill>
                            <a:srgbClr val="FFFFFF"/>
                          </a:solidFill>
                          <a:effectLst/>
                          <a:latin typeface="Verdana"/>
                        </a:rPr>
                        <a:t>Modifier</a:t>
                      </a:r>
                      <a:endParaRPr lang="en-US" sz="2000" dirty="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2000" b="1">
                          <a:solidFill>
                            <a:srgbClr val="FFFFFF"/>
                          </a:solidFill>
                          <a:effectLst/>
                          <a:latin typeface="Verdana"/>
                        </a:rPr>
                        <a:t>Description</a:t>
                      </a:r>
                      <a:endParaRPr lang="en-US" sz="200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r h="843125">
                <a:tc>
                  <a:txBody>
                    <a:bodyPr/>
                    <a:lstStyle/>
                    <a:p>
                      <a:r>
                        <a:rPr lang="en-US" sz="2000">
                          <a:effectLst/>
                          <a:latin typeface="Verdana"/>
                        </a:rPr>
                        <a:t>public</a:t>
                      </a:r>
                      <a:endParaRPr lang="en-US" sz="200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2000" dirty="0">
                          <a:effectLst/>
                          <a:latin typeface="Verdana"/>
                        </a:rPr>
                        <a:t>There are no restrictions on accessing public members.</a:t>
                      </a:r>
                      <a:endParaRPr lang="en-US" sz="2000" dirty="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r h="1264688">
                <a:tc>
                  <a:txBody>
                    <a:bodyPr/>
                    <a:lstStyle/>
                    <a:p>
                      <a:r>
                        <a:rPr lang="en-US" sz="2000">
                          <a:effectLst/>
                          <a:latin typeface="Verdana"/>
                        </a:rPr>
                        <a:t>private</a:t>
                      </a:r>
                      <a:endParaRPr lang="en-US" sz="200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2000" dirty="0">
                          <a:effectLst/>
                          <a:latin typeface="Verdana"/>
                        </a:rPr>
                        <a:t>Access is limited to within the class definition. This is the default access modifier type if none is formally specified</a:t>
                      </a:r>
                      <a:endParaRPr lang="en-US" sz="2000" dirty="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r h="1053907">
                <a:tc>
                  <a:txBody>
                    <a:bodyPr/>
                    <a:lstStyle/>
                    <a:p>
                      <a:r>
                        <a:rPr lang="en-US" sz="2000">
                          <a:effectLst/>
                          <a:latin typeface="Verdana"/>
                        </a:rPr>
                        <a:t>protected</a:t>
                      </a:r>
                      <a:endParaRPr lang="en-US" sz="200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2000" dirty="0">
                          <a:effectLst/>
                          <a:latin typeface="Verdana"/>
                        </a:rPr>
                        <a:t>Access is limited to within the class definition and any class that inherits from the class</a:t>
                      </a:r>
                      <a:endParaRPr lang="en-US" sz="2000" dirty="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r h="1053907">
                <a:tc>
                  <a:txBody>
                    <a:bodyPr/>
                    <a:lstStyle/>
                    <a:p>
                      <a:r>
                        <a:rPr lang="en-US" sz="2000">
                          <a:effectLst/>
                          <a:latin typeface="Verdana"/>
                        </a:rPr>
                        <a:t>internal</a:t>
                      </a:r>
                      <a:endParaRPr lang="en-US" sz="200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2000">
                          <a:effectLst/>
                          <a:latin typeface="Verdana"/>
                        </a:rPr>
                        <a:t>Access is limited exclusively to classes defined within the current project assembly</a:t>
                      </a:r>
                      <a:endParaRPr lang="en-US" sz="200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r h="1897032">
                <a:tc>
                  <a:txBody>
                    <a:bodyPr/>
                    <a:lstStyle/>
                    <a:p>
                      <a:r>
                        <a:rPr lang="en-US" sz="2000">
                          <a:effectLst/>
                          <a:latin typeface="Verdana"/>
                        </a:rPr>
                        <a:t>protected internal</a:t>
                      </a:r>
                      <a:endParaRPr lang="en-US" sz="200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2000" dirty="0">
                          <a:effectLst/>
                          <a:latin typeface="Verdana"/>
                        </a:rPr>
                        <a:t>Access is limited to the current assembly and types derived from the containing class. All members in current project and all members in derived class can access the variables.</a:t>
                      </a:r>
                      <a:endParaRPr lang="en-US" sz="2000" dirty="0">
                        <a:effectLst/>
                      </a:endParaRPr>
                    </a:p>
                  </a:txBody>
                  <a:tcPr marL="37716" marR="377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bl>
          </a:graphicData>
        </a:graphic>
      </p:graphicFrame>
      <p:sp>
        <p:nvSpPr>
          <p:cNvPr id="5" name="Rectangle 1"/>
          <p:cNvSpPr>
            <a:spLocks noChangeArrowheads="1"/>
          </p:cNvSpPr>
          <p:nvPr/>
        </p:nvSpPr>
        <p:spPr bwMode="auto">
          <a:xfrm>
            <a:off x="3440113" y="1577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38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Public access </a:t>
            </a:r>
            <a:r>
              <a:rPr lang="en-US" dirty="0" err="1"/>
              <a:t>specifier</a:t>
            </a:r>
            <a:endParaRPr lang="en-US" dirty="0"/>
          </a:p>
        </p:txBody>
      </p:sp>
      <p:sp>
        <p:nvSpPr>
          <p:cNvPr id="6" name="Content Placeholder 5"/>
          <p:cNvSpPr>
            <a:spLocks noGrp="1"/>
          </p:cNvSpPr>
          <p:nvPr>
            <p:ph idx="1"/>
          </p:nvPr>
        </p:nvSpPr>
        <p:spPr/>
        <p:txBody>
          <a:bodyPr/>
          <a:lstStyle/>
          <a:p>
            <a:r>
              <a:rPr lang="en-US" dirty="0" smtClean="0"/>
              <a:t>allows </a:t>
            </a:r>
            <a:r>
              <a:rPr lang="en-US" dirty="0"/>
              <a:t>a class to expose its member variables and member functions to other functions and objects. Any public member can be accessed from outside the class.</a:t>
            </a:r>
          </a:p>
        </p:txBody>
      </p:sp>
    </p:spTree>
    <p:extLst>
      <p:ext uri="{BB962C8B-B14F-4D97-AF65-F5344CB8AC3E}">
        <p14:creationId xmlns:p14="http://schemas.microsoft.com/office/powerpoint/2010/main" val="363525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04800"/>
            <a:ext cx="3048000" cy="563562"/>
          </a:xfrm>
        </p:spPr>
        <p:txBody>
          <a:bodyPr>
            <a:normAutofit fontScale="90000"/>
          </a:bodyPr>
          <a:lstStyle/>
          <a:p>
            <a:r>
              <a:rPr lang="en-US" dirty="0" smtClean="0"/>
              <a:t>public</a:t>
            </a:r>
            <a:endParaRPr lang="en-US" dirty="0"/>
          </a:p>
        </p:txBody>
      </p:sp>
      <p:sp>
        <p:nvSpPr>
          <p:cNvPr id="3" name="Content Placeholder 2"/>
          <p:cNvSpPr>
            <a:spLocks noGrp="1"/>
          </p:cNvSpPr>
          <p:nvPr>
            <p:ph sz="half" idx="1"/>
          </p:nvPr>
        </p:nvSpPr>
        <p:spPr>
          <a:xfrm>
            <a:off x="457200" y="990600"/>
            <a:ext cx="4038600" cy="5135563"/>
          </a:xfrm>
        </p:spPr>
        <p:txBody>
          <a:bodyPr>
            <a:noAutofit/>
          </a:bodyPr>
          <a:lstStyle/>
          <a:p>
            <a:pPr marL="0" indent="0">
              <a:buNone/>
            </a:pPr>
            <a:r>
              <a:rPr lang="en-US" sz="1400" dirty="0"/>
              <a:t>using System;</a:t>
            </a:r>
          </a:p>
          <a:p>
            <a:pPr marL="0" indent="0">
              <a:buNone/>
            </a:pPr>
            <a:r>
              <a:rPr lang="en-US" sz="1400" dirty="0"/>
              <a:t>namespace </a:t>
            </a:r>
            <a:r>
              <a:rPr lang="en-US" sz="1400" dirty="0" err="1"/>
              <a:t>RectangleApplication</a:t>
            </a:r>
            <a:endParaRPr lang="en-US" sz="1400" dirty="0"/>
          </a:p>
          <a:p>
            <a:pPr marL="0" indent="0">
              <a:buNone/>
            </a:pPr>
            <a:r>
              <a:rPr lang="en-US" sz="1400" dirty="0"/>
              <a:t>{</a:t>
            </a:r>
          </a:p>
          <a:p>
            <a:pPr marL="0" indent="0">
              <a:buNone/>
            </a:pPr>
            <a:r>
              <a:rPr lang="en-US" sz="1400" dirty="0"/>
              <a:t>   class Rectangle</a:t>
            </a:r>
          </a:p>
          <a:p>
            <a:pPr marL="0" indent="0">
              <a:buNone/>
            </a:pPr>
            <a:r>
              <a:rPr lang="en-US" sz="1400" dirty="0"/>
              <a:t>   {</a:t>
            </a:r>
          </a:p>
          <a:p>
            <a:pPr marL="0" indent="0">
              <a:buNone/>
            </a:pPr>
            <a:r>
              <a:rPr lang="en-US" sz="1400" dirty="0"/>
              <a:t> </a:t>
            </a:r>
            <a:r>
              <a:rPr lang="en-US" sz="1400" dirty="0" smtClean="0"/>
              <a:t>    public </a:t>
            </a:r>
            <a:r>
              <a:rPr lang="en-US" sz="1400" dirty="0"/>
              <a:t>double length;</a:t>
            </a:r>
          </a:p>
          <a:p>
            <a:pPr marL="0" indent="0">
              <a:buNone/>
            </a:pPr>
            <a:r>
              <a:rPr lang="en-US" sz="1400" dirty="0"/>
              <a:t>      public double width</a:t>
            </a:r>
            <a:r>
              <a:rPr lang="en-US" sz="1400" dirty="0" smtClean="0"/>
              <a:t>;</a:t>
            </a:r>
            <a:endParaRPr lang="en-US" sz="1400" dirty="0"/>
          </a:p>
          <a:p>
            <a:pPr marL="0" indent="0">
              <a:buNone/>
            </a:pPr>
            <a:r>
              <a:rPr lang="en-US" sz="1400" dirty="0"/>
              <a:t>      public double </a:t>
            </a:r>
            <a:r>
              <a:rPr lang="en-US" sz="1400" dirty="0" err="1"/>
              <a:t>GetArea</a:t>
            </a:r>
            <a:r>
              <a:rPr lang="en-US" sz="1400" dirty="0"/>
              <a:t>()</a:t>
            </a:r>
          </a:p>
          <a:p>
            <a:pPr marL="0" indent="0">
              <a:buNone/>
            </a:pPr>
            <a:r>
              <a:rPr lang="en-US" sz="1400" dirty="0"/>
              <a:t>      {</a:t>
            </a:r>
          </a:p>
          <a:p>
            <a:pPr marL="0" indent="0">
              <a:buNone/>
            </a:pPr>
            <a:r>
              <a:rPr lang="en-US" sz="1400" dirty="0"/>
              <a:t>         return length * width;</a:t>
            </a:r>
          </a:p>
          <a:p>
            <a:pPr marL="0" indent="0">
              <a:buNone/>
            </a:pPr>
            <a:r>
              <a:rPr lang="en-US" sz="1400" dirty="0"/>
              <a:t>      }</a:t>
            </a:r>
          </a:p>
          <a:p>
            <a:pPr marL="0" indent="0">
              <a:buNone/>
            </a:pPr>
            <a:r>
              <a:rPr lang="en-US" sz="1400" dirty="0"/>
              <a:t>      public void Display()</a:t>
            </a:r>
          </a:p>
          <a:p>
            <a:pPr marL="0" indent="0">
              <a:buNone/>
            </a:pPr>
            <a:r>
              <a:rPr lang="en-US" sz="1400" dirty="0"/>
              <a:t>      {</a:t>
            </a:r>
          </a:p>
          <a:p>
            <a:pPr marL="0" indent="0">
              <a:buNone/>
            </a:pPr>
            <a:r>
              <a:rPr lang="en-US" sz="1400" dirty="0"/>
              <a:t>         </a:t>
            </a:r>
            <a:r>
              <a:rPr lang="en-US" sz="1400" dirty="0" err="1"/>
              <a:t>Console.WriteLine</a:t>
            </a:r>
            <a:r>
              <a:rPr lang="en-US" sz="1400" dirty="0"/>
              <a:t>("Length: {0}", length);</a:t>
            </a:r>
          </a:p>
          <a:p>
            <a:pPr marL="0" indent="0">
              <a:buNone/>
            </a:pPr>
            <a:r>
              <a:rPr lang="en-US" sz="1400" dirty="0"/>
              <a:t>         </a:t>
            </a:r>
            <a:r>
              <a:rPr lang="en-US" sz="1400" dirty="0" err="1"/>
              <a:t>Console.WriteLine</a:t>
            </a:r>
            <a:r>
              <a:rPr lang="en-US" sz="1400" dirty="0"/>
              <a:t>("Width: {0}", width);</a:t>
            </a:r>
          </a:p>
          <a:p>
            <a:pPr marL="0" indent="0">
              <a:buNone/>
            </a:pPr>
            <a:r>
              <a:rPr lang="en-US" sz="1400" dirty="0"/>
              <a:t>         </a:t>
            </a:r>
            <a:r>
              <a:rPr lang="en-US" sz="1400" dirty="0" err="1"/>
              <a:t>Console.WriteLine</a:t>
            </a:r>
            <a:r>
              <a:rPr lang="en-US" sz="1400" dirty="0"/>
              <a:t>("Area: {0}", </a:t>
            </a:r>
            <a:r>
              <a:rPr lang="en-US" sz="1400" dirty="0" err="1"/>
              <a:t>GetArea</a:t>
            </a:r>
            <a:r>
              <a:rPr lang="en-US" sz="1400" dirty="0"/>
              <a:t>());</a:t>
            </a:r>
          </a:p>
          <a:p>
            <a:pPr marL="0" indent="0">
              <a:buNone/>
            </a:pPr>
            <a:r>
              <a:rPr lang="en-US" sz="1400" dirty="0"/>
              <a:t>      }</a:t>
            </a:r>
          </a:p>
          <a:p>
            <a:pPr marL="0" indent="0">
              <a:buNone/>
            </a:pPr>
            <a:r>
              <a:rPr lang="en-US" sz="1400" dirty="0"/>
              <a:t>   </a:t>
            </a:r>
            <a:r>
              <a:rPr lang="en-US" sz="1400" dirty="0" smtClean="0"/>
              <a:t>} </a:t>
            </a:r>
            <a:endParaRPr lang="en-US" sz="1400" dirty="0"/>
          </a:p>
          <a:p>
            <a:pPr marL="0" indent="0">
              <a:buNone/>
            </a:pPr>
            <a:r>
              <a:rPr lang="en-US" sz="1400" dirty="0"/>
              <a:t>   </a:t>
            </a:r>
          </a:p>
        </p:txBody>
      </p:sp>
      <p:sp>
        <p:nvSpPr>
          <p:cNvPr id="5" name="Content Placeholder 4"/>
          <p:cNvSpPr>
            <a:spLocks noGrp="1"/>
          </p:cNvSpPr>
          <p:nvPr>
            <p:ph sz="half" idx="2"/>
          </p:nvPr>
        </p:nvSpPr>
        <p:spPr/>
        <p:txBody>
          <a:bodyPr>
            <a:normAutofit fontScale="70000" lnSpcReduction="20000"/>
          </a:bodyPr>
          <a:lstStyle/>
          <a:p>
            <a:pPr marL="0" indent="0">
              <a:buNone/>
            </a:pPr>
            <a:r>
              <a:rPr lang="en-US" dirty="0"/>
              <a:t>class Program</a:t>
            </a:r>
          </a:p>
          <a:p>
            <a:pPr marL="0" indent="0">
              <a:buNone/>
            </a:pPr>
            <a:r>
              <a:rPr lang="en-US" dirty="0"/>
              <a:t>   {</a:t>
            </a:r>
          </a:p>
          <a:p>
            <a:pPr marL="0" indent="0">
              <a:buNone/>
            </a:pPr>
            <a:r>
              <a:rPr lang="en-US" dirty="0"/>
              <a:t>      static void Main(string[] </a:t>
            </a:r>
            <a:r>
              <a:rPr lang="en-US" dirty="0" err="1"/>
              <a:t>args</a:t>
            </a:r>
            <a:r>
              <a:rPr lang="en-US" dirty="0"/>
              <a:t>)</a:t>
            </a:r>
          </a:p>
          <a:p>
            <a:pPr marL="0" indent="0">
              <a:buNone/>
            </a:pPr>
            <a:r>
              <a:rPr lang="en-US" dirty="0"/>
              <a:t>      {</a:t>
            </a:r>
          </a:p>
          <a:p>
            <a:pPr marL="0" indent="0">
              <a:buNone/>
            </a:pPr>
            <a:r>
              <a:rPr lang="en-US" dirty="0"/>
              <a:t>         Rectangle r = new Rectangle();</a:t>
            </a:r>
          </a:p>
          <a:p>
            <a:pPr marL="0" indent="0">
              <a:buNone/>
            </a:pPr>
            <a:r>
              <a:rPr lang="en-US" dirty="0"/>
              <a:t>         </a:t>
            </a:r>
            <a:r>
              <a:rPr lang="en-US" dirty="0" err="1"/>
              <a:t>r.length</a:t>
            </a:r>
            <a:r>
              <a:rPr lang="en-US" dirty="0"/>
              <a:t> = 4.5;</a:t>
            </a:r>
          </a:p>
          <a:p>
            <a:pPr marL="0" indent="0">
              <a:buNone/>
            </a:pPr>
            <a:r>
              <a:rPr lang="en-US" dirty="0"/>
              <a:t>         </a:t>
            </a:r>
            <a:r>
              <a:rPr lang="en-US" dirty="0" err="1"/>
              <a:t>r.width</a:t>
            </a:r>
            <a:r>
              <a:rPr lang="en-US" dirty="0"/>
              <a:t> = 3.5;</a:t>
            </a:r>
          </a:p>
          <a:p>
            <a:pPr marL="0" indent="0">
              <a:buNone/>
            </a:pPr>
            <a:r>
              <a:rPr lang="en-US" dirty="0"/>
              <a:t>         </a:t>
            </a:r>
            <a:r>
              <a:rPr lang="en-US" dirty="0" err="1"/>
              <a:t>r.Display</a:t>
            </a:r>
            <a:r>
              <a:rPr lang="en-US" dirty="0"/>
              <a:t>();</a:t>
            </a:r>
          </a:p>
          <a:p>
            <a:pPr marL="0" indent="0">
              <a:buNone/>
            </a:pPr>
            <a:r>
              <a:rPr lang="en-US" dirty="0"/>
              <a:t>         </a:t>
            </a:r>
            <a:r>
              <a:rPr lang="en-US" dirty="0" err="1"/>
              <a:t>Console.ReadLine</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9739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Assembly in C#</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assembly is a file that is automatically generated by the compiler upon successful compilation of every .NET application. It can be either a Dynamic Link </a:t>
            </a:r>
            <a:r>
              <a:rPr lang="en-US" dirty="0" smtClean="0"/>
              <a:t>Library(.</a:t>
            </a:r>
            <a:r>
              <a:rPr lang="en-US" dirty="0" err="1" smtClean="0"/>
              <a:t>dll</a:t>
            </a:r>
            <a:r>
              <a:rPr lang="en-US" dirty="0" smtClean="0"/>
              <a:t>) </a:t>
            </a:r>
            <a:r>
              <a:rPr lang="en-US" dirty="0"/>
              <a:t>or an executable </a:t>
            </a:r>
            <a:r>
              <a:rPr lang="en-US" dirty="0" smtClean="0"/>
              <a:t>file(.exe).</a:t>
            </a:r>
          </a:p>
          <a:p>
            <a:r>
              <a:rPr lang="en-US" dirty="0"/>
              <a:t>Assembly contains Intermediate Language (IL) </a:t>
            </a:r>
            <a:r>
              <a:rPr lang="en-US" dirty="0" smtClean="0"/>
              <a:t>code</a:t>
            </a:r>
          </a:p>
          <a:p>
            <a:r>
              <a:rPr lang="en-US" dirty="0"/>
              <a:t>An </a:t>
            </a:r>
            <a:r>
              <a:rPr lang="en-US" i="1" dirty="0"/>
              <a:t>assembly </a:t>
            </a:r>
            <a:r>
              <a:rPr lang="en-US" dirty="0"/>
              <a:t>is a file (or files</a:t>
            </a:r>
            <a:r>
              <a:rPr lang="en-US"/>
              <a:t>) </a:t>
            </a:r>
            <a:r>
              <a:rPr lang="en-US" smtClean="0"/>
              <a:t>that contains </a:t>
            </a:r>
            <a:r>
              <a:rPr lang="en-US" dirty="0"/>
              <a:t>all deployment and version information for a program. Assemblies are fundamental</a:t>
            </a:r>
          </a:p>
          <a:p>
            <a:r>
              <a:rPr lang="en-US" dirty="0"/>
              <a:t>to the .NET environment.</a:t>
            </a:r>
          </a:p>
        </p:txBody>
      </p:sp>
    </p:spTree>
    <p:extLst>
      <p:ext uri="{BB962C8B-B14F-4D97-AF65-F5344CB8AC3E}">
        <p14:creationId xmlns:p14="http://schemas.microsoft.com/office/powerpoint/2010/main" val="420505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Private access </a:t>
            </a:r>
            <a:r>
              <a:rPr lang="en-US" dirty="0" err="1"/>
              <a:t>specifier</a:t>
            </a:r>
            <a:endParaRPr lang="en-US" dirty="0"/>
          </a:p>
        </p:txBody>
      </p:sp>
      <p:sp>
        <p:nvSpPr>
          <p:cNvPr id="6" name="Content Placeholder 5"/>
          <p:cNvSpPr>
            <a:spLocks noGrp="1"/>
          </p:cNvSpPr>
          <p:nvPr>
            <p:ph idx="1"/>
          </p:nvPr>
        </p:nvSpPr>
        <p:spPr/>
        <p:txBody>
          <a:bodyPr/>
          <a:lstStyle/>
          <a:p>
            <a:r>
              <a:rPr lang="en-US" dirty="0" smtClean="0"/>
              <a:t>allows </a:t>
            </a:r>
            <a:r>
              <a:rPr lang="en-US" dirty="0"/>
              <a:t>a class to hide its member variables and member functions from other functions and objects. Only functions of the same class can access its private members. Even an instance of a class cannot access its private members. </a:t>
            </a:r>
          </a:p>
        </p:txBody>
      </p:sp>
    </p:spTree>
    <p:extLst>
      <p:ext uri="{BB962C8B-B14F-4D97-AF65-F5344CB8AC3E}">
        <p14:creationId xmlns:p14="http://schemas.microsoft.com/office/powerpoint/2010/main" val="37245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0"/>
            <a:ext cx="8229600" cy="1143000"/>
          </a:xfrm>
        </p:spPr>
        <p:txBody>
          <a:bodyPr/>
          <a:lstStyle/>
          <a:p>
            <a:r>
              <a:rPr lang="en-US" dirty="0" smtClean="0"/>
              <a:t>private</a:t>
            </a:r>
            <a:endParaRPr lang="en-US" dirty="0"/>
          </a:p>
        </p:txBody>
      </p:sp>
      <p:sp>
        <p:nvSpPr>
          <p:cNvPr id="3" name="Content Placeholder 2"/>
          <p:cNvSpPr>
            <a:spLocks noGrp="1"/>
          </p:cNvSpPr>
          <p:nvPr>
            <p:ph sz="half" idx="1"/>
          </p:nvPr>
        </p:nvSpPr>
        <p:spPr>
          <a:xfrm>
            <a:off x="228600" y="304800"/>
            <a:ext cx="4267200" cy="5821363"/>
          </a:xfrm>
        </p:spPr>
        <p:txBody>
          <a:bodyPr>
            <a:noAutofit/>
          </a:bodyPr>
          <a:lstStyle/>
          <a:p>
            <a:pPr marL="0" indent="0">
              <a:buNone/>
            </a:pPr>
            <a:r>
              <a:rPr lang="en-US" sz="1400" dirty="0"/>
              <a:t>namespace </a:t>
            </a:r>
            <a:r>
              <a:rPr lang="en-US" sz="1400" dirty="0" err="1"/>
              <a:t>RectangleApplication</a:t>
            </a:r>
            <a:r>
              <a:rPr lang="en-US" sz="1400" dirty="0"/>
              <a:t> </a:t>
            </a:r>
          </a:p>
          <a:p>
            <a:pPr marL="0" indent="0">
              <a:buNone/>
            </a:pPr>
            <a:r>
              <a:rPr lang="en-US" sz="1400" dirty="0"/>
              <a:t>{</a:t>
            </a:r>
          </a:p>
          <a:p>
            <a:pPr marL="0" indent="0">
              <a:buNone/>
            </a:pPr>
            <a:r>
              <a:rPr lang="en-US" sz="1400" dirty="0"/>
              <a:t>   class Rectangle</a:t>
            </a:r>
          </a:p>
          <a:p>
            <a:pPr marL="0" indent="0">
              <a:buNone/>
            </a:pPr>
            <a:r>
              <a:rPr lang="en-US" sz="1400" dirty="0"/>
              <a:t>   {</a:t>
            </a:r>
          </a:p>
          <a:p>
            <a:pPr marL="0" indent="0">
              <a:buNone/>
            </a:pPr>
            <a:r>
              <a:rPr lang="en-US" sz="1400" dirty="0" smtClean="0"/>
              <a:t>      private </a:t>
            </a:r>
            <a:r>
              <a:rPr lang="en-US" sz="1400" dirty="0"/>
              <a:t>double length;</a:t>
            </a:r>
          </a:p>
          <a:p>
            <a:pPr marL="0" indent="0">
              <a:buNone/>
            </a:pPr>
            <a:r>
              <a:rPr lang="en-US" sz="1400" dirty="0"/>
              <a:t>      private double width</a:t>
            </a:r>
            <a:r>
              <a:rPr lang="en-US" sz="1400" dirty="0" smtClean="0"/>
              <a:t>;</a:t>
            </a:r>
          </a:p>
          <a:p>
            <a:pPr marL="0" indent="0">
              <a:buNone/>
            </a:pPr>
            <a:r>
              <a:rPr lang="en-US" sz="1400" dirty="0"/>
              <a:t> </a:t>
            </a:r>
            <a:r>
              <a:rPr lang="en-US" sz="1400" dirty="0" smtClean="0"/>
              <a:t>     double depth;</a:t>
            </a:r>
            <a:endParaRPr lang="en-US" sz="1400" dirty="0"/>
          </a:p>
          <a:p>
            <a:pPr marL="0" indent="0">
              <a:buNone/>
            </a:pPr>
            <a:r>
              <a:rPr lang="en-US" sz="1400" dirty="0"/>
              <a:t>      public void </a:t>
            </a:r>
            <a:r>
              <a:rPr lang="en-US" sz="1400" dirty="0" err="1"/>
              <a:t>Acceptdetails</a:t>
            </a:r>
            <a:r>
              <a:rPr lang="en-US" sz="1400" dirty="0"/>
              <a:t>()</a:t>
            </a:r>
          </a:p>
          <a:p>
            <a:pPr marL="0" indent="0">
              <a:buNone/>
            </a:pPr>
            <a:r>
              <a:rPr lang="en-US" sz="1400" dirty="0"/>
              <a:t>      {</a:t>
            </a:r>
          </a:p>
          <a:p>
            <a:pPr marL="0" indent="0">
              <a:buNone/>
            </a:pPr>
            <a:r>
              <a:rPr lang="en-US" sz="1400" dirty="0"/>
              <a:t>         </a:t>
            </a:r>
            <a:r>
              <a:rPr lang="en-US" sz="1400" dirty="0" err="1"/>
              <a:t>Console.WriteLine</a:t>
            </a:r>
            <a:r>
              <a:rPr lang="en-US" sz="1400" dirty="0"/>
              <a:t>("Enter Length: ");</a:t>
            </a:r>
          </a:p>
          <a:p>
            <a:pPr marL="0" indent="0">
              <a:buNone/>
            </a:pPr>
            <a:r>
              <a:rPr lang="en-US" sz="1400" dirty="0"/>
              <a:t>         length = </a:t>
            </a:r>
            <a:r>
              <a:rPr lang="en-US" sz="1400" dirty="0" err="1"/>
              <a:t>Convert.ToDouble</a:t>
            </a:r>
            <a:r>
              <a:rPr lang="en-US" sz="1400" dirty="0"/>
              <a:t>(</a:t>
            </a:r>
            <a:r>
              <a:rPr lang="en-US" sz="1400" dirty="0" err="1"/>
              <a:t>Console.ReadLine</a:t>
            </a:r>
            <a:r>
              <a:rPr lang="en-US" sz="1400" dirty="0"/>
              <a:t>());</a:t>
            </a:r>
          </a:p>
          <a:p>
            <a:pPr marL="0" indent="0">
              <a:buNone/>
            </a:pPr>
            <a:r>
              <a:rPr lang="en-US" sz="1400" dirty="0"/>
              <a:t>         </a:t>
            </a:r>
            <a:r>
              <a:rPr lang="en-US" sz="1400" dirty="0" err="1"/>
              <a:t>Console.WriteLine</a:t>
            </a:r>
            <a:r>
              <a:rPr lang="en-US" sz="1400" dirty="0"/>
              <a:t>("Enter Width: ");</a:t>
            </a:r>
          </a:p>
          <a:p>
            <a:pPr marL="0" indent="0">
              <a:buNone/>
            </a:pPr>
            <a:r>
              <a:rPr lang="en-US" sz="1400" dirty="0"/>
              <a:t>         width = </a:t>
            </a:r>
            <a:r>
              <a:rPr lang="en-US" sz="1400" dirty="0" err="1"/>
              <a:t>Convert.ToDouble</a:t>
            </a:r>
            <a:r>
              <a:rPr lang="en-US" sz="1400" dirty="0"/>
              <a:t>(</a:t>
            </a:r>
            <a:r>
              <a:rPr lang="en-US" sz="1400" dirty="0" err="1"/>
              <a:t>Console.ReadLine</a:t>
            </a:r>
            <a:r>
              <a:rPr lang="en-US" sz="1400" dirty="0"/>
              <a:t>());</a:t>
            </a:r>
          </a:p>
          <a:p>
            <a:pPr marL="0" indent="0">
              <a:buNone/>
            </a:pPr>
            <a:r>
              <a:rPr lang="en-US" sz="1400" dirty="0"/>
              <a:t>      }</a:t>
            </a:r>
          </a:p>
          <a:p>
            <a:pPr marL="0" indent="0">
              <a:buNone/>
            </a:pPr>
            <a:r>
              <a:rPr lang="en-US" sz="1400" dirty="0"/>
              <a:t>      public double </a:t>
            </a:r>
            <a:r>
              <a:rPr lang="en-US" sz="1400" dirty="0" err="1"/>
              <a:t>GetArea</a:t>
            </a:r>
            <a:r>
              <a:rPr lang="en-US" sz="1400" dirty="0"/>
              <a:t>()</a:t>
            </a:r>
          </a:p>
          <a:p>
            <a:pPr marL="0" indent="0">
              <a:buNone/>
            </a:pPr>
            <a:r>
              <a:rPr lang="en-US" sz="1400" dirty="0"/>
              <a:t>      {</a:t>
            </a:r>
          </a:p>
          <a:p>
            <a:pPr marL="0" indent="0">
              <a:buNone/>
            </a:pPr>
            <a:r>
              <a:rPr lang="en-US" sz="1400" dirty="0"/>
              <a:t>         return length * width;</a:t>
            </a:r>
          </a:p>
          <a:p>
            <a:pPr marL="0" indent="0">
              <a:buNone/>
            </a:pPr>
            <a:r>
              <a:rPr lang="en-US" sz="1400" dirty="0"/>
              <a:t>      }</a:t>
            </a:r>
          </a:p>
          <a:p>
            <a:pPr marL="0" indent="0">
              <a:buNone/>
            </a:pPr>
            <a:r>
              <a:rPr lang="en-US" sz="1400" dirty="0"/>
              <a:t>      public void Display()</a:t>
            </a:r>
          </a:p>
          <a:p>
            <a:pPr marL="0" indent="0">
              <a:buNone/>
            </a:pPr>
            <a:r>
              <a:rPr lang="en-US" sz="1400" dirty="0"/>
              <a:t>      {</a:t>
            </a:r>
          </a:p>
          <a:p>
            <a:pPr marL="0" indent="0">
              <a:buNone/>
            </a:pPr>
            <a:r>
              <a:rPr lang="en-US" sz="1400" dirty="0"/>
              <a:t>         </a:t>
            </a:r>
            <a:r>
              <a:rPr lang="en-US" sz="1400" dirty="0" err="1"/>
              <a:t>Console.WriteLine</a:t>
            </a:r>
            <a:r>
              <a:rPr lang="en-US" sz="1400" dirty="0"/>
              <a:t>("Length: {0}", length);</a:t>
            </a:r>
          </a:p>
          <a:p>
            <a:pPr marL="0" indent="0">
              <a:buNone/>
            </a:pPr>
            <a:r>
              <a:rPr lang="en-US" sz="1400" dirty="0"/>
              <a:t>         </a:t>
            </a:r>
            <a:r>
              <a:rPr lang="en-US" sz="1400" dirty="0" err="1"/>
              <a:t>Console.WriteLine</a:t>
            </a:r>
            <a:r>
              <a:rPr lang="en-US" sz="1400" dirty="0"/>
              <a:t>("Width: {0}", width);</a:t>
            </a:r>
          </a:p>
          <a:p>
            <a:pPr marL="0" indent="0">
              <a:buNone/>
            </a:pPr>
            <a:r>
              <a:rPr lang="en-US" sz="1400" dirty="0"/>
              <a:t>         </a:t>
            </a:r>
            <a:r>
              <a:rPr lang="en-US" sz="1400" dirty="0" err="1"/>
              <a:t>Console.WriteLine</a:t>
            </a:r>
            <a:r>
              <a:rPr lang="en-US" sz="1400" dirty="0"/>
              <a:t>("Area: {0}", </a:t>
            </a:r>
            <a:r>
              <a:rPr lang="en-US" sz="1400" dirty="0" err="1"/>
              <a:t>GetArea</a:t>
            </a:r>
            <a:r>
              <a:rPr lang="en-US" sz="1400" dirty="0"/>
              <a:t>());</a:t>
            </a:r>
          </a:p>
          <a:p>
            <a:pPr marL="0" indent="0">
              <a:buNone/>
            </a:pPr>
            <a:r>
              <a:rPr lang="en-US" sz="1400" dirty="0"/>
              <a:t>      }</a:t>
            </a:r>
          </a:p>
          <a:p>
            <a:pPr marL="0" indent="0">
              <a:buNone/>
            </a:pPr>
            <a:r>
              <a:rPr lang="en-US" sz="1400" dirty="0"/>
              <a:t>   </a:t>
            </a:r>
            <a:r>
              <a:rPr lang="en-US" sz="1400" dirty="0" smtClean="0"/>
              <a:t>} </a:t>
            </a:r>
            <a:endParaRPr lang="en-US" sz="1400" dirty="0"/>
          </a:p>
        </p:txBody>
      </p:sp>
      <p:sp>
        <p:nvSpPr>
          <p:cNvPr id="5" name="Content Placeholder 4"/>
          <p:cNvSpPr>
            <a:spLocks noGrp="1"/>
          </p:cNvSpPr>
          <p:nvPr>
            <p:ph sz="half" idx="2"/>
          </p:nvPr>
        </p:nvSpPr>
        <p:spPr/>
        <p:txBody>
          <a:bodyPr>
            <a:normAutofit fontScale="70000" lnSpcReduction="20000"/>
          </a:bodyPr>
          <a:lstStyle/>
          <a:p>
            <a:pPr marL="0" indent="0">
              <a:buNone/>
            </a:pPr>
            <a:r>
              <a:rPr lang="en-US" dirty="0"/>
              <a:t> class </a:t>
            </a:r>
            <a:r>
              <a:rPr lang="en-US" dirty="0" smtClean="0"/>
              <a:t>Program</a:t>
            </a:r>
            <a:endParaRPr lang="en-US" dirty="0"/>
          </a:p>
          <a:p>
            <a:pPr marL="0" indent="0">
              <a:buNone/>
            </a:pPr>
            <a:r>
              <a:rPr lang="en-US" dirty="0"/>
              <a:t>   {</a:t>
            </a:r>
          </a:p>
          <a:p>
            <a:pPr marL="0" indent="0">
              <a:buNone/>
            </a:pPr>
            <a:r>
              <a:rPr lang="en-US" dirty="0"/>
              <a:t>      static void Main(string[] </a:t>
            </a:r>
            <a:r>
              <a:rPr lang="en-US" dirty="0" err="1"/>
              <a:t>args</a:t>
            </a:r>
            <a:r>
              <a:rPr lang="en-US" dirty="0"/>
              <a:t>)</a:t>
            </a:r>
          </a:p>
          <a:p>
            <a:pPr marL="0" indent="0">
              <a:buNone/>
            </a:pPr>
            <a:r>
              <a:rPr lang="en-US" dirty="0"/>
              <a:t>      {</a:t>
            </a:r>
          </a:p>
          <a:p>
            <a:pPr marL="0" indent="0">
              <a:buNone/>
            </a:pPr>
            <a:r>
              <a:rPr lang="en-US" dirty="0"/>
              <a:t>         Rectangle r = new Rectangle();</a:t>
            </a:r>
          </a:p>
          <a:p>
            <a:pPr marL="0" indent="0">
              <a:buNone/>
            </a:pPr>
            <a:r>
              <a:rPr lang="en-US" dirty="0"/>
              <a:t>         </a:t>
            </a:r>
            <a:r>
              <a:rPr lang="en-US" dirty="0" err="1"/>
              <a:t>r.length</a:t>
            </a:r>
            <a:r>
              <a:rPr lang="en-US" dirty="0"/>
              <a:t>=34; //ERROR</a:t>
            </a:r>
          </a:p>
          <a:p>
            <a:pPr marL="0" indent="0">
              <a:buNone/>
            </a:pPr>
            <a:r>
              <a:rPr lang="en-US" dirty="0"/>
              <a:t>         </a:t>
            </a:r>
            <a:r>
              <a:rPr lang="en-US" dirty="0" err="1"/>
              <a:t>r.depth</a:t>
            </a:r>
            <a:r>
              <a:rPr lang="en-US" dirty="0"/>
              <a:t>=23; //ERROR</a:t>
            </a:r>
          </a:p>
          <a:p>
            <a:pPr marL="0" indent="0">
              <a:buNone/>
            </a:pPr>
            <a:r>
              <a:rPr lang="en-US" dirty="0"/>
              <a:t>         </a:t>
            </a:r>
            <a:r>
              <a:rPr lang="en-US" dirty="0" err="1"/>
              <a:t>r.Acceptdetails</a:t>
            </a:r>
            <a:r>
              <a:rPr lang="en-US" dirty="0"/>
              <a:t>();</a:t>
            </a:r>
          </a:p>
          <a:p>
            <a:pPr marL="0" indent="0">
              <a:buNone/>
            </a:pPr>
            <a:r>
              <a:rPr lang="en-US" dirty="0"/>
              <a:t>         </a:t>
            </a:r>
            <a:r>
              <a:rPr lang="en-US" dirty="0" err="1"/>
              <a:t>r.Display</a:t>
            </a:r>
            <a:r>
              <a:rPr lang="en-US" dirty="0"/>
              <a:t>();</a:t>
            </a:r>
          </a:p>
          <a:p>
            <a:pPr marL="0" indent="0">
              <a:buNone/>
            </a:pPr>
            <a:r>
              <a:rPr lang="en-US" dirty="0"/>
              <a:t>         </a:t>
            </a:r>
            <a:r>
              <a:rPr lang="en-US" dirty="0" err="1"/>
              <a:t>Console.ReadLine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8057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Protected access </a:t>
            </a:r>
            <a:r>
              <a:rPr lang="en-US" dirty="0" err="1"/>
              <a:t>specifier</a:t>
            </a:r>
            <a:endParaRPr lang="en-US" dirty="0"/>
          </a:p>
        </p:txBody>
      </p:sp>
      <p:sp>
        <p:nvSpPr>
          <p:cNvPr id="6" name="Content Placeholder 5"/>
          <p:cNvSpPr>
            <a:spLocks noGrp="1"/>
          </p:cNvSpPr>
          <p:nvPr>
            <p:ph idx="1"/>
          </p:nvPr>
        </p:nvSpPr>
        <p:spPr/>
        <p:txBody>
          <a:bodyPr/>
          <a:lstStyle/>
          <a:p>
            <a:r>
              <a:rPr lang="en-US" dirty="0" smtClean="0"/>
              <a:t>allows </a:t>
            </a:r>
            <a:r>
              <a:rPr lang="en-US" dirty="0"/>
              <a:t>a child class to access the member variables and member functions of its base class. This way it helps in implementing inheritance. We will discuss this in more details in the inheritance chapter.</a:t>
            </a:r>
          </a:p>
        </p:txBody>
      </p:sp>
    </p:spTree>
    <p:extLst>
      <p:ext uri="{BB962C8B-B14F-4D97-AF65-F5344CB8AC3E}">
        <p14:creationId xmlns:p14="http://schemas.microsoft.com/office/powerpoint/2010/main" val="1799495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72200" y="274638"/>
            <a:ext cx="2514600" cy="1143000"/>
          </a:xfrm>
        </p:spPr>
        <p:txBody>
          <a:bodyPr/>
          <a:lstStyle/>
          <a:p>
            <a:r>
              <a:rPr lang="en-US" dirty="0" smtClean="0"/>
              <a:t>Internal</a:t>
            </a:r>
            <a:endParaRPr lang="en-US" dirty="0"/>
          </a:p>
        </p:txBody>
      </p:sp>
      <p:sp>
        <p:nvSpPr>
          <p:cNvPr id="5" name="Content Placeholder 4"/>
          <p:cNvSpPr>
            <a:spLocks noGrp="1"/>
          </p:cNvSpPr>
          <p:nvPr>
            <p:ph sz="half" idx="1"/>
          </p:nvPr>
        </p:nvSpPr>
        <p:spPr>
          <a:xfrm>
            <a:off x="457200" y="533400"/>
            <a:ext cx="4038600" cy="5592763"/>
          </a:xfrm>
        </p:spPr>
        <p:txBody>
          <a:bodyPr>
            <a:normAutofit fontScale="55000" lnSpcReduction="20000"/>
          </a:bodyPr>
          <a:lstStyle/>
          <a:p>
            <a:pPr marL="0" indent="0">
              <a:buNone/>
            </a:pPr>
            <a:r>
              <a:rPr lang="en-US" dirty="0"/>
              <a:t>using System;</a:t>
            </a:r>
          </a:p>
          <a:p>
            <a:pPr marL="0" indent="0">
              <a:buNone/>
            </a:pPr>
            <a:r>
              <a:rPr lang="en-US" dirty="0"/>
              <a:t>namespace </a:t>
            </a:r>
            <a:r>
              <a:rPr lang="en-US" dirty="0" err="1"/>
              <a:t>RectangleApplication</a:t>
            </a:r>
            <a:endParaRPr lang="en-US" dirty="0"/>
          </a:p>
          <a:p>
            <a:pPr marL="0" indent="0">
              <a:buNone/>
            </a:pPr>
            <a:r>
              <a:rPr lang="en-US" dirty="0"/>
              <a:t>{</a:t>
            </a:r>
          </a:p>
          <a:p>
            <a:pPr marL="0" indent="0">
              <a:buNone/>
            </a:pPr>
            <a:r>
              <a:rPr lang="en-US" dirty="0"/>
              <a:t>   class Rectangle</a:t>
            </a:r>
          </a:p>
          <a:p>
            <a:pPr marL="0" indent="0">
              <a:buNone/>
            </a:pPr>
            <a:r>
              <a:rPr lang="en-US" dirty="0"/>
              <a:t>   {</a:t>
            </a:r>
          </a:p>
          <a:p>
            <a:pPr marL="0" indent="0">
              <a:buNone/>
            </a:pPr>
            <a:r>
              <a:rPr lang="en-US" dirty="0" smtClean="0"/>
              <a:t>                                                                                                                                                                                                                                                                                                                                                                                                                                                                                                                                                                                                                                                                                                                                                                                                                                                                                                                                                                                                                                                                                                                                                                                                                                                                                                                                                                                                                                                                                                                                                                                                                                                                                                                                                                                                                                                                                                                                                                                                                                                                                                                                                                                                                                           internal </a:t>
            </a:r>
            <a:r>
              <a:rPr lang="en-US" dirty="0"/>
              <a:t>double length;</a:t>
            </a:r>
          </a:p>
          <a:p>
            <a:pPr marL="0" indent="0">
              <a:buNone/>
            </a:pPr>
            <a:r>
              <a:rPr lang="en-US" dirty="0"/>
              <a:t>      internal double width;</a:t>
            </a:r>
          </a:p>
          <a:p>
            <a:pPr marL="0" indent="0">
              <a:buNone/>
            </a:pPr>
            <a:r>
              <a:rPr lang="en-US" dirty="0"/>
              <a:t>      </a:t>
            </a:r>
          </a:p>
          <a:p>
            <a:pPr marL="0" indent="0">
              <a:buNone/>
            </a:pPr>
            <a:r>
              <a:rPr lang="en-US" dirty="0"/>
              <a:t>      double </a:t>
            </a:r>
            <a:r>
              <a:rPr lang="en-US" dirty="0" err="1"/>
              <a:t>GetArea</a:t>
            </a:r>
            <a:r>
              <a:rPr lang="en-US" dirty="0"/>
              <a:t>()</a:t>
            </a:r>
          </a:p>
          <a:p>
            <a:pPr marL="0" indent="0">
              <a:buNone/>
            </a:pPr>
            <a:r>
              <a:rPr lang="en-US" dirty="0"/>
              <a:t>      {</a:t>
            </a:r>
          </a:p>
          <a:p>
            <a:pPr marL="0" indent="0">
              <a:buNone/>
            </a:pPr>
            <a:r>
              <a:rPr lang="en-US" dirty="0"/>
              <a:t>         return length * width;</a:t>
            </a:r>
          </a:p>
          <a:p>
            <a:pPr marL="0" indent="0">
              <a:buNone/>
            </a:pPr>
            <a:r>
              <a:rPr lang="en-US" dirty="0"/>
              <a:t>      }</a:t>
            </a:r>
          </a:p>
          <a:p>
            <a:pPr marL="0" indent="0">
              <a:buNone/>
            </a:pPr>
            <a:r>
              <a:rPr lang="en-US" dirty="0"/>
              <a:t>      public void Display()</a:t>
            </a:r>
          </a:p>
          <a:p>
            <a:pPr marL="0" indent="0">
              <a:buNone/>
            </a:pPr>
            <a:r>
              <a:rPr lang="en-US" dirty="0"/>
              <a:t>      {</a:t>
            </a:r>
          </a:p>
          <a:p>
            <a:pPr marL="0" indent="0">
              <a:buNone/>
            </a:pPr>
            <a:r>
              <a:rPr lang="en-US" dirty="0"/>
              <a:t>         </a:t>
            </a:r>
            <a:r>
              <a:rPr lang="en-US" dirty="0" err="1"/>
              <a:t>Console.WriteLine</a:t>
            </a:r>
            <a:r>
              <a:rPr lang="en-US" dirty="0"/>
              <a:t>("Length: {0}", length);</a:t>
            </a:r>
          </a:p>
          <a:p>
            <a:pPr marL="0" indent="0">
              <a:buNone/>
            </a:pPr>
            <a:r>
              <a:rPr lang="en-US" dirty="0"/>
              <a:t>         </a:t>
            </a:r>
            <a:r>
              <a:rPr lang="en-US" dirty="0" err="1"/>
              <a:t>Console.WriteLine</a:t>
            </a:r>
            <a:r>
              <a:rPr lang="en-US" dirty="0"/>
              <a:t>("Width: {0}", width);</a:t>
            </a:r>
          </a:p>
          <a:p>
            <a:pPr marL="0" indent="0">
              <a:buNone/>
            </a:pPr>
            <a:r>
              <a:rPr lang="en-US" dirty="0"/>
              <a:t>         </a:t>
            </a:r>
            <a:r>
              <a:rPr lang="en-US" dirty="0" err="1"/>
              <a:t>Console.WriteLine</a:t>
            </a:r>
            <a:r>
              <a:rPr lang="en-US" dirty="0"/>
              <a:t>("Area: {0}", </a:t>
            </a:r>
            <a:r>
              <a:rPr lang="en-US" dirty="0" err="1"/>
              <a:t>GetArea</a:t>
            </a:r>
            <a:r>
              <a:rPr lang="en-US" dirty="0"/>
              <a:t>());</a:t>
            </a:r>
          </a:p>
          <a:p>
            <a:pPr marL="0" indent="0">
              <a:buNone/>
            </a:pPr>
            <a:r>
              <a:rPr lang="en-US" dirty="0"/>
              <a:t>      }</a:t>
            </a:r>
          </a:p>
          <a:p>
            <a:pPr marL="0" indent="0">
              <a:buNone/>
            </a:pPr>
            <a:r>
              <a:rPr lang="en-US" dirty="0"/>
              <a:t>   }//end class Rectangle</a:t>
            </a:r>
          </a:p>
          <a:p>
            <a:pPr marL="0" indent="0">
              <a:buNone/>
            </a:pPr>
            <a:r>
              <a:rPr lang="en-US" dirty="0"/>
              <a:t>   </a:t>
            </a:r>
          </a:p>
        </p:txBody>
      </p:sp>
      <p:sp>
        <p:nvSpPr>
          <p:cNvPr id="6" name="Content Placeholder 5"/>
          <p:cNvSpPr>
            <a:spLocks noGrp="1"/>
          </p:cNvSpPr>
          <p:nvPr>
            <p:ph sz="half" idx="2"/>
          </p:nvPr>
        </p:nvSpPr>
        <p:spPr/>
        <p:txBody>
          <a:bodyPr>
            <a:normAutofit fontScale="55000" lnSpcReduction="20000"/>
          </a:bodyPr>
          <a:lstStyle/>
          <a:p>
            <a:pPr marL="0" indent="0">
              <a:buNone/>
            </a:pPr>
            <a:r>
              <a:rPr lang="en-US" dirty="0"/>
              <a:t> class </a:t>
            </a:r>
            <a:r>
              <a:rPr lang="en-US" dirty="0" err="1"/>
              <a:t>ExecuteRectangle</a:t>
            </a:r>
            <a:endParaRPr lang="en-US" dirty="0"/>
          </a:p>
          <a:p>
            <a:pPr marL="0" indent="0">
              <a:buNone/>
            </a:pPr>
            <a:r>
              <a:rPr lang="en-US" dirty="0"/>
              <a:t>   {</a:t>
            </a:r>
          </a:p>
          <a:p>
            <a:pPr marL="0" indent="0">
              <a:buNone/>
            </a:pPr>
            <a:r>
              <a:rPr lang="en-US" dirty="0"/>
              <a:t>      static void Main(string[] </a:t>
            </a:r>
            <a:r>
              <a:rPr lang="en-US" dirty="0" err="1"/>
              <a:t>args</a:t>
            </a:r>
            <a:r>
              <a:rPr lang="en-US" dirty="0"/>
              <a:t>)</a:t>
            </a:r>
          </a:p>
          <a:p>
            <a:pPr marL="0" indent="0">
              <a:buNone/>
            </a:pPr>
            <a:r>
              <a:rPr lang="en-US" dirty="0"/>
              <a:t>      {</a:t>
            </a:r>
          </a:p>
          <a:p>
            <a:pPr marL="0" indent="0">
              <a:buNone/>
            </a:pPr>
            <a:r>
              <a:rPr lang="en-US" dirty="0"/>
              <a:t>         Rectangle r = new Rectangle();</a:t>
            </a:r>
          </a:p>
          <a:p>
            <a:pPr marL="0" indent="0">
              <a:buNone/>
            </a:pPr>
            <a:r>
              <a:rPr lang="en-US" dirty="0"/>
              <a:t>         </a:t>
            </a:r>
            <a:r>
              <a:rPr lang="en-US" dirty="0" err="1"/>
              <a:t>r.length</a:t>
            </a:r>
            <a:r>
              <a:rPr lang="en-US" dirty="0"/>
              <a:t> = 4.5;</a:t>
            </a:r>
          </a:p>
          <a:p>
            <a:pPr marL="0" indent="0">
              <a:buNone/>
            </a:pPr>
            <a:r>
              <a:rPr lang="en-US" dirty="0"/>
              <a:t>         </a:t>
            </a:r>
            <a:r>
              <a:rPr lang="en-US" dirty="0" err="1"/>
              <a:t>r.width</a:t>
            </a:r>
            <a:r>
              <a:rPr lang="en-US" dirty="0"/>
              <a:t> = 3.5;</a:t>
            </a:r>
          </a:p>
          <a:p>
            <a:pPr marL="0" indent="0">
              <a:buNone/>
            </a:pPr>
            <a:r>
              <a:rPr lang="en-US" dirty="0"/>
              <a:t>         </a:t>
            </a:r>
            <a:r>
              <a:rPr lang="en-US" dirty="0" err="1"/>
              <a:t>r.Display</a:t>
            </a:r>
            <a:r>
              <a:rPr lang="en-US" dirty="0"/>
              <a:t>();</a:t>
            </a:r>
          </a:p>
          <a:p>
            <a:pPr marL="0" indent="0">
              <a:buNone/>
            </a:pPr>
            <a:r>
              <a:rPr lang="en-US" dirty="0"/>
              <a:t>         </a:t>
            </a:r>
            <a:r>
              <a:rPr lang="en-US" dirty="0" err="1"/>
              <a:t>Console.ReadLine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78928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protected internal access</a:t>
            </a:r>
          </a:p>
        </p:txBody>
      </p:sp>
      <p:sp>
        <p:nvSpPr>
          <p:cNvPr id="6" name="Content Placeholder 5"/>
          <p:cNvSpPr>
            <a:spLocks noGrp="1"/>
          </p:cNvSpPr>
          <p:nvPr>
            <p:ph idx="1"/>
          </p:nvPr>
        </p:nvSpPr>
        <p:spPr/>
        <p:txBody>
          <a:bodyPr/>
          <a:lstStyle/>
          <a:p>
            <a:r>
              <a:rPr lang="en-US" dirty="0" smtClean="0"/>
              <a:t>allows </a:t>
            </a:r>
            <a:r>
              <a:rPr lang="en-US" dirty="0"/>
              <a:t>a class to hide its member variables and member functions from other class objects and functions, except a child class within the same application. This is also used while implementing inheritance.</a:t>
            </a:r>
          </a:p>
        </p:txBody>
      </p:sp>
    </p:spTree>
    <p:extLst>
      <p:ext uri="{BB962C8B-B14F-4D97-AF65-F5344CB8AC3E}">
        <p14:creationId xmlns:p14="http://schemas.microsoft.com/office/powerpoint/2010/main" val="603198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C:\Users\Administrator\Desktop\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5791200" cy="607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51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9" name="Picture 3" descr="C:\Users\Administrator\Desktop\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669206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735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using static</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will be times when you will want to define a class member that will be </a:t>
            </a:r>
            <a:r>
              <a:rPr lang="en-US" dirty="0" smtClean="0"/>
              <a:t>used independently </a:t>
            </a:r>
            <a:r>
              <a:rPr lang="en-US" dirty="0"/>
              <a:t>of any object of that class. </a:t>
            </a:r>
            <a:endParaRPr lang="en-US" dirty="0" smtClean="0"/>
          </a:p>
          <a:p>
            <a:r>
              <a:rPr lang="en-US" smtClean="0"/>
              <a:t>Normally</a:t>
            </a:r>
            <a:r>
              <a:rPr lang="en-US" dirty="0"/>
              <a:t>, a class member must be </a:t>
            </a:r>
            <a:r>
              <a:rPr lang="en-US" dirty="0" smtClean="0"/>
              <a:t>accessed through </a:t>
            </a:r>
            <a:r>
              <a:rPr lang="en-US" dirty="0"/>
              <a:t>an object of its class, but it is possible to create a member that can be used by </a:t>
            </a:r>
            <a:r>
              <a:rPr lang="en-US" dirty="0" smtClean="0"/>
              <a:t>itself, without </a:t>
            </a:r>
            <a:r>
              <a:rPr lang="en-US" dirty="0"/>
              <a:t>reference to a specific instance</a:t>
            </a:r>
            <a:r>
              <a:rPr lang="en-US"/>
              <a:t>. </a:t>
            </a:r>
            <a:endParaRPr lang="en-US" smtClean="0"/>
          </a:p>
          <a:p>
            <a:r>
              <a:rPr lang="en-US" smtClean="0"/>
              <a:t>To </a:t>
            </a:r>
            <a:r>
              <a:rPr lang="en-US" dirty="0"/>
              <a:t>create such a member, precede its </a:t>
            </a:r>
            <a:r>
              <a:rPr lang="en-US" dirty="0" smtClean="0"/>
              <a:t>declaration with </a:t>
            </a:r>
            <a:r>
              <a:rPr lang="en-US" dirty="0"/>
              <a:t>the keyword </a:t>
            </a:r>
            <a:r>
              <a:rPr lang="en-US" b="1" dirty="0"/>
              <a:t>static</a:t>
            </a:r>
            <a:r>
              <a:rPr lang="en-US" dirty="0"/>
              <a:t>. When a member is declared </a:t>
            </a:r>
            <a:r>
              <a:rPr lang="en-US" b="1" dirty="0"/>
              <a:t>static</a:t>
            </a:r>
            <a:r>
              <a:rPr lang="en-US" dirty="0"/>
              <a:t>, it can be accessed before </a:t>
            </a:r>
            <a:r>
              <a:rPr lang="en-US" dirty="0" smtClean="0"/>
              <a:t>any objects </a:t>
            </a:r>
            <a:r>
              <a:rPr lang="en-US" dirty="0"/>
              <a:t>of its class are created and without reference to any object. You can declare </a:t>
            </a:r>
            <a:r>
              <a:rPr lang="en-US" dirty="0" smtClean="0"/>
              <a:t>both methods </a:t>
            </a:r>
            <a:r>
              <a:rPr lang="en-US" dirty="0"/>
              <a:t>and variables to be </a:t>
            </a:r>
            <a:r>
              <a:rPr lang="en-US" b="1" dirty="0" smtClean="0"/>
              <a:t>static</a:t>
            </a:r>
            <a:endParaRPr lang="en-US" dirty="0"/>
          </a:p>
        </p:txBody>
      </p:sp>
    </p:spTree>
    <p:extLst>
      <p:ext uri="{BB962C8B-B14F-4D97-AF65-F5344CB8AC3E}">
        <p14:creationId xmlns:p14="http://schemas.microsoft.com/office/powerpoint/2010/main" val="211226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static modifier</a:t>
            </a:r>
            <a:endParaRPr lang="en-US" dirty="0"/>
          </a:p>
        </p:txBody>
      </p:sp>
      <p:sp>
        <p:nvSpPr>
          <p:cNvPr id="3" name="Content Placeholder 2"/>
          <p:cNvSpPr>
            <a:spLocks noGrp="1"/>
          </p:cNvSpPr>
          <p:nvPr>
            <p:ph idx="1"/>
          </p:nvPr>
        </p:nvSpPr>
        <p:spPr/>
        <p:txBody>
          <a:bodyPr/>
          <a:lstStyle/>
          <a:p>
            <a:r>
              <a:rPr lang="en-US" dirty="0"/>
              <a:t>Whenever you write a </a:t>
            </a:r>
            <a:r>
              <a:rPr lang="en-US" dirty="0" smtClean="0"/>
              <a:t>method or </a:t>
            </a:r>
            <a:r>
              <a:rPr lang="en-US" dirty="0"/>
              <a:t>declare a variable, it doesn’t create instance in a memory until you create object of class. But if you declare any method </a:t>
            </a:r>
            <a:r>
              <a:rPr lang="en-US" dirty="0" smtClean="0"/>
              <a:t>or </a:t>
            </a:r>
            <a:r>
              <a:rPr lang="en-US" dirty="0"/>
              <a:t>variable with static modifier, it directly create instance in a memory and acts globally. The static modifier doesn’t reference with any object.</a:t>
            </a:r>
          </a:p>
        </p:txBody>
      </p:sp>
    </p:spTree>
    <p:extLst>
      <p:ext uri="{BB962C8B-B14F-4D97-AF65-F5344CB8AC3E}">
        <p14:creationId xmlns:p14="http://schemas.microsoft.com/office/powerpoint/2010/main" val="698449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class</a:t>
            </a:r>
            <a:endParaRPr lang="en-US" dirty="0"/>
          </a:p>
        </p:txBody>
      </p:sp>
      <p:sp>
        <p:nvSpPr>
          <p:cNvPr id="3" name="Content Placeholder 2"/>
          <p:cNvSpPr>
            <a:spLocks noGrp="1"/>
          </p:cNvSpPr>
          <p:nvPr>
            <p:ph idx="1"/>
          </p:nvPr>
        </p:nvSpPr>
        <p:spPr/>
        <p:txBody>
          <a:bodyPr/>
          <a:lstStyle/>
          <a:p>
            <a:r>
              <a:rPr lang="en-US" dirty="0"/>
              <a:t>A class can be declared </a:t>
            </a:r>
            <a:r>
              <a:rPr lang="en-US" b="1" dirty="0"/>
              <a:t>static</a:t>
            </a:r>
            <a:r>
              <a:rPr lang="en-US" dirty="0"/>
              <a:t>. There are two key features of a </a:t>
            </a:r>
            <a:r>
              <a:rPr lang="en-US" b="1" dirty="0"/>
              <a:t>static </a:t>
            </a:r>
            <a:r>
              <a:rPr lang="en-US" dirty="0"/>
              <a:t>class. First, no object of</a:t>
            </a:r>
          </a:p>
          <a:p>
            <a:r>
              <a:rPr lang="en-US" dirty="0"/>
              <a:t>a </a:t>
            </a:r>
            <a:r>
              <a:rPr lang="en-US" b="1" dirty="0"/>
              <a:t>static </a:t>
            </a:r>
            <a:r>
              <a:rPr lang="en-US" dirty="0"/>
              <a:t>class can be created. Second, a </a:t>
            </a:r>
            <a:r>
              <a:rPr lang="en-US" b="1" dirty="0"/>
              <a:t>static </a:t>
            </a:r>
            <a:r>
              <a:rPr lang="en-US" dirty="0"/>
              <a:t>class must contain only </a:t>
            </a:r>
            <a:r>
              <a:rPr lang="en-US" b="1" dirty="0"/>
              <a:t>static </a:t>
            </a:r>
            <a:r>
              <a:rPr lang="en-US" dirty="0"/>
              <a:t>members.</a:t>
            </a:r>
          </a:p>
        </p:txBody>
      </p:sp>
    </p:spTree>
    <p:extLst>
      <p:ext uri="{BB962C8B-B14F-4D97-AF65-F5344CB8AC3E}">
        <p14:creationId xmlns:p14="http://schemas.microsoft.com/office/powerpoint/2010/main" val="233731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namespace</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namespace</a:t>
            </a:r>
            <a:r>
              <a:rPr lang="en-US" dirty="0"/>
              <a:t> is designed for providing a way to keep one set of names separate from another. The class names declared in one namespace does not conflict with the same class names declared in another</a:t>
            </a:r>
            <a:r>
              <a:rPr lang="en-US" dirty="0" smtClean="0"/>
              <a:t>.</a:t>
            </a:r>
          </a:p>
          <a:p>
            <a:r>
              <a:rPr lang="en-US" dirty="0"/>
              <a:t>A </a:t>
            </a:r>
            <a:r>
              <a:rPr lang="en-US" i="1" dirty="0"/>
              <a:t>namespace </a:t>
            </a:r>
            <a:r>
              <a:rPr lang="en-US" dirty="0"/>
              <a:t>defines a declarative region that provides a way to keep one set of </a:t>
            </a:r>
            <a:r>
              <a:rPr lang="en-US" dirty="0" smtClean="0"/>
              <a:t>names separate </a:t>
            </a:r>
            <a:r>
              <a:rPr lang="en-US" dirty="0"/>
              <a:t>from another.</a:t>
            </a:r>
          </a:p>
        </p:txBody>
      </p:sp>
    </p:spTree>
    <p:extLst>
      <p:ext uri="{BB962C8B-B14F-4D97-AF65-F5344CB8AC3E}">
        <p14:creationId xmlns:p14="http://schemas.microsoft.com/office/powerpoint/2010/main" val="3313249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1200" dirty="0"/>
              <a:t>using System;</a:t>
            </a:r>
          </a:p>
          <a:p>
            <a:pPr marL="0" indent="0">
              <a:buNone/>
            </a:pPr>
            <a:r>
              <a:rPr lang="en-US" sz="1200" dirty="0"/>
              <a:t>static class </a:t>
            </a:r>
            <a:r>
              <a:rPr lang="en-US" sz="1200" dirty="0" err="1"/>
              <a:t>NumericFn</a:t>
            </a:r>
            <a:r>
              <a:rPr lang="en-US" sz="1200" dirty="0"/>
              <a:t> {</a:t>
            </a:r>
          </a:p>
          <a:p>
            <a:pPr marL="0" indent="0">
              <a:buNone/>
            </a:pPr>
            <a:r>
              <a:rPr lang="en-US" sz="1200" dirty="0" smtClean="0"/>
              <a:t>static </a:t>
            </a:r>
            <a:r>
              <a:rPr lang="en-US" sz="1200" dirty="0"/>
              <a:t>public double Reciprocal(double </a:t>
            </a:r>
            <a:r>
              <a:rPr lang="en-US" sz="1200" dirty="0" err="1"/>
              <a:t>num</a:t>
            </a:r>
            <a:r>
              <a:rPr lang="en-US" sz="1200" dirty="0"/>
              <a:t>) {</a:t>
            </a:r>
          </a:p>
          <a:p>
            <a:pPr marL="0" indent="0">
              <a:buNone/>
            </a:pPr>
            <a:r>
              <a:rPr lang="en-US" sz="1200" dirty="0"/>
              <a:t>return 1/</a:t>
            </a:r>
            <a:r>
              <a:rPr lang="en-US" sz="1200" dirty="0" err="1"/>
              <a:t>num</a:t>
            </a:r>
            <a:r>
              <a:rPr lang="en-US" sz="1200" dirty="0"/>
              <a:t>;</a:t>
            </a:r>
          </a:p>
          <a:p>
            <a:pPr marL="0" indent="0">
              <a:buNone/>
            </a:pPr>
            <a:r>
              <a:rPr lang="en-US" sz="1200" dirty="0"/>
              <a:t>}</a:t>
            </a:r>
          </a:p>
          <a:p>
            <a:pPr marL="0" indent="0">
              <a:buNone/>
            </a:pPr>
            <a:r>
              <a:rPr lang="en-US" sz="1200" dirty="0" smtClean="0"/>
              <a:t>static </a:t>
            </a:r>
            <a:r>
              <a:rPr lang="en-US" sz="1200" dirty="0"/>
              <a:t>public double </a:t>
            </a:r>
            <a:r>
              <a:rPr lang="en-US" sz="1200" dirty="0" err="1"/>
              <a:t>FracPart</a:t>
            </a:r>
            <a:r>
              <a:rPr lang="en-US" sz="1200" dirty="0"/>
              <a:t>(double </a:t>
            </a:r>
            <a:r>
              <a:rPr lang="en-US" sz="1200" dirty="0" err="1"/>
              <a:t>num</a:t>
            </a:r>
            <a:r>
              <a:rPr lang="en-US" sz="1200" dirty="0"/>
              <a:t>) {</a:t>
            </a:r>
          </a:p>
          <a:p>
            <a:pPr marL="0" indent="0">
              <a:buNone/>
            </a:pPr>
            <a:r>
              <a:rPr lang="en-US" sz="1200" dirty="0"/>
              <a:t>return </a:t>
            </a:r>
            <a:r>
              <a:rPr lang="en-US" sz="1200" dirty="0" err="1"/>
              <a:t>num</a:t>
            </a:r>
            <a:r>
              <a:rPr lang="en-US" sz="1200" dirty="0"/>
              <a:t> - (</a:t>
            </a:r>
            <a:r>
              <a:rPr lang="en-US" sz="1200" dirty="0" err="1"/>
              <a:t>int</a:t>
            </a:r>
            <a:r>
              <a:rPr lang="en-US" sz="1200" dirty="0"/>
              <a:t>) </a:t>
            </a:r>
            <a:r>
              <a:rPr lang="en-US" sz="1200" dirty="0" err="1"/>
              <a:t>num</a:t>
            </a:r>
            <a:r>
              <a:rPr lang="en-US" sz="1200" dirty="0"/>
              <a:t>;</a:t>
            </a:r>
          </a:p>
          <a:p>
            <a:pPr marL="0" indent="0">
              <a:buNone/>
            </a:pPr>
            <a:r>
              <a:rPr lang="en-US" sz="1200" dirty="0"/>
              <a:t>}</a:t>
            </a:r>
          </a:p>
          <a:p>
            <a:pPr marL="0" indent="0">
              <a:buNone/>
            </a:pPr>
            <a:r>
              <a:rPr lang="en-US" sz="1200" dirty="0" smtClean="0"/>
              <a:t>static </a:t>
            </a:r>
            <a:r>
              <a:rPr lang="en-US" sz="1200" dirty="0"/>
              <a:t>public </a:t>
            </a:r>
            <a:r>
              <a:rPr lang="en-US" sz="1200" dirty="0" err="1"/>
              <a:t>bool</a:t>
            </a:r>
            <a:r>
              <a:rPr lang="en-US" sz="1200" dirty="0"/>
              <a:t> </a:t>
            </a:r>
            <a:r>
              <a:rPr lang="en-US" sz="1200" dirty="0" err="1"/>
              <a:t>IsEven</a:t>
            </a:r>
            <a:r>
              <a:rPr lang="en-US" sz="1200" dirty="0"/>
              <a:t>(double </a:t>
            </a:r>
            <a:r>
              <a:rPr lang="en-US" sz="1200" dirty="0" err="1"/>
              <a:t>num</a:t>
            </a:r>
            <a:r>
              <a:rPr lang="en-US" sz="1200" dirty="0"/>
              <a:t>) {</a:t>
            </a:r>
          </a:p>
          <a:p>
            <a:pPr marL="0" indent="0">
              <a:buNone/>
            </a:pPr>
            <a:r>
              <a:rPr lang="en-US" sz="1200" dirty="0"/>
              <a:t>return (</a:t>
            </a:r>
            <a:r>
              <a:rPr lang="en-US" sz="1200" dirty="0" err="1"/>
              <a:t>num</a:t>
            </a:r>
            <a:r>
              <a:rPr lang="en-US" sz="1200" dirty="0"/>
              <a:t> % 2) == 0 ? true : false;</a:t>
            </a:r>
          </a:p>
          <a:p>
            <a:pPr marL="0" indent="0">
              <a:buNone/>
            </a:pPr>
            <a:r>
              <a:rPr lang="en-US" sz="1200" dirty="0"/>
              <a:t>}</a:t>
            </a:r>
          </a:p>
          <a:p>
            <a:pPr marL="0" indent="0">
              <a:buNone/>
            </a:pPr>
            <a:r>
              <a:rPr lang="en-US" sz="1200" dirty="0" smtClean="0"/>
              <a:t>static </a:t>
            </a:r>
            <a:r>
              <a:rPr lang="en-US" sz="1200" dirty="0"/>
              <a:t>public </a:t>
            </a:r>
            <a:r>
              <a:rPr lang="en-US" sz="1200" dirty="0" err="1"/>
              <a:t>bool</a:t>
            </a:r>
            <a:r>
              <a:rPr lang="en-US" sz="1200" dirty="0"/>
              <a:t> </a:t>
            </a:r>
            <a:r>
              <a:rPr lang="en-US" sz="1200" dirty="0" err="1"/>
              <a:t>IsOdd</a:t>
            </a:r>
            <a:r>
              <a:rPr lang="en-US" sz="1200" dirty="0"/>
              <a:t>(double </a:t>
            </a:r>
            <a:r>
              <a:rPr lang="en-US" sz="1200" dirty="0" err="1"/>
              <a:t>num</a:t>
            </a:r>
            <a:r>
              <a:rPr lang="en-US" sz="1200" dirty="0"/>
              <a:t>) {</a:t>
            </a:r>
          </a:p>
          <a:p>
            <a:pPr marL="0" indent="0">
              <a:buNone/>
            </a:pPr>
            <a:r>
              <a:rPr lang="en-US" sz="1200" dirty="0"/>
              <a:t>return !</a:t>
            </a:r>
            <a:r>
              <a:rPr lang="en-US" sz="1200" dirty="0" err="1"/>
              <a:t>IsEven</a:t>
            </a:r>
            <a:r>
              <a:rPr lang="en-US" sz="1200" dirty="0"/>
              <a:t>(</a:t>
            </a:r>
            <a:r>
              <a:rPr lang="en-US" sz="1200" dirty="0" err="1"/>
              <a:t>num</a:t>
            </a:r>
            <a:r>
              <a:rPr lang="en-US" sz="1200" dirty="0"/>
              <a:t>);</a:t>
            </a:r>
          </a:p>
          <a:p>
            <a:pPr marL="0" indent="0">
              <a:buNone/>
            </a:pPr>
            <a:r>
              <a:rPr lang="en-US" sz="1200" dirty="0"/>
              <a:t>}</a:t>
            </a:r>
          </a:p>
          <a:p>
            <a:pPr marL="0" indent="0">
              <a:buNone/>
            </a:pPr>
            <a:r>
              <a:rPr lang="en-US" sz="1200" dirty="0"/>
              <a:t>}</a:t>
            </a:r>
          </a:p>
          <a:p>
            <a:pPr marL="0" indent="0">
              <a:buNone/>
            </a:pPr>
            <a:r>
              <a:rPr lang="en-US" sz="1200" dirty="0"/>
              <a:t>class </a:t>
            </a:r>
            <a:r>
              <a:rPr lang="en-US" sz="1200" dirty="0" err="1"/>
              <a:t>StaticClassDemo</a:t>
            </a:r>
            <a:r>
              <a:rPr lang="en-US" sz="1200" dirty="0"/>
              <a:t> {</a:t>
            </a:r>
          </a:p>
          <a:p>
            <a:pPr marL="0" indent="0">
              <a:buNone/>
            </a:pPr>
            <a:r>
              <a:rPr lang="en-US" sz="1200" dirty="0"/>
              <a:t>static void Main() {</a:t>
            </a:r>
          </a:p>
          <a:p>
            <a:pPr marL="0" indent="0">
              <a:buNone/>
            </a:pPr>
            <a:r>
              <a:rPr lang="en-US" sz="1200" dirty="0" err="1"/>
              <a:t>Console.WriteLine</a:t>
            </a:r>
            <a:r>
              <a:rPr lang="en-US" sz="1200" dirty="0"/>
              <a:t>("Reciprocal of 5 is " </a:t>
            </a:r>
            <a:r>
              <a:rPr lang="en-US" sz="1200" dirty="0" smtClean="0"/>
              <a:t>+</a:t>
            </a:r>
            <a:r>
              <a:rPr lang="en-US" sz="1200" dirty="0" err="1" smtClean="0"/>
              <a:t>NumericFn.Reciprocal</a:t>
            </a:r>
            <a:r>
              <a:rPr lang="en-US" sz="1200" dirty="0" smtClean="0"/>
              <a:t>(5.0</a:t>
            </a:r>
            <a:r>
              <a:rPr lang="en-US" sz="1200" dirty="0"/>
              <a:t>));</a:t>
            </a:r>
          </a:p>
          <a:p>
            <a:pPr marL="0" indent="0">
              <a:buNone/>
            </a:pPr>
            <a:r>
              <a:rPr lang="en-US" sz="1200" dirty="0" err="1"/>
              <a:t>Console.WriteLine</a:t>
            </a:r>
            <a:r>
              <a:rPr lang="en-US" sz="1200" dirty="0"/>
              <a:t>("Fractional part of 4.234 is " </a:t>
            </a:r>
            <a:r>
              <a:rPr lang="en-US" sz="1200" dirty="0" smtClean="0"/>
              <a:t>+</a:t>
            </a:r>
            <a:r>
              <a:rPr lang="en-US" sz="1200" dirty="0" err="1" smtClean="0"/>
              <a:t>NumericFn.FracPart</a:t>
            </a:r>
            <a:r>
              <a:rPr lang="en-US" sz="1200" dirty="0" smtClean="0"/>
              <a:t>(4.234</a:t>
            </a:r>
            <a:r>
              <a:rPr lang="en-US" sz="1200" dirty="0"/>
              <a:t>));</a:t>
            </a:r>
          </a:p>
          <a:p>
            <a:pPr marL="0" indent="0">
              <a:buNone/>
            </a:pPr>
            <a:r>
              <a:rPr lang="en-US" sz="1200" dirty="0"/>
              <a:t>if(</a:t>
            </a:r>
            <a:r>
              <a:rPr lang="en-US" sz="1200" dirty="0" err="1"/>
              <a:t>NumericFn.IsEven</a:t>
            </a:r>
            <a:r>
              <a:rPr lang="en-US" sz="1200" dirty="0"/>
              <a:t>(10))</a:t>
            </a:r>
          </a:p>
          <a:p>
            <a:pPr marL="0" indent="0">
              <a:buNone/>
            </a:pPr>
            <a:r>
              <a:rPr lang="en-US" sz="1200" dirty="0" err="1"/>
              <a:t>Console.WriteLine</a:t>
            </a:r>
            <a:r>
              <a:rPr lang="en-US" sz="1200" dirty="0"/>
              <a:t>("10 is even.");</a:t>
            </a:r>
          </a:p>
          <a:p>
            <a:pPr marL="0" indent="0">
              <a:buNone/>
            </a:pPr>
            <a:r>
              <a:rPr lang="en-US" sz="1200" dirty="0"/>
              <a:t>if(</a:t>
            </a:r>
            <a:r>
              <a:rPr lang="en-US" sz="1200" dirty="0" err="1"/>
              <a:t>NumericFn.IsOdd</a:t>
            </a:r>
            <a:r>
              <a:rPr lang="en-US" sz="1200" dirty="0"/>
              <a:t>(5))</a:t>
            </a:r>
          </a:p>
          <a:p>
            <a:pPr marL="0" indent="0">
              <a:buNone/>
            </a:pPr>
            <a:r>
              <a:rPr lang="en-US" sz="1200" dirty="0" err="1"/>
              <a:t>Console.WriteLine</a:t>
            </a:r>
            <a:r>
              <a:rPr lang="en-US" sz="1200" dirty="0"/>
              <a:t>("5 is odd.");</a:t>
            </a:r>
          </a:p>
        </p:txBody>
      </p:sp>
    </p:spTree>
    <p:extLst>
      <p:ext uri="{BB962C8B-B14F-4D97-AF65-F5344CB8AC3E}">
        <p14:creationId xmlns:p14="http://schemas.microsoft.com/office/powerpoint/2010/main" val="363799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constructor can also be specified as </a:t>
            </a:r>
            <a:r>
              <a:rPr lang="en-US" b="1" dirty="0"/>
              <a:t>static</a:t>
            </a:r>
            <a:r>
              <a:rPr lang="en-US" dirty="0"/>
              <a:t>. A </a:t>
            </a:r>
            <a:r>
              <a:rPr lang="en-US" b="1" dirty="0"/>
              <a:t>static </a:t>
            </a:r>
            <a:r>
              <a:rPr lang="en-US" dirty="0"/>
              <a:t>constructor is typically used to</a:t>
            </a:r>
          </a:p>
          <a:p>
            <a:r>
              <a:rPr lang="en-US" dirty="0"/>
              <a:t>initialize features that apply to a class rather than an instance. Thus, it is used to initialize</a:t>
            </a:r>
          </a:p>
          <a:p>
            <a:r>
              <a:rPr lang="en-US" dirty="0"/>
              <a:t>aspects of a class before any objects of the class are created.</a:t>
            </a:r>
          </a:p>
        </p:txBody>
      </p:sp>
    </p:spTree>
    <p:extLst>
      <p:ext uri="{BB962C8B-B14F-4D97-AF65-F5344CB8AC3E}">
        <p14:creationId xmlns:p14="http://schemas.microsoft.com/office/powerpoint/2010/main" val="3953755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pPr marL="0" indent="0">
              <a:buNone/>
            </a:pPr>
            <a:r>
              <a:rPr lang="en-US" dirty="0"/>
              <a:t>using System;</a:t>
            </a:r>
          </a:p>
          <a:p>
            <a:pPr marL="0" indent="0">
              <a:buNone/>
            </a:pPr>
            <a:r>
              <a:rPr lang="en-US" dirty="0"/>
              <a:t>class Cons {</a:t>
            </a:r>
          </a:p>
          <a:p>
            <a:pPr marL="0" indent="0">
              <a:buNone/>
            </a:pPr>
            <a:r>
              <a:rPr lang="en-US" dirty="0"/>
              <a:t>public static </a:t>
            </a:r>
            <a:r>
              <a:rPr lang="en-US" dirty="0" err="1"/>
              <a:t>int</a:t>
            </a:r>
            <a:r>
              <a:rPr lang="en-US" dirty="0"/>
              <a:t> alpha;</a:t>
            </a:r>
          </a:p>
          <a:p>
            <a:pPr marL="0" indent="0">
              <a:buNone/>
            </a:pPr>
            <a:r>
              <a:rPr lang="en-US" dirty="0"/>
              <a:t>public </a:t>
            </a:r>
            <a:r>
              <a:rPr lang="en-US" dirty="0" err="1"/>
              <a:t>int</a:t>
            </a:r>
            <a:r>
              <a:rPr lang="en-US" dirty="0"/>
              <a:t> beta;</a:t>
            </a:r>
          </a:p>
          <a:p>
            <a:pPr marL="0" indent="0">
              <a:buNone/>
            </a:pPr>
            <a:r>
              <a:rPr lang="en-US" dirty="0"/>
              <a:t>// A static constructor.</a:t>
            </a:r>
          </a:p>
          <a:p>
            <a:pPr marL="0" indent="0">
              <a:buNone/>
            </a:pPr>
            <a:r>
              <a:rPr lang="en-US" dirty="0"/>
              <a:t>static Cons() {</a:t>
            </a:r>
          </a:p>
          <a:p>
            <a:pPr marL="0" indent="0">
              <a:buNone/>
            </a:pPr>
            <a:r>
              <a:rPr lang="en-US" dirty="0"/>
              <a:t>alpha = 99;</a:t>
            </a:r>
          </a:p>
          <a:p>
            <a:pPr marL="0" indent="0">
              <a:buNone/>
            </a:pPr>
            <a:r>
              <a:rPr lang="en-US" dirty="0" err="1"/>
              <a:t>Console.WriteLine</a:t>
            </a:r>
            <a:r>
              <a:rPr lang="en-US" dirty="0"/>
              <a:t>("Inside static constructor.");</a:t>
            </a:r>
          </a:p>
          <a:p>
            <a:pPr marL="0" indent="0">
              <a:buNone/>
            </a:pPr>
            <a:r>
              <a:rPr lang="en-US" dirty="0"/>
              <a:t>}</a:t>
            </a:r>
          </a:p>
          <a:p>
            <a:pPr marL="0" indent="0">
              <a:buNone/>
            </a:pPr>
            <a:r>
              <a:rPr lang="en-US" dirty="0"/>
              <a:t>// An instance constructor.</a:t>
            </a:r>
          </a:p>
          <a:p>
            <a:pPr marL="0" indent="0">
              <a:buNone/>
            </a:pPr>
            <a:r>
              <a:rPr lang="en-US" dirty="0"/>
              <a:t>public Cons() {</a:t>
            </a:r>
          </a:p>
          <a:p>
            <a:pPr marL="0" indent="0">
              <a:buNone/>
            </a:pPr>
            <a:r>
              <a:rPr lang="en-US" dirty="0"/>
              <a:t>beta = 100;</a:t>
            </a:r>
          </a:p>
          <a:p>
            <a:pPr marL="0" indent="0">
              <a:buNone/>
            </a:pPr>
            <a:r>
              <a:rPr lang="en-US" dirty="0" err="1"/>
              <a:t>Console.WriteLine</a:t>
            </a:r>
            <a:r>
              <a:rPr lang="en-US" dirty="0"/>
              <a:t>("Inside instance constructor.");</a:t>
            </a:r>
          </a:p>
          <a:p>
            <a:pPr marL="0" indent="0">
              <a:buNone/>
            </a:pPr>
            <a:r>
              <a:rPr lang="en-US" dirty="0"/>
              <a:t>}</a:t>
            </a:r>
          </a:p>
          <a:p>
            <a:pPr marL="0" indent="0">
              <a:buNone/>
            </a:pPr>
            <a:r>
              <a:rPr lang="en-US" dirty="0"/>
              <a:t>}</a:t>
            </a:r>
          </a:p>
          <a:p>
            <a:pPr marL="0" indent="0">
              <a:buNone/>
            </a:pPr>
            <a:r>
              <a:rPr lang="en-US" dirty="0"/>
              <a:t>class </a:t>
            </a:r>
            <a:r>
              <a:rPr lang="en-US" dirty="0" err="1"/>
              <a:t>ConsDemo</a:t>
            </a:r>
            <a:r>
              <a:rPr lang="en-US" dirty="0"/>
              <a:t> {</a:t>
            </a:r>
          </a:p>
          <a:p>
            <a:pPr marL="0" indent="0">
              <a:buNone/>
            </a:pPr>
            <a:r>
              <a:rPr lang="en-US" dirty="0"/>
              <a:t>static void Main() {</a:t>
            </a:r>
          </a:p>
          <a:p>
            <a:pPr marL="0" indent="0">
              <a:buNone/>
            </a:pPr>
            <a:r>
              <a:rPr lang="en-US" dirty="0"/>
              <a:t>Cons </a:t>
            </a:r>
            <a:r>
              <a:rPr lang="en-US" dirty="0" err="1"/>
              <a:t>ob</a:t>
            </a:r>
            <a:r>
              <a:rPr lang="en-US" dirty="0"/>
              <a:t> = new Cons();</a:t>
            </a:r>
          </a:p>
          <a:p>
            <a:pPr marL="0" indent="0">
              <a:buNone/>
            </a:pPr>
            <a:r>
              <a:rPr lang="en-US" dirty="0" err="1"/>
              <a:t>Console.WriteLine</a:t>
            </a:r>
            <a:r>
              <a:rPr lang="en-US" dirty="0"/>
              <a:t>("</a:t>
            </a:r>
            <a:r>
              <a:rPr lang="en-US" dirty="0" err="1"/>
              <a:t>Cons.alpha</a:t>
            </a:r>
            <a:r>
              <a:rPr lang="en-US" dirty="0"/>
              <a:t>: " + </a:t>
            </a:r>
            <a:r>
              <a:rPr lang="en-US" dirty="0" err="1"/>
              <a:t>Cons.alpha</a:t>
            </a:r>
            <a:r>
              <a:rPr lang="en-US" dirty="0"/>
              <a:t>);</a:t>
            </a:r>
          </a:p>
          <a:p>
            <a:pPr marL="0" indent="0">
              <a:buNone/>
            </a:pPr>
            <a:r>
              <a:rPr lang="en-US" dirty="0" err="1"/>
              <a:t>Console.WriteLine</a:t>
            </a:r>
            <a:r>
              <a:rPr lang="en-US" dirty="0"/>
              <a:t>("</a:t>
            </a:r>
            <a:r>
              <a:rPr lang="en-US" dirty="0" err="1"/>
              <a:t>ob.beta</a:t>
            </a:r>
            <a:r>
              <a:rPr lang="en-US" dirty="0"/>
              <a:t>: " + </a:t>
            </a:r>
            <a:r>
              <a:rPr lang="en-US" dirty="0" err="1"/>
              <a:t>ob.beta</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551513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t>
            </a:r>
            <a:r>
              <a:rPr lang="en-US" dirty="0"/>
              <a:t>difference between a </a:t>
            </a:r>
            <a:r>
              <a:rPr lang="en-US" b="1" dirty="0"/>
              <a:t>static </a:t>
            </a:r>
            <a:r>
              <a:rPr lang="en-US" dirty="0"/>
              <a:t>method and a normal method is that the </a:t>
            </a:r>
            <a:r>
              <a:rPr lang="en-US" b="1" dirty="0"/>
              <a:t>static </a:t>
            </a:r>
            <a:r>
              <a:rPr lang="en-US" dirty="0"/>
              <a:t>method</a:t>
            </a:r>
          </a:p>
          <a:p>
            <a:r>
              <a:rPr lang="en-US" dirty="0"/>
              <a:t>can be called through its class name, without any instance of that class being created.</a:t>
            </a:r>
          </a:p>
        </p:txBody>
      </p:sp>
    </p:spTree>
    <p:extLst>
      <p:ext uri="{BB962C8B-B14F-4D97-AF65-F5344CB8AC3E}">
        <p14:creationId xmlns:p14="http://schemas.microsoft.com/office/powerpoint/2010/main" val="3285768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marL="0" indent="0">
              <a:buNone/>
            </a:pPr>
            <a:r>
              <a:rPr lang="en-US" dirty="0"/>
              <a:t>using System;</a:t>
            </a:r>
          </a:p>
          <a:p>
            <a:pPr marL="0" indent="0">
              <a:buNone/>
            </a:pPr>
            <a:r>
              <a:rPr lang="en-US" dirty="0"/>
              <a:t>class </a:t>
            </a:r>
            <a:r>
              <a:rPr lang="en-US" dirty="0" err="1"/>
              <a:t>StaticDemo</a:t>
            </a:r>
            <a:r>
              <a:rPr lang="en-US" dirty="0"/>
              <a:t> {</a:t>
            </a:r>
          </a:p>
          <a:p>
            <a:pPr marL="0" indent="0">
              <a:buNone/>
            </a:pPr>
            <a:r>
              <a:rPr lang="en-US" dirty="0"/>
              <a:t>// A static variable.</a:t>
            </a:r>
          </a:p>
          <a:p>
            <a:pPr marL="0" indent="0">
              <a:buNone/>
            </a:pPr>
            <a:r>
              <a:rPr lang="en-US" dirty="0"/>
              <a:t>public static </a:t>
            </a:r>
            <a:r>
              <a:rPr lang="en-US" dirty="0" err="1"/>
              <a:t>int</a:t>
            </a:r>
            <a:r>
              <a:rPr lang="en-US" dirty="0"/>
              <a:t> Val = 100;</a:t>
            </a:r>
          </a:p>
          <a:p>
            <a:pPr marL="0" indent="0">
              <a:buNone/>
            </a:pPr>
            <a:r>
              <a:rPr lang="en-US" dirty="0"/>
              <a:t>// A static method.</a:t>
            </a:r>
          </a:p>
          <a:p>
            <a:pPr marL="0" indent="0">
              <a:buNone/>
            </a:pPr>
            <a:r>
              <a:rPr lang="en-US" dirty="0"/>
              <a:t>public static </a:t>
            </a:r>
            <a:r>
              <a:rPr lang="en-US" dirty="0" err="1"/>
              <a:t>int</a:t>
            </a:r>
            <a:r>
              <a:rPr lang="en-US" dirty="0"/>
              <a:t> ValDiv2() {</a:t>
            </a:r>
          </a:p>
          <a:p>
            <a:pPr marL="0" indent="0">
              <a:buNone/>
            </a:pPr>
            <a:r>
              <a:rPr lang="en-US" dirty="0"/>
              <a:t>return Val/2;</a:t>
            </a:r>
          </a:p>
          <a:p>
            <a:pPr marL="0" indent="0">
              <a:buNone/>
            </a:pPr>
            <a:r>
              <a:rPr lang="en-US" dirty="0"/>
              <a:t>}</a:t>
            </a:r>
          </a:p>
          <a:p>
            <a:pPr marL="0" indent="0">
              <a:buNone/>
            </a:pPr>
            <a:r>
              <a:rPr lang="en-US" dirty="0"/>
              <a:t>}</a:t>
            </a:r>
          </a:p>
          <a:p>
            <a:pPr marL="0" indent="0">
              <a:buNone/>
            </a:pPr>
            <a:r>
              <a:rPr lang="en-US" dirty="0"/>
              <a:t>class </a:t>
            </a:r>
            <a:r>
              <a:rPr lang="en-US" dirty="0" err="1"/>
              <a:t>SDemo</a:t>
            </a:r>
            <a:r>
              <a:rPr lang="en-US" dirty="0"/>
              <a:t> {</a:t>
            </a:r>
          </a:p>
          <a:p>
            <a:pPr marL="0" indent="0">
              <a:buNone/>
            </a:pPr>
            <a:r>
              <a:rPr lang="en-US" dirty="0"/>
              <a:t>static void Main() {</a:t>
            </a:r>
          </a:p>
          <a:p>
            <a:pPr marL="0" indent="0">
              <a:buNone/>
            </a:pPr>
            <a:r>
              <a:rPr lang="en-US" dirty="0" err="1"/>
              <a:t>Console.WriteLine</a:t>
            </a:r>
            <a:r>
              <a:rPr lang="en-US" dirty="0"/>
              <a:t>("Initial value of </a:t>
            </a:r>
            <a:r>
              <a:rPr lang="en-US" dirty="0" err="1"/>
              <a:t>StaticDemo.Val</a:t>
            </a:r>
            <a:r>
              <a:rPr lang="en-US" dirty="0"/>
              <a:t> is </a:t>
            </a:r>
            <a:r>
              <a:rPr lang="en-US" dirty="0" smtClean="0"/>
              <a:t>"+ </a:t>
            </a:r>
            <a:r>
              <a:rPr lang="en-US" dirty="0" err="1"/>
              <a:t>StaticDemo.Val</a:t>
            </a:r>
            <a:r>
              <a:rPr lang="en-US" dirty="0"/>
              <a:t>);</a:t>
            </a:r>
          </a:p>
          <a:p>
            <a:pPr marL="0" indent="0">
              <a:buNone/>
            </a:pPr>
            <a:r>
              <a:rPr lang="en-US" dirty="0" err="1"/>
              <a:t>StaticDemo.Val</a:t>
            </a:r>
            <a:r>
              <a:rPr lang="en-US" dirty="0"/>
              <a:t> = 8;</a:t>
            </a:r>
          </a:p>
          <a:p>
            <a:pPr marL="0" indent="0">
              <a:buNone/>
            </a:pPr>
            <a:r>
              <a:rPr lang="en-US" dirty="0" err="1"/>
              <a:t>Console.WriteLine</a:t>
            </a:r>
            <a:r>
              <a:rPr lang="en-US" dirty="0"/>
              <a:t>("</a:t>
            </a:r>
            <a:r>
              <a:rPr lang="en-US" dirty="0" err="1"/>
              <a:t>StaticDemo.Val</a:t>
            </a:r>
            <a:r>
              <a:rPr lang="en-US" dirty="0"/>
              <a:t> is " + </a:t>
            </a:r>
            <a:r>
              <a:rPr lang="en-US" dirty="0" err="1"/>
              <a:t>StaticDemo.Val</a:t>
            </a:r>
            <a:r>
              <a:rPr lang="en-US" dirty="0"/>
              <a:t>);</a:t>
            </a:r>
          </a:p>
          <a:p>
            <a:pPr marL="0" indent="0">
              <a:buNone/>
            </a:pPr>
            <a:r>
              <a:rPr lang="en-US" dirty="0" err="1"/>
              <a:t>Console.WriteLine</a:t>
            </a:r>
            <a:r>
              <a:rPr lang="en-US" dirty="0"/>
              <a:t>("StaticDemo.ValDiv2(): " +</a:t>
            </a:r>
          </a:p>
          <a:p>
            <a:pPr marL="0" indent="0">
              <a:buNone/>
            </a:pPr>
            <a:r>
              <a:rPr lang="en-US" dirty="0"/>
              <a:t>StaticDemo.ValDiv2());</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183583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latin typeface="Palatino-Roman"/>
              </a:rPr>
              <a:t>A </a:t>
            </a:r>
            <a:r>
              <a:rPr lang="en-US" b="1" dirty="0">
                <a:latin typeface="Palatino-Bold"/>
              </a:rPr>
              <a:t>static </a:t>
            </a:r>
            <a:r>
              <a:rPr lang="en-US" dirty="0">
                <a:latin typeface="Palatino-Roman"/>
              </a:rPr>
              <a:t>method does not have a </a:t>
            </a:r>
            <a:r>
              <a:rPr lang="en-US" b="1" dirty="0">
                <a:latin typeface="Palatino-Bold"/>
              </a:rPr>
              <a:t>this </a:t>
            </a:r>
            <a:r>
              <a:rPr lang="en-US" dirty="0">
                <a:latin typeface="Palatino-Roman"/>
              </a:rPr>
              <a:t>reference. This is because a </a:t>
            </a:r>
            <a:r>
              <a:rPr lang="en-US" b="1" dirty="0">
                <a:latin typeface="Palatino-Bold"/>
              </a:rPr>
              <a:t>static </a:t>
            </a:r>
            <a:r>
              <a:rPr lang="en-US" dirty="0">
                <a:latin typeface="Palatino-Roman"/>
              </a:rPr>
              <a:t>method </a:t>
            </a:r>
            <a:r>
              <a:rPr lang="en-US" dirty="0" smtClean="0">
                <a:latin typeface="Palatino-Roman"/>
              </a:rPr>
              <a:t>does not </a:t>
            </a:r>
            <a:r>
              <a:rPr lang="en-US" dirty="0">
                <a:latin typeface="Palatino-Roman"/>
              </a:rPr>
              <a:t>execute relative to any object.</a:t>
            </a:r>
          </a:p>
          <a:p>
            <a:r>
              <a:rPr lang="en-US" dirty="0" smtClean="0">
                <a:latin typeface="Palatino-Roman"/>
              </a:rPr>
              <a:t>A </a:t>
            </a:r>
            <a:r>
              <a:rPr lang="en-US" b="1" dirty="0">
                <a:latin typeface="Palatino-Bold"/>
              </a:rPr>
              <a:t>static </a:t>
            </a:r>
            <a:r>
              <a:rPr lang="en-US" dirty="0">
                <a:latin typeface="Palatino-Roman"/>
              </a:rPr>
              <a:t>method can directly call only other </a:t>
            </a:r>
            <a:r>
              <a:rPr lang="en-US" b="1" dirty="0">
                <a:latin typeface="Palatino-Bold"/>
              </a:rPr>
              <a:t>static </a:t>
            </a:r>
            <a:r>
              <a:rPr lang="en-US" dirty="0">
                <a:latin typeface="Palatino-Roman"/>
              </a:rPr>
              <a:t>methods of its class. It </a:t>
            </a:r>
            <a:r>
              <a:rPr lang="en-US" dirty="0" smtClean="0">
                <a:latin typeface="Palatino-Roman"/>
              </a:rPr>
              <a:t>cannot directly </a:t>
            </a:r>
            <a:r>
              <a:rPr lang="en-US" dirty="0">
                <a:latin typeface="Palatino-Roman"/>
              </a:rPr>
              <a:t>call an instance method of its class. The reason is that instance </a:t>
            </a:r>
            <a:r>
              <a:rPr lang="en-US" dirty="0" smtClean="0">
                <a:latin typeface="Palatino-Roman"/>
              </a:rPr>
              <a:t>methods operate </a:t>
            </a:r>
            <a:r>
              <a:rPr lang="en-US" dirty="0">
                <a:latin typeface="Palatino-Roman"/>
              </a:rPr>
              <a:t>on specific objects, but a </a:t>
            </a:r>
            <a:r>
              <a:rPr lang="en-US" b="1" dirty="0">
                <a:latin typeface="Palatino-Bold"/>
              </a:rPr>
              <a:t>static </a:t>
            </a:r>
            <a:r>
              <a:rPr lang="en-US" dirty="0">
                <a:latin typeface="Palatino-Roman"/>
              </a:rPr>
              <a:t>method is not called on an object. Thus, </a:t>
            </a:r>
            <a:r>
              <a:rPr lang="en-US" dirty="0" smtClean="0">
                <a:latin typeface="Palatino-Roman"/>
              </a:rPr>
              <a:t>on what </a:t>
            </a:r>
            <a:r>
              <a:rPr lang="en-US" dirty="0">
                <a:latin typeface="Palatino-Roman"/>
              </a:rPr>
              <a:t>object would the instance method operate?</a:t>
            </a:r>
          </a:p>
          <a:p>
            <a:r>
              <a:rPr lang="en-US" dirty="0" smtClean="0">
                <a:latin typeface="Palatino-Roman"/>
              </a:rPr>
              <a:t>A </a:t>
            </a:r>
            <a:r>
              <a:rPr lang="en-US" dirty="0">
                <a:latin typeface="Palatino-Roman"/>
              </a:rPr>
              <a:t>similar restriction applies to </a:t>
            </a:r>
            <a:r>
              <a:rPr lang="en-US" b="1" dirty="0">
                <a:latin typeface="Palatino-Bold"/>
              </a:rPr>
              <a:t>static </a:t>
            </a:r>
            <a:r>
              <a:rPr lang="en-US" dirty="0">
                <a:latin typeface="Palatino-Roman"/>
              </a:rPr>
              <a:t>data. A </a:t>
            </a:r>
            <a:r>
              <a:rPr lang="en-US" b="1" dirty="0">
                <a:latin typeface="Palatino-Bold"/>
              </a:rPr>
              <a:t>static </a:t>
            </a:r>
            <a:r>
              <a:rPr lang="en-US" dirty="0">
                <a:latin typeface="Palatino-Roman"/>
              </a:rPr>
              <a:t>method can directly access </a:t>
            </a:r>
            <a:r>
              <a:rPr lang="en-US" dirty="0" smtClean="0">
                <a:latin typeface="Palatino-Roman"/>
              </a:rPr>
              <a:t>only other </a:t>
            </a:r>
            <a:r>
              <a:rPr lang="en-US" b="1" dirty="0">
                <a:latin typeface="Palatino-Bold"/>
              </a:rPr>
              <a:t>static </a:t>
            </a:r>
            <a:r>
              <a:rPr lang="en-US" dirty="0">
                <a:latin typeface="Palatino-Roman"/>
              </a:rPr>
              <a:t>data defined by its class. It </a:t>
            </a:r>
            <a:r>
              <a:rPr lang="en-US" dirty="0" smtClean="0">
                <a:latin typeface="Palatino-Roman"/>
              </a:rPr>
              <a:t>cannot </a:t>
            </a:r>
            <a:r>
              <a:rPr lang="en-US" dirty="0"/>
              <a:t>operate on an instance variable of </a:t>
            </a:r>
            <a:r>
              <a:rPr lang="en-US" dirty="0" smtClean="0"/>
              <a:t>its class </a:t>
            </a:r>
            <a:r>
              <a:rPr lang="en-US" dirty="0"/>
              <a:t>because there is no object to operate on.</a:t>
            </a:r>
          </a:p>
        </p:txBody>
      </p:sp>
    </p:spTree>
    <p:extLst>
      <p:ext uri="{BB962C8B-B14F-4D97-AF65-F5344CB8AC3E}">
        <p14:creationId xmlns:p14="http://schemas.microsoft.com/office/powerpoint/2010/main" val="2809212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t>class </a:t>
            </a:r>
            <a:r>
              <a:rPr lang="en-US" dirty="0" err="1"/>
              <a:t>StaticError</a:t>
            </a:r>
            <a:r>
              <a:rPr lang="en-US" dirty="0"/>
              <a:t> {</a:t>
            </a:r>
          </a:p>
          <a:p>
            <a:pPr marL="0" indent="0">
              <a:buNone/>
            </a:pPr>
            <a:r>
              <a:rPr lang="en-US" dirty="0"/>
              <a:t>public </a:t>
            </a:r>
            <a:r>
              <a:rPr lang="en-US" dirty="0" err="1"/>
              <a:t>int</a:t>
            </a:r>
            <a:r>
              <a:rPr lang="en-US" dirty="0"/>
              <a:t> </a:t>
            </a:r>
            <a:r>
              <a:rPr lang="en-US" dirty="0" err="1"/>
              <a:t>Denom</a:t>
            </a:r>
            <a:r>
              <a:rPr lang="en-US" dirty="0"/>
              <a:t> = 3; // a normal instance variable</a:t>
            </a:r>
          </a:p>
          <a:p>
            <a:pPr marL="0" indent="0">
              <a:buNone/>
            </a:pPr>
            <a:r>
              <a:rPr lang="en-US" dirty="0" smtClean="0"/>
              <a:t>public static </a:t>
            </a:r>
            <a:r>
              <a:rPr lang="en-US" dirty="0" err="1" smtClean="0"/>
              <a:t>int</a:t>
            </a:r>
            <a:r>
              <a:rPr lang="en-US" dirty="0" smtClean="0"/>
              <a:t> Val = 1024; // a static variable</a:t>
            </a:r>
          </a:p>
          <a:p>
            <a:pPr marL="0" indent="0">
              <a:buNone/>
            </a:pPr>
            <a:r>
              <a:rPr lang="en-US" dirty="0"/>
              <a:t>/* Error! Can't directly access a non-static variable</a:t>
            </a:r>
          </a:p>
          <a:p>
            <a:pPr marL="0" indent="0">
              <a:buNone/>
            </a:pPr>
            <a:r>
              <a:rPr lang="en-US" dirty="0"/>
              <a:t>from within a static method. */</a:t>
            </a:r>
          </a:p>
          <a:p>
            <a:pPr marL="0" indent="0">
              <a:buNone/>
            </a:pPr>
            <a:r>
              <a:rPr lang="en-US" dirty="0"/>
              <a:t>static </a:t>
            </a:r>
            <a:r>
              <a:rPr lang="en-US" dirty="0" err="1"/>
              <a:t>int</a:t>
            </a:r>
            <a:r>
              <a:rPr lang="en-US" dirty="0"/>
              <a:t> </a:t>
            </a:r>
            <a:r>
              <a:rPr lang="en-US" dirty="0" err="1"/>
              <a:t>ValDivDenom</a:t>
            </a:r>
            <a:r>
              <a:rPr lang="en-US" dirty="0"/>
              <a:t>() {</a:t>
            </a:r>
          </a:p>
          <a:p>
            <a:pPr marL="0" indent="0">
              <a:buNone/>
            </a:pPr>
            <a:r>
              <a:rPr lang="en-US" dirty="0"/>
              <a:t>return Val/</a:t>
            </a:r>
            <a:r>
              <a:rPr lang="en-US" dirty="0" err="1"/>
              <a:t>Denom</a:t>
            </a:r>
            <a:r>
              <a:rPr lang="en-US" dirty="0"/>
              <a:t>; // won't compile!</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787653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using System;</a:t>
            </a:r>
          </a:p>
          <a:p>
            <a:pPr marL="0" indent="0">
              <a:buNone/>
            </a:pPr>
            <a:r>
              <a:rPr lang="en-US" dirty="0"/>
              <a:t>class </a:t>
            </a:r>
            <a:r>
              <a:rPr lang="en-US" dirty="0" err="1"/>
              <a:t>AnotherStaticError</a:t>
            </a:r>
            <a:r>
              <a:rPr lang="en-US" dirty="0"/>
              <a:t> {</a:t>
            </a:r>
          </a:p>
          <a:p>
            <a:pPr marL="0" indent="0">
              <a:buNone/>
            </a:pPr>
            <a:r>
              <a:rPr lang="en-US" dirty="0"/>
              <a:t>// A non-static method.</a:t>
            </a:r>
          </a:p>
          <a:p>
            <a:pPr marL="0" indent="0">
              <a:buNone/>
            </a:pPr>
            <a:r>
              <a:rPr lang="en-US" dirty="0"/>
              <a:t>void </a:t>
            </a:r>
            <a:r>
              <a:rPr lang="en-US" dirty="0" err="1"/>
              <a:t>NonStaticMeth</a:t>
            </a:r>
            <a:r>
              <a:rPr lang="en-US" dirty="0"/>
              <a:t>() {</a:t>
            </a:r>
          </a:p>
          <a:p>
            <a:pPr marL="0" indent="0">
              <a:buNone/>
            </a:pPr>
            <a:r>
              <a:rPr lang="en-US" dirty="0" err="1"/>
              <a:t>Console.WriteLine</a:t>
            </a:r>
            <a:r>
              <a:rPr lang="en-US" dirty="0"/>
              <a:t>("Inside </a:t>
            </a:r>
            <a:r>
              <a:rPr lang="en-US" dirty="0" err="1"/>
              <a:t>NonStaticMeth</a:t>
            </a:r>
            <a:r>
              <a:rPr lang="en-US" dirty="0"/>
              <a:t>().");</a:t>
            </a:r>
          </a:p>
          <a:p>
            <a:pPr marL="0" indent="0">
              <a:buNone/>
            </a:pPr>
            <a:r>
              <a:rPr lang="en-US" dirty="0"/>
              <a:t>}</a:t>
            </a:r>
          </a:p>
          <a:p>
            <a:pPr marL="0" indent="0">
              <a:buNone/>
            </a:pPr>
            <a:r>
              <a:rPr lang="en-US" dirty="0"/>
              <a:t>/* Error! Can't directly call a non-static method</a:t>
            </a:r>
          </a:p>
          <a:p>
            <a:pPr marL="0" indent="0">
              <a:buNone/>
            </a:pPr>
            <a:r>
              <a:rPr lang="en-US" dirty="0"/>
              <a:t>from within a static method. */</a:t>
            </a:r>
          </a:p>
          <a:p>
            <a:pPr marL="0" indent="0">
              <a:buNone/>
            </a:pPr>
            <a:r>
              <a:rPr lang="en-US" dirty="0"/>
              <a:t>static void </a:t>
            </a:r>
            <a:r>
              <a:rPr lang="en-US" dirty="0" err="1"/>
              <a:t>staticMeth</a:t>
            </a:r>
            <a:r>
              <a:rPr lang="en-US" dirty="0"/>
              <a:t>() {</a:t>
            </a:r>
          </a:p>
          <a:p>
            <a:pPr marL="0" indent="0">
              <a:buNone/>
            </a:pPr>
            <a:r>
              <a:rPr lang="en-US" dirty="0" err="1"/>
              <a:t>NonStaticMeth</a:t>
            </a:r>
            <a:r>
              <a:rPr lang="en-US" dirty="0"/>
              <a:t>(); // won't compile</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97667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i="1" dirty="0"/>
              <a:t>using</a:t>
            </a:r>
            <a:r>
              <a:rPr lang="en-US" dirty="0"/>
              <a:t> Keyword</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u</a:t>
            </a:r>
            <a:r>
              <a:rPr lang="en-US" dirty="0" smtClean="0"/>
              <a:t>sing system;</a:t>
            </a:r>
          </a:p>
          <a:p>
            <a:pPr marL="0" indent="0">
              <a:buNone/>
            </a:pPr>
            <a:r>
              <a:rPr lang="en-US" dirty="0" err="1" smtClean="0"/>
              <a:t>Console.WriteLine</a:t>
            </a:r>
            <a:r>
              <a:rPr lang="en-US" dirty="0" smtClean="0"/>
              <a:t> </a:t>
            </a:r>
            <a:r>
              <a:rPr lang="en-US" dirty="0"/>
              <a:t>("Hello there</a:t>
            </a:r>
            <a:r>
              <a:rPr lang="en-US" dirty="0" smtClean="0"/>
              <a:t>");</a:t>
            </a:r>
          </a:p>
          <a:p>
            <a:pPr marL="0" indent="0">
              <a:buNone/>
            </a:pPr>
            <a:endParaRPr lang="en-US" dirty="0"/>
          </a:p>
          <a:p>
            <a:pPr marL="0" indent="0">
              <a:buNone/>
            </a:pPr>
            <a:r>
              <a:rPr lang="en-US" dirty="0" err="1"/>
              <a:t>System.Console.WriteLine</a:t>
            </a:r>
            <a:r>
              <a:rPr lang="en-US" dirty="0"/>
              <a:t>("Hello there");</a:t>
            </a:r>
          </a:p>
        </p:txBody>
      </p:sp>
    </p:spTree>
    <p:extLst>
      <p:ext uri="{BB962C8B-B14F-4D97-AF65-F5344CB8AC3E}">
        <p14:creationId xmlns:p14="http://schemas.microsoft.com/office/powerpoint/2010/main" val="387494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dministrator\Desktop\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68393"/>
            <a:ext cx="6417998" cy="663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66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Administrator\Desktop\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5257800" cy="687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dministrator\Desktop\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5029200" cy="6728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76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Administrator\Desktop\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799"/>
            <a:ext cx="3962400" cy="6199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96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Users\Administrator\Desktop\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2124"/>
            <a:ext cx="4267200" cy="681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517421"/>
      </p:ext>
    </p:extLst>
  </p:cSld>
  <p:clrMapOvr>
    <a:masterClrMapping/>
  </p:clrMapOvr>
</p:sld>
</file>

<file path=ppt/theme/theme1.xml><?xml version="1.0" encoding="utf-8"?>
<a:theme xmlns:a="http://schemas.openxmlformats.org/drawingml/2006/main" name="DIUTemplateSW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DIUTemplateSWE</Template>
  <TotalTime>329</TotalTime>
  <Words>1869</Words>
  <Application>Microsoft Office PowerPoint</Application>
  <PresentationFormat>On-screen Show (4:3)</PresentationFormat>
  <Paragraphs>260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DIUTemplateSWE</vt:lpstr>
      <vt:lpstr>Programming Language II C#</vt:lpstr>
      <vt:lpstr>What is Assembly in C#</vt:lpstr>
      <vt:lpstr>What is namespace</vt:lpstr>
      <vt:lpstr>The using Keyword </vt:lpstr>
      <vt:lpstr>PowerPoint Presentation</vt:lpstr>
      <vt:lpstr>PowerPoint Presentation</vt:lpstr>
      <vt:lpstr>PowerPoint Presentation</vt:lpstr>
      <vt:lpstr>PowerPoint Presentation</vt:lpstr>
      <vt:lpstr>PowerPoint Presentation</vt:lpstr>
      <vt:lpstr>PowerPoint Presentation</vt:lpstr>
      <vt:lpstr>Projects in Visual Studio </vt:lpstr>
      <vt:lpstr>Solutions in Visual Studio </vt:lpstr>
      <vt:lpstr>PowerPoint Presentation</vt:lpstr>
      <vt:lpstr> What are Access Modifiers in C# </vt:lpstr>
      <vt:lpstr> Why Access Modifiers </vt:lpstr>
      <vt:lpstr>access specifier</vt:lpstr>
      <vt:lpstr>PowerPoint Presentation</vt:lpstr>
      <vt:lpstr>Public access specifier</vt:lpstr>
      <vt:lpstr>public</vt:lpstr>
      <vt:lpstr>Private access specifier</vt:lpstr>
      <vt:lpstr>private</vt:lpstr>
      <vt:lpstr>Protected access specifier</vt:lpstr>
      <vt:lpstr>Internal</vt:lpstr>
      <vt:lpstr>protected internal access</vt:lpstr>
      <vt:lpstr>PowerPoint Presentation</vt:lpstr>
      <vt:lpstr>PowerPoint Presentation</vt:lpstr>
      <vt:lpstr>Why using static</vt:lpstr>
      <vt:lpstr>What is static modifier</vt:lpstr>
      <vt:lpstr>Static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Java SEN - 132</dc:title>
  <dc:creator>SADIA</dc:creator>
  <cp:lastModifiedBy>SADIA</cp:lastModifiedBy>
  <cp:revision>89</cp:revision>
  <dcterms:created xsi:type="dcterms:W3CDTF">2017-01-02T11:27:39Z</dcterms:created>
  <dcterms:modified xsi:type="dcterms:W3CDTF">2017-04-03T05:16:21Z</dcterms:modified>
</cp:coreProperties>
</file>