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1" r:id="rId13"/>
    <p:sldId id="274" r:id="rId14"/>
    <p:sldId id="272" r:id="rId15"/>
    <p:sldId id="273" r:id="rId16"/>
    <p:sldId id="275" r:id="rId17"/>
    <p:sldId id="268" r:id="rId18"/>
    <p:sldId id="269" r:id="rId19"/>
    <p:sldId id="27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0033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Programming Language II – C#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Lecture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322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>
                <a:solidFill>
                  <a:srgbClr val="003300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DB0F-E58A-429B-8350-BA1D5D4E10F5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C81D-94BE-4986-84C0-A39F1EE80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35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DB0F-E58A-429B-8350-BA1D5D4E10F5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C81D-94BE-4986-84C0-A39F1EE80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37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899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2314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DDB0F-E58A-429B-8350-BA1D5D4E10F5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2C81D-94BE-4986-84C0-A39F1EE807F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5791201" y="6438690"/>
            <a:ext cx="1752599" cy="3431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Farzana Sadia</a:t>
            </a:r>
          </a:p>
          <a:p>
            <a:r>
              <a:rPr lang="en-US" dirty="0" smtClean="0"/>
              <a:t>sadia.swe@diu.edu.bd</a:t>
            </a:r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-76200" y="6416675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SWE132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582" y="6236120"/>
            <a:ext cx="1731818" cy="62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82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6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accent6">
              <a:lumMod val="50000"/>
            </a:schemeClr>
          </a:solidFill>
          <a:latin typeface="Cambria Math" pitchFamily="18" charset="0"/>
          <a:ea typeface="Cambria Math" pitchFamily="18" charset="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2060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7030A0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0070C0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5">
              <a:lumMod val="50000"/>
            </a:schemeClr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9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Programming Language II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86200"/>
            <a:ext cx="8229600" cy="2239963"/>
          </a:xfrm>
        </p:spPr>
        <p:txBody>
          <a:bodyPr>
            <a:normAutofit/>
          </a:bodyPr>
          <a:lstStyle/>
          <a:p>
            <a:pPr marL="2286000" lvl="5" indent="0">
              <a:buNone/>
            </a:pPr>
            <a:r>
              <a:rPr lang="en-US" sz="2800" dirty="0" smtClean="0"/>
              <a:t>	</a:t>
            </a:r>
            <a:r>
              <a:rPr lang="en-US" sz="2800" dirty="0" smtClean="0">
                <a:solidFill>
                  <a:srgbClr val="00B050"/>
                </a:solidFill>
                <a:latin typeface="Century" pitchFamily="18" charset="0"/>
              </a:rPr>
              <a:t>	</a:t>
            </a:r>
          </a:p>
          <a:p>
            <a:pPr marL="2286000" lvl="5" indent="0">
              <a:buNone/>
            </a:pPr>
            <a:r>
              <a:rPr lang="en-US" sz="2800" dirty="0" smtClean="0">
                <a:solidFill>
                  <a:srgbClr val="00B050"/>
                </a:solidFill>
                <a:latin typeface="Century" pitchFamily="18" charset="0"/>
              </a:rPr>
              <a:t>		Lecture – 7 Exception Handling</a:t>
            </a:r>
          </a:p>
          <a:p>
            <a:pPr marL="2286000" lvl="5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2687131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IndexOutOfRange</a:t>
            </a:r>
            <a:r>
              <a:rPr lang="en-US" dirty="0" smtClean="0"/>
              <a:t> </a:t>
            </a:r>
            <a:r>
              <a:rPr lang="en-US" dirty="0"/>
              <a:t>Exception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Administrator\Desktop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362200"/>
            <a:ext cx="7259638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3946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3.NullRefernce </a:t>
            </a:r>
            <a:r>
              <a:rPr lang="en-US" dirty="0"/>
              <a:t>Exception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string value = null;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a = </a:t>
            </a:r>
            <a:r>
              <a:rPr lang="en-US" dirty="0" err="1"/>
              <a:t>value.Length</a:t>
            </a:r>
            <a:r>
              <a:rPr lang="en-US" dirty="0"/>
              <a:t>; </a:t>
            </a:r>
          </a:p>
          <a:p>
            <a:endParaRPr lang="en-US" dirty="0"/>
          </a:p>
        </p:txBody>
      </p:sp>
      <p:pic>
        <p:nvPicPr>
          <p:cNvPr id="1026" name="Picture 2" descr="C:\Users\Administrator\Desktop\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895600"/>
            <a:ext cx="5926138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6091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4.Array Type Mismatch Exception</a:t>
            </a:r>
            <a:endParaRPr lang="en-US" dirty="0"/>
          </a:p>
        </p:txBody>
      </p:sp>
      <p:pic>
        <p:nvPicPr>
          <p:cNvPr id="5" name="Picture 3" descr="C:\Users\Administrator\Desktop\1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362200"/>
            <a:ext cx="855179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9811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ERROR?</a:t>
            </a:r>
            <a:endParaRPr lang="en-US" dirty="0"/>
          </a:p>
        </p:txBody>
      </p:sp>
      <p:pic>
        <p:nvPicPr>
          <p:cNvPr id="3074" name="Picture 2" descr="C:\Users\Administrator\Desktop\Capture12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81200"/>
            <a:ext cx="597359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9537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5.Invalid cast 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C:\Users\Administrator\Desktop\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854180"/>
            <a:ext cx="8519028" cy="1946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4964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</a:t>
            </a:r>
            <a:r>
              <a:rPr lang="en-US" dirty="0" err="1" smtClean="0"/>
              <a:t>FormatException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 descr="C:\Users\Administrator\Desktop\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8350154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657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Overflow 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Users\Administrator\Desktop\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83" y="2362200"/>
            <a:ext cx="8295587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646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using System</a:t>
            </a:r>
            <a:r>
              <a:rPr lang="en-US" sz="1800" dirty="0" smtClean="0"/>
              <a:t>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class </a:t>
            </a:r>
            <a:r>
              <a:rPr lang="en-US" sz="1800" dirty="0" smtClean="0"/>
              <a:t>Program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{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static void Main</a:t>
            </a:r>
            <a:r>
              <a:rPr lang="en-US" sz="1800" dirty="0" smtClean="0"/>
              <a:t>()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smtClean="0"/>
              <a:t>{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smtClean="0"/>
              <a:t>try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smtClean="0"/>
              <a:t>{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    </a:t>
            </a:r>
            <a:r>
              <a:rPr lang="en-US" sz="1800" dirty="0" err="1"/>
              <a:t>int</a:t>
            </a:r>
            <a:r>
              <a:rPr lang="en-US" sz="1800" dirty="0"/>
              <a:t> result = 15 / </a:t>
            </a:r>
            <a:r>
              <a:rPr lang="en-US" sz="1800" dirty="0" err="1"/>
              <a:t>int.Parse</a:t>
            </a:r>
            <a:r>
              <a:rPr lang="en-US" sz="1800" dirty="0"/>
              <a:t>("0</a:t>
            </a:r>
            <a:r>
              <a:rPr lang="en-US" sz="1800" dirty="0" smtClean="0"/>
              <a:t>");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    </a:t>
            </a:r>
            <a:r>
              <a:rPr lang="en-US" sz="1800" dirty="0" err="1"/>
              <a:t>Console.WriteLine</a:t>
            </a:r>
            <a:r>
              <a:rPr lang="en-US" sz="1800" dirty="0"/>
              <a:t>(result</a:t>
            </a:r>
            <a:r>
              <a:rPr lang="en-US" sz="1800" dirty="0" smtClean="0"/>
              <a:t>);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smtClean="0"/>
              <a:t>}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catch (</a:t>
            </a:r>
            <a:r>
              <a:rPr lang="en-US" sz="1800" dirty="0" err="1"/>
              <a:t>DivideByZeroException</a:t>
            </a:r>
            <a:r>
              <a:rPr lang="en-US" sz="1800" dirty="0"/>
              <a:t> e</a:t>
            </a:r>
            <a:r>
              <a:rPr lang="en-US" sz="1800" dirty="0" smtClean="0"/>
              <a:t>)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smtClean="0"/>
              <a:t>{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    </a:t>
            </a:r>
            <a:r>
              <a:rPr lang="en-US" sz="1800" dirty="0" err="1"/>
              <a:t>Console.Write</a:t>
            </a:r>
            <a:r>
              <a:rPr lang="en-US" sz="1800" dirty="0"/>
              <a:t>(</a:t>
            </a:r>
            <a:r>
              <a:rPr lang="en-US" sz="1800" dirty="0" err="1"/>
              <a:t>e.Message</a:t>
            </a:r>
            <a:r>
              <a:rPr lang="en-US" sz="1800" dirty="0" smtClean="0"/>
              <a:t>);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    </a:t>
            </a:r>
            <a:r>
              <a:rPr lang="en-US" sz="1800" dirty="0" err="1"/>
              <a:t>Console.ReadLine</a:t>
            </a:r>
            <a:r>
              <a:rPr lang="en-US" sz="1800" dirty="0" smtClean="0"/>
              <a:t>();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smtClean="0"/>
              <a:t>}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smtClean="0"/>
              <a:t>}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593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using System</a:t>
            </a:r>
            <a:r>
              <a:rPr lang="en-US" sz="1400" dirty="0" smtClean="0"/>
              <a:t>;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class </a:t>
            </a:r>
            <a:r>
              <a:rPr lang="en-US" sz="1400" dirty="0" smtClean="0"/>
              <a:t>Program</a:t>
            </a: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{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static void Main</a:t>
            </a:r>
            <a:r>
              <a:rPr lang="en-US" sz="1400" dirty="0" smtClean="0"/>
              <a:t>()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smtClean="0"/>
              <a:t>{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    </a:t>
            </a:r>
            <a:r>
              <a:rPr lang="en-US" sz="1400" dirty="0" smtClean="0"/>
              <a:t>try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    </a:t>
            </a:r>
            <a:r>
              <a:rPr lang="en-US" sz="1400" dirty="0" smtClean="0"/>
              <a:t>{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        string value = null</a:t>
            </a:r>
            <a:r>
              <a:rPr lang="en-US" sz="1400" dirty="0" smtClean="0"/>
              <a:t>;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        if (</a:t>
            </a:r>
            <a:r>
              <a:rPr lang="en-US" sz="1400" dirty="0" err="1"/>
              <a:t>value.Length</a:t>
            </a:r>
            <a:r>
              <a:rPr lang="en-US" sz="1400" dirty="0"/>
              <a:t> == 0) </a:t>
            </a:r>
          </a:p>
          <a:p>
            <a:pPr marL="0" indent="0">
              <a:buNone/>
            </a:pPr>
            <a:r>
              <a:rPr lang="en-US" sz="1400" dirty="0"/>
              <a:t>            </a:t>
            </a:r>
            <a:r>
              <a:rPr lang="en-US" sz="1400" dirty="0" smtClean="0"/>
              <a:t>{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            </a:t>
            </a:r>
            <a:r>
              <a:rPr lang="en-US" sz="1400" dirty="0" err="1"/>
              <a:t>Console.WriteLine</a:t>
            </a:r>
            <a:r>
              <a:rPr lang="en-US" sz="1400" dirty="0"/>
              <a:t>(value); </a:t>
            </a:r>
          </a:p>
          <a:p>
            <a:pPr marL="0" indent="0">
              <a:buNone/>
            </a:pPr>
            <a:r>
              <a:rPr lang="en-US" sz="1400" dirty="0"/>
              <a:t>            </a:t>
            </a:r>
            <a:r>
              <a:rPr lang="en-US" sz="1400" dirty="0" smtClean="0"/>
              <a:t>}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    </a:t>
            </a:r>
            <a:r>
              <a:rPr lang="en-US" sz="1400" dirty="0" smtClean="0"/>
              <a:t>}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    catch(</a:t>
            </a:r>
            <a:r>
              <a:rPr lang="en-US" sz="1400" dirty="0" err="1"/>
              <a:t>NullReferenceException</a:t>
            </a:r>
            <a:r>
              <a:rPr lang="en-US" sz="1400" dirty="0"/>
              <a:t> e</a:t>
            </a:r>
            <a:r>
              <a:rPr lang="en-US" sz="1400" dirty="0" smtClean="0"/>
              <a:t>)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    </a:t>
            </a:r>
            <a:r>
              <a:rPr lang="en-US" sz="1400" dirty="0" smtClean="0"/>
              <a:t>{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        </a:t>
            </a:r>
            <a:r>
              <a:rPr lang="en-US" sz="1400" dirty="0" err="1"/>
              <a:t>Console.WriteLine</a:t>
            </a:r>
            <a:r>
              <a:rPr lang="en-US" sz="1400" dirty="0"/>
              <a:t>(</a:t>
            </a:r>
            <a:r>
              <a:rPr lang="en-US" sz="1400" dirty="0" err="1"/>
              <a:t>e.Message</a:t>
            </a:r>
            <a:r>
              <a:rPr lang="en-US" sz="1400" dirty="0" smtClean="0"/>
              <a:t>);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    </a:t>
            </a:r>
            <a:r>
              <a:rPr lang="en-US" sz="1400" dirty="0" smtClean="0"/>
              <a:t>}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    </a:t>
            </a:r>
            <a:r>
              <a:rPr lang="en-US" sz="1400" dirty="0" err="1"/>
              <a:t>Console.Read</a:t>
            </a:r>
            <a:r>
              <a:rPr lang="en-US" sz="1400" dirty="0" smtClean="0"/>
              <a:t>();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smtClean="0"/>
              <a:t>}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0120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Users\Administrator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"/>
            <a:ext cx="5543551" cy="5688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9301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 smtClean="0"/>
              <a:t>What is exception</a:t>
            </a:r>
            <a:br>
              <a:rPr lang="en-US" b="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Dictionary Meaning:</a:t>
            </a:r>
            <a:r>
              <a:rPr lang="en-US" dirty="0" smtClean="0">
                <a:solidFill>
                  <a:srgbClr val="0070C0"/>
                </a:solidFill>
              </a:rPr>
              <a:t> Exception is an abnormal condition.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In C#, exception is an event that disrupts the normal flow of the program. It is an object which is thrown at runtime.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094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C# language's exception handling features help you deal with any unexpected or exceptional situations that occur when a program is running.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625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 smtClean="0"/>
              <a:t>What is exception handling</a:t>
            </a:r>
            <a:br>
              <a:rPr lang="en-US" b="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Exception Handling is a mechanism to handle </a:t>
            </a:r>
            <a:r>
              <a:rPr lang="en-US" u="sng" dirty="0" smtClean="0"/>
              <a:t>runtime errors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>
                <a:solidFill>
                  <a:srgbClr val="7030A0"/>
                </a:solidFill>
              </a:rPr>
              <a:t>Run Time errors</a:t>
            </a:r>
            <a:r>
              <a:rPr lang="en-US" dirty="0" smtClean="0">
                <a:solidFill>
                  <a:srgbClr val="7030A0"/>
                </a:solidFill>
              </a:rPr>
              <a:t> are those that are detected when the program execute. </a:t>
            </a:r>
          </a:p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</a:rPr>
              <a:t>For example, division by zero. The compiler can not know if the operation (x/y) will leads to division by zero until the execution.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410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Advantage of Exception Handling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to maintain the normal flow of the application</a:t>
            </a:r>
            <a:r>
              <a:rPr lang="en-US" dirty="0" smtClean="0"/>
              <a:t>. </a:t>
            </a:r>
          </a:p>
          <a:p>
            <a:r>
              <a:rPr lang="en-US" dirty="0" smtClean="0"/>
              <a:t>Exception normally disrupts the normal flow of the application that is why we use exception handling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388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Exception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statement 1;  </a:t>
            </a:r>
          </a:p>
          <a:p>
            <a:r>
              <a:rPr lang="en-US" dirty="0" smtClean="0"/>
              <a:t>statement 2;  </a:t>
            </a:r>
          </a:p>
          <a:p>
            <a:r>
              <a:rPr lang="en-US" dirty="0" smtClean="0"/>
              <a:t>statement 3;  </a:t>
            </a:r>
          </a:p>
          <a:p>
            <a:r>
              <a:rPr lang="en-US" dirty="0" smtClean="0"/>
              <a:t>statement 4;  </a:t>
            </a:r>
          </a:p>
          <a:p>
            <a:r>
              <a:rPr lang="en-US" dirty="0" smtClean="0"/>
              <a:t>statement 5;//exception occurs  </a:t>
            </a:r>
          </a:p>
          <a:p>
            <a:r>
              <a:rPr lang="en-US" dirty="0" smtClean="0"/>
              <a:t>statement 6;  </a:t>
            </a:r>
          </a:p>
          <a:p>
            <a:r>
              <a:rPr lang="en-US" dirty="0" smtClean="0"/>
              <a:t>statement 7;  </a:t>
            </a:r>
          </a:p>
          <a:p>
            <a:r>
              <a:rPr lang="en-US" dirty="0" smtClean="0"/>
              <a:t>statement 8;  </a:t>
            </a:r>
          </a:p>
          <a:p>
            <a:r>
              <a:rPr lang="en-US" dirty="0" smtClean="0"/>
              <a:t>statement 9;  </a:t>
            </a:r>
          </a:p>
          <a:p>
            <a:r>
              <a:rPr lang="en-US" dirty="0" smtClean="0"/>
              <a:t>statement 10;</a:t>
            </a:r>
          </a:p>
          <a:p>
            <a:endParaRPr lang="en-US" dirty="0" smtClean="0"/>
          </a:p>
          <a:p>
            <a:r>
              <a:rPr lang="en-US" sz="2300" dirty="0" smtClean="0">
                <a:solidFill>
                  <a:schemeClr val="bg2">
                    <a:lumMod val="10000"/>
                  </a:schemeClr>
                </a:solidFill>
              </a:rPr>
              <a:t>Suppose there is 10 statements in your program and there occurs an exception at statement 5, rest of the code will not be executed i.e. statement 6 to 10 will not run. If we perform exception handling, rest of the statement will be executed. That is why we use exception handling in java.</a:t>
            </a:r>
            <a:endParaRPr lang="en-US" sz="23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 = 10;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b = 0;</a:t>
            </a:r>
          </a:p>
          <a:p>
            <a:r>
              <a:rPr lang="en-US" dirty="0" smtClean="0"/>
              <a:t>a + b;</a:t>
            </a:r>
          </a:p>
          <a:p>
            <a:r>
              <a:rPr lang="en-US" dirty="0" smtClean="0"/>
              <a:t>a + b;</a:t>
            </a:r>
          </a:p>
          <a:p>
            <a:r>
              <a:rPr lang="en-US" dirty="0" smtClean="0"/>
              <a:t>a + b;</a:t>
            </a:r>
          </a:p>
          <a:p>
            <a:r>
              <a:rPr lang="en-US" dirty="0" smtClean="0"/>
              <a:t>a / b;//exception occurs  </a:t>
            </a:r>
          </a:p>
          <a:p>
            <a:r>
              <a:rPr lang="en-US" dirty="0" smtClean="0"/>
              <a:t>a + b;</a:t>
            </a:r>
          </a:p>
          <a:p>
            <a:r>
              <a:rPr lang="en-US" dirty="0" smtClean="0"/>
              <a:t>a + b;</a:t>
            </a:r>
          </a:p>
          <a:p>
            <a:r>
              <a:rPr lang="en-US" dirty="0" smtClean="0"/>
              <a:t>a + b;</a:t>
            </a:r>
          </a:p>
          <a:p>
            <a:r>
              <a:rPr lang="en-US" dirty="0" smtClean="0"/>
              <a:t>a + b;</a:t>
            </a:r>
          </a:p>
          <a:p>
            <a:r>
              <a:rPr lang="en-US" dirty="0" smtClean="0"/>
              <a:t>a + b;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75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try</a:t>
            </a:r>
            <a:r>
              <a:rPr lang="en-US" dirty="0"/>
              <a:t>: A try block identifies a block of code for which particular exceptions is activated. It is followed by one or more catch blocks.</a:t>
            </a:r>
          </a:p>
          <a:p>
            <a:r>
              <a:rPr lang="en-US" b="1" dirty="0"/>
              <a:t>catch</a:t>
            </a:r>
            <a:r>
              <a:rPr lang="en-US" dirty="0"/>
              <a:t>: A program catches an exception with an exception handler at the place in a program where you want to handle the problem. The catch keyword indicates the catching of an exception.</a:t>
            </a:r>
          </a:p>
          <a:p>
            <a:r>
              <a:rPr lang="en-US" b="1" dirty="0"/>
              <a:t>finally</a:t>
            </a:r>
            <a:r>
              <a:rPr lang="en-US" dirty="0"/>
              <a:t>: The finally block is used to execute a given set of statements, whether an exception is thrown or not thrown. For example, if you open a file, it must be closed whether an exception is raised or not.</a:t>
            </a:r>
          </a:p>
          <a:p>
            <a:r>
              <a:rPr lang="en-US" b="1" dirty="0"/>
              <a:t>throw</a:t>
            </a:r>
            <a:r>
              <a:rPr lang="en-US" dirty="0"/>
              <a:t>: A program throws an exception when a problem shows up. This is done using a throw keyword.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577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</a:t>
            </a:r>
            <a:r>
              <a:rPr lang="en-US" dirty="0" smtClean="0"/>
              <a:t>Handling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try</a:t>
            </a:r>
          </a:p>
          <a:p>
            <a:pPr marL="0" indent="0">
              <a:buNone/>
            </a:pPr>
            <a:r>
              <a:rPr lang="en-US" sz="1400" dirty="0"/>
              <a:t>{</a:t>
            </a:r>
          </a:p>
          <a:p>
            <a:pPr marL="0" indent="0">
              <a:buNone/>
            </a:pPr>
            <a:r>
              <a:rPr lang="en-US" sz="1400" dirty="0"/>
              <a:t>   // statements causing exception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  <a:p>
            <a:pPr marL="0" indent="0">
              <a:buNone/>
            </a:pPr>
            <a:r>
              <a:rPr lang="en-US" sz="1400" dirty="0"/>
              <a:t>catch( </a:t>
            </a:r>
            <a:r>
              <a:rPr lang="en-US" sz="1400" dirty="0" err="1"/>
              <a:t>ExceptionName</a:t>
            </a:r>
            <a:r>
              <a:rPr lang="en-US" sz="1400" dirty="0"/>
              <a:t> e1 )</a:t>
            </a:r>
          </a:p>
          <a:p>
            <a:pPr marL="0" indent="0">
              <a:buNone/>
            </a:pPr>
            <a:r>
              <a:rPr lang="en-US" sz="1400" dirty="0"/>
              <a:t>{</a:t>
            </a:r>
          </a:p>
          <a:p>
            <a:pPr marL="0" indent="0">
              <a:buNone/>
            </a:pPr>
            <a:r>
              <a:rPr lang="en-US" sz="1400" dirty="0"/>
              <a:t>   // error handling code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  <a:p>
            <a:pPr marL="0" indent="0">
              <a:buNone/>
            </a:pPr>
            <a:r>
              <a:rPr lang="en-US" sz="1400" dirty="0"/>
              <a:t>catch( </a:t>
            </a:r>
            <a:r>
              <a:rPr lang="en-US" sz="1400" dirty="0" err="1"/>
              <a:t>ExceptionName</a:t>
            </a:r>
            <a:r>
              <a:rPr lang="en-US" sz="1400" dirty="0"/>
              <a:t> e2 )</a:t>
            </a:r>
          </a:p>
          <a:p>
            <a:pPr marL="0" indent="0">
              <a:buNone/>
            </a:pPr>
            <a:r>
              <a:rPr lang="en-US" sz="1400" dirty="0"/>
              <a:t>{</a:t>
            </a:r>
          </a:p>
          <a:p>
            <a:pPr marL="0" indent="0">
              <a:buNone/>
            </a:pPr>
            <a:r>
              <a:rPr lang="en-US" sz="1400" dirty="0"/>
              <a:t>   // error handling code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  <a:p>
            <a:pPr marL="0" indent="0">
              <a:buNone/>
            </a:pPr>
            <a:r>
              <a:rPr lang="en-US" sz="1400" dirty="0"/>
              <a:t>catch( </a:t>
            </a:r>
            <a:r>
              <a:rPr lang="en-US" sz="1400" dirty="0" err="1"/>
              <a:t>ExceptionName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)</a:t>
            </a:r>
          </a:p>
          <a:p>
            <a:pPr marL="0" indent="0">
              <a:buNone/>
            </a:pPr>
            <a:r>
              <a:rPr lang="en-US" sz="1400" dirty="0"/>
              <a:t>{</a:t>
            </a:r>
          </a:p>
          <a:p>
            <a:pPr marL="0" indent="0">
              <a:buNone/>
            </a:pPr>
            <a:r>
              <a:rPr lang="en-US" sz="1400" dirty="0"/>
              <a:t>   // error handling code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  <a:p>
            <a:pPr marL="0" indent="0">
              <a:buNone/>
            </a:pPr>
            <a:r>
              <a:rPr lang="en-US" sz="1400" dirty="0"/>
              <a:t>finally</a:t>
            </a:r>
          </a:p>
          <a:p>
            <a:pPr marL="0" indent="0">
              <a:buNone/>
            </a:pPr>
            <a:r>
              <a:rPr lang="en-US" sz="1400" dirty="0"/>
              <a:t>{</a:t>
            </a:r>
          </a:p>
          <a:p>
            <a:pPr marL="0" indent="0">
              <a:buNone/>
            </a:pPr>
            <a:r>
              <a:rPr lang="en-US" sz="1400" dirty="0"/>
              <a:t>   // statements to be executed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11580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Divide by Zero 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C:\Users\Administrator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188710"/>
            <a:ext cx="8796068" cy="2831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8287235"/>
      </p:ext>
    </p:extLst>
  </p:cSld>
  <p:clrMapOvr>
    <a:masterClrMapping/>
  </p:clrMapOvr>
</p:sld>
</file>

<file path=ppt/theme/theme1.xml><?xml version="1.0" encoding="utf-8"?>
<a:theme xmlns:a="http://schemas.openxmlformats.org/drawingml/2006/main" name="DIUTemplateSWE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DIUTemplateSWE</Template>
  <TotalTime>594</TotalTime>
  <Words>442</Words>
  <Application>Microsoft Office PowerPoint</Application>
  <PresentationFormat>On-screen Show (4:3)</PresentationFormat>
  <Paragraphs>114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DIUTemplateSWE</vt:lpstr>
      <vt:lpstr>Programming Language II C#</vt:lpstr>
      <vt:lpstr>What is exception </vt:lpstr>
      <vt:lpstr>PowerPoint Presentation</vt:lpstr>
      <vt:lpstr>What is exception handling </vt:lpstr>
      <vt:lpstr>Advantage of Exception Handling </vt:lpstr>
      <vt:lpstr>Why Exception Handling</vt:lpstr>
      <vt:lpstr>PowerPoint Presentation</vt:lpstr>
      <vt:lpstr>Exception Handling Syntax</vt:lpstr>
      <vt:lpstr>1. Divide by Zero Exception</vt:lpstr>
      <vt:lpstr>2. IndexOutOfRange Exception</vt:lpstr>
      <vt:lpstr>3.NullRefernce Exception</vt:lpstr>
      <vt:lpstr>4.Array Type Mismatch Exception</vt:lpstr>
      <vt:lpstr>Runtime ERROR?</vt:lpstr>
      <vt:lpstr>5.Invalid cast Exception</vt:lpstr>
      <vt:lpstr>6. FormatException</vt:lpstr>
      <vt:lpstr>7. Overflow Exception</vt:lpstr>
      <vt:lpstr>Handling exception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With Java SEN - 132</dc:title>
  <dc:creator>SADIA</dc:creator>
  <cp:lastModifiedBy>SADIA</cp:lastModifiedBy>
  <cp:revision>115</cp:revision>
  <dcterms:created xsi:type="dcterms:W3CDTF">2017-01-02T11:27:39Z</dcterms:created>
  <dcterms:modified xsi:type="dcterms:W3CDTF">2017-04-09T12:02:25Z</dcterms:modified>
</cp:coreProperties>
</file>