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61" r:id="rId4"/>
    <p:sldId id="262" r:id="rId5"/>
    <p:sldId id="263" r:id="rId6"/>
    <p:sldId id="260" r:id="rId7"/>
    <p:sldId id="264" r:id="rId8"/>
    <p:sldId id="271" r:id="rId9"/>
    <p:sldId id="273" r:id="rId10"/>
    <p:sldId id="272" r:id="rId11"/>
    <p:sldId id="270" r:id="rId12"/>
    <p:sldId id="265" r:id="rId13"/>
    <p:sldId id="269" r:id="rId14"/>
    <p:sldId id="266" r:id="rId15"/>
    <p:sldId id="267" r:id="rId16"/>
    <p:sldId id="268" r:id="rId17"/>
    <p:sldId id="274" r:id="rId18"/>
    <p:sldId id="275" r:id="rId19"/>
    <p:sldId id="259"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C9654F-786E-4C1E-9BA8-6508887FC781}" type="datetimeFigureOut">
              <a:rPr lang="en-US" smtClean="0"/>
              <a:pPr/>
              <a:t>12/6/2016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F900DB-3E46-439C-B330-4889FCF608A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A6E108-DB97-4A79-8FE4-511FA2E8BF82}" type="slidenum">
              <a:rPr lang="en-US"/>
              <a:pPr/>
              <a:t>3</a:t>
            </a:fld>
            <a:endParaRPr lang="en-US"/>
          </a:p>
        </p:txBody>
      </p:sp>
      <p:sp>
        <p:nvSpPr>
          <p:cNvPr id="404482" name="Rectangle 2"/>
          <p:cNvSpPr>
            <a:spLocks noGrp="1" noRot="1" noChangeAspect="1" noChangeArrowheads="1" noTextEdit="1"/>
          </p:cNvSpPr>
          <p:nvPr>
            <p:ph type="sldImg"/>
          </p:nvPr>
        </p:nvSpPr>
        <p:spPr>
          <a:ln/>
        </p:spPr>
      </p:sp>
      <p:sp>
        <p:nvSpPr>
          <p:cNvPr id="4044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0A8E7B-7302-485C-A1E9-16C99D451A1B}" type="slidenum">
              <a:rPr lang="en-US"/>
              <a:pPr/>
              <a:t>4</a:t>
            </a:fld>
            <a:endParaRPr lang="en-US"/>
          </a:p>
        </p:txBody>
      </p:sp>
      <p:sp>
        <p:nvSpPr>
          <p:cNvPr id="405506" name="Rectangle 2"/>
          <p:cNvSpPr>
            <a:spLocks noGrp="1" noRot="1" noChangeAspect="1" noChangeArrowheads="1" noTextEdit="1"/>
          </p:cNvSpPr>
          <p:nvPr>
            <p:ph type="sldImg"/>
          </p:nvPr>
        </p:nvSpPr>
        <p:spPr>
          <a:ln/>
        </p:spPr>
      </p:sp>
      <p:sp>
        <p:nvSpPr>
          <p:cNvPr id="405507"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234753A2-5373-4EDD-BA28-04BEF028B2A9}" type="datetime1">
              <a:rPr lang="en-US" smtClean="0"/>
              <a:pPr/>
              <a:t>12/6/2016</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r>
              <a:rPr lang="pt-BR" smtClean="0"/>
              <a:t>Afsana begum, Lecturer, SWE, DIU</a:t>
            </a:r>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A7883A8-226E-401C-A33D-6F7F59F19478}" type="datetime1">
              <a:rPr lang="en-US" smtClean="0"/>
              <a:pPr/>
              <a:t>12/6/2016</a:t>
            </a:fld>
            <a:endParaRPr lang="en-US"/>
          </a:p>
        </p:txBody>
      </p:sp>
      <p:sp>
        <p:nvSpPr>
          <p:cNvPr id="5" name="Footer Placeholder 4"/>
          <p:cNvSpPr>
            <a:spLocks noGrp="1"/>
          </p:cNvSpPr>
          <p:nvPr>
            <p:ph type="ftr" sz="quarter" idx="11"/>
          </p:nvPr>
        </p:nvSpPr>
        <p:spPr/>
        <p:txBody>
          <a:bodyPr/>
          <a:lstStyle/>
          <a:p>
            <a:r>
              <a:rPr lang="pt-BR" smtClean="0"/>
              <a:t>Afsana begum, Lecturer, SWE, DIU</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13F871-BB62-43F2-AEDB-1C810FD2DFCD}" type="datetime1">
              <a:rPr lang="en-US" smtClean="0"/>
              <a:pPr/>
              <a:t>12/6/2016</a:t>
            </a:fld>
            <a:endParaRPr lang="en-US"/>
          </a:p>
        </p:txBody>
      </p:sp>
      <p:sp>
        <p:nvSpPr>
          <p:cNvPr id="5" name="Footer Placeholder 4"/>
          <p:cNvSpPr>
            <a:spLocks noGrp="1"/>
          </p:cNvSpPr>
          <p:nvPr>
            <p:ph type="ftr" sz="quarter" idx="11"/>
          </p:nvPr>
        </p:nvSpPr>
        <p:spPr/>
        <p:txBody>
          <a:bodyPr/>
          <a:lstStyle/>
          <a:p>
            <a:r>
              <a:rPr lang="pt-BR" smtClean="0"/>
              <a:t>Afsana begum, Lecturer, SWE, DIU</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556DB10B-BE37-4EDB-AADF-6E9EA81E2AC5}" type="datetime1">
              <a:rPr lang="en-US" smtClean="0"/>
              <a:pPr/>
              <a:t>12/6/2016</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r>
              <a:rPr lang="pt-BR" smtClean="0"/>
              <a:t>Afsana begum, Lecturer, SWE, DIU</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331F574E-282C-419C-BCC5-4D7ACA40D3EF}" type="datetime1">
              <a:rPr lang="en-US" smtClean="0"/>
              <a:pPr/>
              <a:t>12/6/2016</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r>
              <a:rPr lang="pt-BR" smtClean="0"/>
              <a:t>Afsana begum, Lecturer, SWE, DIU</a:t>
            </a:r>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80157E3-C33F-4FE4-95A0-B006A1DECB15}" type="datetime1">
              <a:rPr lang="en-US" smtClean="0"/>
              <a:pPr/>
              <a:t>12/6/2016</a:t>
            </a:fld>
            <a:endParaRPr lang="en-US"/>
          </a:p>
        </p:txBody>
      </p:sp>
      <p:sp>
        <p:nvSpPr>
          <p:cNvPr id="6" name="Footer Placeholder 5"/>
          <p:cNvSpPr>
            <a:spLocks noGrp="1"/>
          </p:cNvSpPr>
          <p:nvPr>
            <p:ph type="ftr" sz="quarter" idx="11"/>
          </p:nvPr>
        </p:nvSpPr>
        <p:spPr/>
        <p:txBody>
          <a:bodyPr/>
          <a:lstStyle/>
          <a:p>
            <a:r>
              <a:rPr lang="pt-BR" smtClean="0"/>
              <a:t>Afsana begum, Lecturer, SWE, DIU</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B7FAE571-2CFD-4019-8664-37BCF2D9878E}" type="datetime1">
              <a:rPr lang="en-US" smtClean="0"/>
              <a:pPr/>
              <a:t>12/6/2016</a:t>
            </a:fld>
            <a:endParaRPr lang="en-US"/>
          </a:p>
        </p:txBody>
      </p:sp>
      <p:sp>
        <p:nvSpPr>
          <p:cNvPr id="8" name="Footer Placeholder 7"/>
          <p:cNvSpPr>
            <a:spLocks noGrp="1"/>
          </p:cNvSpPr>
          <p:nvPr>
            <p:ph type="ftr" sz="quarter" idx="11"/>
          </p:nvPr>
        </p:nvSpPr>
        <p:spPr/>
        <p:txBody>
          <a:bodyPr/>
          <a:lstStyle/>
          <a:p>
            <a:r>
              <a:rPr lang="pt-BR" smtClean="0"/>
              <a:t>Afsana begum, Lecturer, SWE, DIU</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E209D8E4-9CFD-4DF3-80F8-216D11859A17}" type="datetime1">
              <a:rPr lang="en-US" smtClean="0"/>
              <a:pPr/>
              <a:t>12/6/2016</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r>
              <a:rPr lang="pt-BR" smtClean="0"/>
              <a:t>Afsana begum, Lecturer, SWE, DIU</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D16E2E-5018-4823-ACAC-BC4386B85AF9}" type="datetime1">
              <a:rPr lang="en-US" smtClean="0"/>
              <a:pPr/>
              <a:t>12/6/2016</a:t>
            </a:fld>
            <a:endParaRPr lang="en-US"/>
          </a:p>
        </p:txBody>
      </p:sp>
      <p:sp>
        <p:nvSpPr>
          <p:cNvPr id="3" name="Footer Placeholder 2"/>
          <p:cNvSpPr>
            <a:spLocks noGrp="1"/>
          </p:cNvSpPr>
          <p:nvPr>
            <p:ph type="ftr" sz="quarter" idx="11"/>
          </p:nvPr>
        </p:nvSpPr>
        <p:spPr/>
        <p:txBody>
          <a:bodyPr/>
          <a:lstStyle/>
          <a:p>
            <a:r>
              <a:rPr lang="pt-BR" smtClean="0"/>
              <a:t>Afsana begum, Lecturer, SWE, DIU</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A1A87C8B-F2A2-4ABD-B971-D7A54692093E}" type="datetime1">
              <a:rPr lang="en-US" smtClean="0"/>
              <a:pPr/>
              <a:t>12/6/2016</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r>
              <a:rPr lang="pt-BR" smtClean="0"/>
              <a:t>Afsana begum, Lecturer, SWE, DIU</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ECFC71F3-4552-4542-9A99-DAD601859244}" type="datetime1">
              <a:rPr lang="en-US" smtClean="0"/>
              <a:pPr/>
              <a:t>12/6/2016</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r>
              <a:rPr lang="pt-BR" smtClean="0"/>
              <a:t>Afsana begum, Lecturer, SWE, DIU</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0798B25B-BE25-40E3-AE5B-3F9B9BC7BCEA}" type="datetime1">
              <a:rPr lang="en-US" smtClean="0"/>
              <a:pPr/>
              <a:t>12/6/2016</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r>
              <a:rPr lang="pt-BR" smtClean="0"/>
              <a:t>Afsana begum, Lecturer, SWE, DIU</a:t>
            </a:r>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Tree</a:t>
            </a:r>
            <a:br>
              <a:rPr lang="en-US" dirty="0" smtClean="0"/>
            </a:br>
            <a:r>
              <a:rPr lang="en-US" dirty="0" smtClean="0"/>
              <a:t/>
            </a:r>
            <a:br>
              <a:rPr lang="en-US" dirty="0" smtClean="0"/>
            </a:br>
            <a:endParaRPr lang="en-US" dirty="0"/>
          </a:p>
        </p:txBody>
      </p:sp>
      <p:sp>
        <p:nvSpPr>
          <p:cNvPr id="3" name="Subtitle 2"/>
          <p:cNvSpPr>
            <a:spLocks noGrp="1"/>
          </p:cNvSpPr>
          <p:nvPr>
            <p:ph type="subTitle" idx="1"/>
          </p:nvPr>
        </p:nvSpPr>
        <p:spPr/>
        <p:txBody>
          <a:bodyPr>
            <a:normAutofit fontScale="62500" lnSpcReduction="20000"/>
          </a:bodyPr>
          <a:lstStyle/>
          <a:p>
            <a:r>
              <a:rPr lang="en-US" dirty="0" smtClean="0"/>
              <a:t>Prepared By:</a:t>
            </a:r>
          </a:p>
          <a:p>
            <a:r>
              <a:rPr lang="en-US" dirty="0" smtClean="0"/>
              <a:t>	</a:t>
            </a:r>
          </a:p>
          <a:p>
            <a:r>
              <a:rPr lang="en-US" dirty="0" err="1" smtClean="0"/>
              <a:t>Afsana</a:t>
            </a:r>
            <a:r>
              <a:rPr lang="en-US" dirty="0" smtClean="0"/>
              <a:t> Begum</a:t>
            </a:r>
          </a:p>
          <a:p>
            <a:r>
              <a:rPr lang="en-US" dirty="0" smtClean="0"/>
              <a:t>Lecturer,</a:t>
            </a:r>
          </a:p>
          <a:p>
            <a:r>
              <a:rPr lang="en-US" dirty="0" smtClean="0"/>
              <a:t>Software Engineering Department,</a:t>
            </a:r>
          </a:p>
          <a:p>
            <a:r>
              <a:rPr lang="en-US" dirty="0" smtClean="0"/>
              <a:t>Daffodil International University. </a:t>
            </a:r>
          </a:p>
          <a:p>
            <a:endParaRPr lang="en-US" dirty="0"/>
          </a:p>
        </p:txBody>
      </p:sp>
      <p:sp>
        <p:nvSpPr>
          <p:cNvPr id="4" name="Footer Placeholder 3"/>
          <p:cNvSpPr>
            <a:spLocks noGrp="1"/>
          </p:cNvSpPr>
          <p:nvPr>
            <p:ph type="ftr" sz="quarter" idx="11"/>
          </p:nvPr>
        </p:nvSpPr>
        <p:spPr/>
        <p:txBody>
          <a:bodyPr/>
          <a:lstStyle/>
          <a:p>
            <a:r>
              <a:rPr lang="pt-BR" smtClean="0"/>
              <a:t>Afsana begum, Lecturer, SWE, DIU</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7467600" cy="579438"/>
          </a:xfrm>
        </p:spPr>
        <p:txBody>
          <a:bodyPr/>
          <a:lstStyle/>
          <a:p>
            <a:r>
              <a:rPr lang="en-US" dirty="0" smtClean="0"/>
              <a:t>Various terms of a tree</a:t>
            </a:r>
            <a:endParaRPr lang="en-US" dirty="0"/>
          </a:p>
        </p:txBody>
      </p:sp>
      <p:sp>
        <p:nvSpPr>
          <p:cNvPr id="4" name="Footer Placeholder 3"/>
          <p:cNvSpPr>
            <a:spLocks noGrp="1"/>
          </p:cNvSpPr>
          <p:nvPr>
            <p:ph type="ftr" sz="quarter" idx="16"/>
          </p:nvPr>
        </p:nvSpPr>
        <p:spPr/>
        <p:txBody>
          <a:bodyPr/>
          <a:lstStyle/>
          <a:p>
            <a:r>
              <a:rPr lang="pt-BR" smtClean="0"/>
              <a:t>Afsana begum, Lecturer, SWE, DIU</a:t>
            </a:r>
            <a:endParaRPr lang="en-US"/>
          </a:p>
        </p:txBody>
      </p:sp>
      <p:pic>
        <p:nvPicPr>
          <p:cNvPr id="7170" name="Picture 2" descr="http://1.bp.blogspot.com/-Yig8Z7LcCV8/UkFhRlXR_hI/AAAAAAAACp8/qj38GC0QgRA/s1600/02.png"/>
          <p:cNvPicPr>
            <a:picLocks noChangeAspect="1" noChangeArrowheads="1"/>
          </p:cNvPicPr>
          <p:nvPr/>
        </p:nvPicPr>
        <p:blipFill>
          <a:blip r:embed="rId2"/>
          <a:srcRect/>
          <a:stretch>
            <a:fillRect/>
          </a:stretch>
        </p:blipFill>
        <p:spPr bwMode="auto">
          <a:xfrm>
            <a:off x="1066800" y="1524000"/>
            <a:ext cx="6172200" cy="3743325"/>
          </a:xfrm>
          <a:prstGeom prst="rect">
            <a:avLst/>
          </a:prstGeom>
          <a:noFill/>
        </p:spPr>
      </p:pic>
      <p:cxnSp>
        <p:nvCxnSpPr>
          <p:cNvPr id="8" name="Straight Arrow Connector 7"/>
          <p:cNvCxnSpPr/>
          <p:nvPr/>
        </p:nvCxnSpPr>
        <p:spPr>
          <a:xfrm>
            <a:off x="3581400" y="2819400"/>
            <a:ext cx="34290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6096000" y="2971800"/>
            <a:ext cx="9144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010400" y="2743200"/>
            <a:ext cx="1564852" cy="369332"/>
          </a:xfrm>
          <a:prstGeom prst="rect">
            <a:avLst/>
          </a:prstGeom>
          <a:noFill/>
        </p:spPr>
        <p:txBody>
          <a:bodyPr wrap="none" rtlCol="0">
            <a:spAutoFit/>
          </a:bodyPr>
          <a:lstStyle/>
          <a:p>
            <a:r>
              <a:rPr lang="en-US" dirty="0" smtClean="0"/>
              <a:t>Parent Child</a:t>
            </a:r>
            <a:endParaRPr lang="en-US" dirty="0"/>
          </a:p>
        </p:txBody>
      </p:sp>
      <p:sp>
        <p:nvSpPr>
          <p:cNvPr id="14" name="Curved Left Arrow 13"/>
          <p:cNvSpPr/>
          <p:nvPr/>
        </p:nvSpPr>
        <p:spPr>
          <a:xfrm rot="4857033" flipH="1">
            <a:off x="2320881" y="-7291"/>
            <a:ext cx="990600" cy="3693731"/>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Curved Up Arrow 14"/>
          <p:cNvSpPr/>
          <p:nvPr/>
        </p:nvSpPr>
        <p:spPr>
          <a:xfrm rot="11498387">
            <a:off x="1354139" y="2686814"/>
            <a:ext cx="1752600" cy="38100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TextBox 16"/>
          <p:cNvSpPr txBox="1"/>
          <p:nvPr/>
        </p:nvSpPr>
        <p:spPr>
          <a:xfrm>
            <a:off x="152400" y="2590800"/>
            <a:ext cx="1531188" cy="369332"/>
          </a:xfrm>
          <a:prstGeom prst="rect">
            <a:avLst/>
          </a:prstGeom>
          <a:noFill/>
        </p:spPr>
        <p:txBody>
          <a:bodyPr wrap="none" rtlCol="0">
            <a:spAutoFit/>
          </a:bodyPr>
          <a:lstStyle/>
          <a:p>
            <a:r>
              <a:rPr lang="en-US" dirty="0" smtClean="0"/>
              <a:t>Parent Node</a:t>
            </a:r>
            <a:endParaRPr lang="en-US" dirty="0"/>
          </a:p>
        </p:txBody>
      </p:sp>
      <p:sp>
        <p:nvSpPr>
          <p:cNvPr id="18" name="Flowchart: Process 17"/>
          <p:cNvSpPr/>
          <p:nvPr/>
        </p:nvSpPr>
        <p:spPr>
          <a:xfrm>
            <a:off x="1981200" y="1981200"/>
            <a:ext cx="6096000" cy="45719"/>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Process 18"/>
          <p:cNvSpPr/>
          <p:nvPr/>
        </p:nvSpPr>
        <p:spPr>
          <a:xfrm>
            <a:off x="1828800" y="2743200"/>
            <a:ext cx="6096000" cy="45719"/>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Process 19"/>
          <p:cNvSpPr/>
          <p:nvPr/>
        </p:nvSpPr>
        <p:spPr>
          <a:xfrm>
            <a:off x="1371600" y="3733800"/>
            <a:ext cx="6096000" cy="45719"/>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Process 20"/>
          <p:cNvSpPr/>
          <p:nvPr/>
        </p:nvSpPr>
        <p:spPr>
          <a:xfrm>
            <a:off x="1295400" y="4572000"/>
            <a:ext cx="6096000" cy="45719"/>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304800" y="4419600"/>
            <a:ext cx="764953" cy="369332"/>
          </a:xfrm>
          <a:prstGeom prst="rect">
            <a:avLst/>
          </a:prstGeom>
          <a:noFill/>
        </p:spPr>
        <p:txBody>
          <a:bodyPr wrap="none" rtlCol="0">
            <a:spAutoFit/>
          </a:bodyPr>
          <a:lstStyle/>
          <a:p>
            <a:r>
              <a:rPr lang="en-US" dirty="0" smtClean="0"/>
              <a:t>Level</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630362"/>
          </a:xfrm>
        </p:spPr>
        <p:txBody>
          <a:bodyPr>
            <a:normAutofit/>
          </a:bodyPr>
          <a:lstStyle/>
          <a:p>
            <a:r>
              <a:rPr lang="en-US" dirty="0" smtClean="0"/>
              <a:t>Degree (Total number of </a:t>
            </a:r>
            <a:r>
              <a:rPr lang="en-US" dirty="0" err="1" smtClean="0"/>
              <a:t>subtree</a:t>
            </a:r>
            <a:r>
              <a:rPr lang="en-US" dirty="0" smtClean="0"/>
              <a:t> in a tree)  </a:t>
            </a:r>
            <a:br>
              <a:rPr lang="en-US" dirty="0" smtClean="0"/>
            </a:br>
            <a:r>
              <a:rPr lang="en-US" dirty="0" smtClean="0">
                <a:solidFill>
                  <a:schemeClr val="tx1"/>
                </a:solidFill>
              </a:rPr>
              <a:t>Here: degree </a:t>
            </a:r>
            <a:r>
              <a:rPr lang="en-US" dirty="0" smtClean="0">
                <a:solidFill>
                  <a:schemeClr val="tx1"/>
                </a:solidFill>
              </a:rPr>
              <a:t>8 </a:t>
            </a:r>
            <a:r>
              <a:rPr lang="en-US" dirty="0" smtClean="0">
                <a:solidFill>
                  <a:schemeClr val="tx1"/>
                </a:solidFill>
              </a:rPr>
              <a:t>(Draw all </a:t>
            </a:r>
            <a:r>
              <a:rPr lang="en-US" dirty="0" smtClean="0">
                <a:solidFill>
                  <a:schemeClr val="tx1"/>
                </a:solidFill>
              </a:rPr>
              <a:t>8)</a:t>
            </a:r>
            <a:endParaRPr lang="en-US" dirty="0">
              <a:solidFill>
                <a:schemeClr val="tx1"/>
              </a:solidFill>
            </a:endParaRPr>
          </a:p>
        </p:txBody>
      </p:sp>
      <p:sp>
        <p:nvSpPr>
          <p:cNvPr id="4" name="Footer Placeholder 3"/>
          <p:cNvSpPr>
            <a:spLocks noGrp="1"/>
          </p:cNvSpPr>
          <p:nvPr>
            <p:ph type="ftr" sz="quarter" idx="16"/>
          </p:nvPr>
        </p:nvSpPr>
        <p:spPr/>
        <p:txBody>
          <a:bodyPr/>
          <a:lstStyle/>
          <a:p>
            <a:r>
              <a:rPr lang="pt-BR" smtClean="0"/>
              <a:t>Afsana begum, Lecturer, SWE, DIU</a:t>
            </a:r>
            <a:endParaRPr lang="en-US"/>
          </a:p>
        </p:txBody>
      </p:sp>
      <p:pic>
        <p:nvPicPr>
          <p:cNvPr id="5" name="Picture 2" descr="http://gpl4you.com/para/ar_ds_1.gif"/>
          <p:cNvPicPr>
            <a:picLocks noChangeAspect="1" noChangeArrowheads="1"/>
          </p:cNvPicPr>
          <p:nvPr/>
        </p:nvPicPr>
        <p:blipFill>
          <a:blip r:embed="rId2"/>
          <a:srcRect/>
          <a:stretch>
            <a:fillRect/>
          </a:stretch>
        </p:blipFill>
        <p:spPr bwMode="auto">
          <a:xfrm>
            <a:off x="1828800" y="2362200"/>
            <a:ext cx="3810000" cy="2514600"/>
          </a:xfrm>
          <a:prstGeom prst="rect">
            <a:avLst/>
          </a:prstGeom>
          <a:noFill/>
          <a:ln>
            <a:noFill/>
          </a:ln>
        </p:spPr>
      </p:pic>
      <p:sp>
        <p:nvSpPr>
          <p:cNvPr id="6" name="Oval 5"/>
          <p:cNvSpPr/>
          <p:nvPr/>
        </p:nvSpPr>
        <p:spPr>
          <a:xfrm>
            <a:off x="2590800" y="3657600"/>
            <a:ext cx="1066800" cy="1371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676400" y="2819400"/>
            <a:ext cx="1828800" cy="1676400"/>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371600" y="2667000"/>
            <a:ext cx="2362200" cy="3352800"/>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905000" y="2286000"/>
            <a:ext cx="3276600" cy="1295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rot="1224379">
            <a:off x="3840783" y="3384165"/>
            <a:ext cx="914400" cy="1652396"/>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876800" y="3200400"/>
            <a:ext cx="838200" cy="1828800"/>
          </a:xfrm>
          <a:prstGeom prst="ellips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886200" y="2590800"/>
            <a:ext cx="2057400" cy="1600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 Representation</a:t>
            </a:r>
            <a:endParaRPr lang="en-US" dirty="0"/>
          </a:p>
        </p:txBody>
      </p:sp>
      <p:sp>
        <p:nvSpPr>
          <p:cNvPr id="6" name="Content Placeholder 5"/>
          <p:cNvSpPr>
            <a:spLocks noGrp="1"/>
          </p:cNvSpPr>
          <p:nvPr>
            <p:ph sz="quarter" idx="1"/>
          </p:nvPr>
        </p:nvSpPr>
        <p:spPr>
          <a:xfrm>
            <a:off x="457200" y="4038600"/>
            <a:ext cx="7467600" cy="2435352"/>
          </a:xfrm>
        </p:spPr>
        <p:txBody>
          <a:bodyPr/>
          <a:lstStyle/>
          <a:p>
            <a:pPr>
              <a:buNone/>
            </a:pPr>
            <a:r>
              <a:rPr lang="en-US" dirty="0" smtClean="0"/>
              <a:t>A(B,C)</a:t>
            </a:r>
          </a:p>
          <a:p>
            <a:pPr>
              <a:buNone/>
            </a:pPr>
            <a:r>
              <a:rPr lang="en-US" dirty="0" smtClean="0"/>
              <a:t>A(B(D,E),C(F,G))</a:t>
            </a:r>
          </a:p>
          <a:p>
            <a:pPr>
              <a:buNone/>
            </a:pPr>
            <a:r>
              <a:rPr lang="en-US" dirty="0" smtClean="0"/>
              <a:t>A(B(D,E(H)), C(F(I),G(J)))</a:t>
            </a:r>
            <a:endParaRPr lang="en-US" dirty="0"/>
          </a:p>
        </p:txBody>
      </p:sp>
      <p:sp>
        <p:nvSpPr>
          <p:cNvPr id="4" name="Footer Placeholder 3"/>
          <p:cNvSpPr>
            <a:spLocks noGrp="1"/>
          </p:cNvSpPr>
          <p:nvPr>
            <p:ph type="ftr" sz="quarter" idx="16"/>
          </p:nvPr>
        </p:nvSpPr>
        <p:spPr/>
        <p:txBody>
          <a:bodyPr/>
          <a:lstStyle/>
          <a:p>
            <a:r>
              <a:rPr lang="pt-BR" smtClean="0"/>
              <a:t>Afsana begum, Lecturer, SWE, DIU</a:t>
            </a:r>
            <a:endParaRPr lang="en-US"/>
          </a:p>
        </p:txBody>
      </p:sp>
      <p:pic>
        <p:nvPicPr>
          <p:cNvPr id="6146" name="Picture 2" descr="http://gpl4you.com/para/ar_ds_1.gif"/>
          <p:cNvPicPr>
            <a:picLocks noChangeAspect="1" noChangeArrowheads="1"/>
          </p:cNvPicPr>
          <p:nvPr/>
        </p:nvPicPr>
        <p:blipFill>
          <a:blip r:embed="rId2"/>
          <a:srcRect/>
          <a:stretch>
            <a:fillRect/>
          </a:stretch>
        </p:blipFill>
        <p:spPr bwMode="auto">
          <a:xfrm>
            <a:off x="2438400" y="1600201"/>
            <a:ext cx="3810000" cy="251460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 Orders</a:t>
            </a:r>
            <a:endParaRPr lang="en-US" dirty="0"/>
          </a:p>
        </p:txBody>
      </p:sp>
      <p:sp>
        <p:nvSpPr>
          <p:cNvPr id="3" name="Content Placeholder 2"/>
          <p:cNvSpPr>
            <a:spLocks noGrp="1"/>
          </p:cNvSpPr>
          <p:nvPr>
            <p:ph sz="quarter" idx="1"/>
          </p:nvPr>
        </p:nvSpPr>
        <p:spPr/>
        <p:txBody>
          <a:bodyPr/>
          <a:lstStyle/>
          <a:p>
            <a:r>
              <a:rPr lang="en-US" dirty="0" smtClean="0"/>
              <a:t>Pre Order Tree (Root, Left Child, Right Child)</a:t>
            </a:r>
          </a:p>
          <a:p>
            <a:r>
              <a:rPr lang="en-US" dirty="0" smtClean="0"/>
              <a:t>In Order Tree (Left Child, Root, Right Child)</a:t>
            </a:r>
          </a:p>
          <a:p>
            <a:r>
              <a:rPr lang="en-US" dirty="0" smtClean="0"/>
              <a:t>Post Order Tree (Left Child, Right Child , Root)</a:t>
            </a:r>
            <a:endParaRPr lang="en-US" dirty="0"/>
          </a:p>
        </p:txBody>
      </p:sp>
      <p:sp>
        <p:nvSpPr>
          <p:cNvPr id="4" name="Footer Placeholder 3"/>
          <p:cNvSpPr>
            <a:spLocks noGrp="1"/>
          </p:cNvSpPr>
          <p:nvPr>
            <p:ph type="ftr" sz="quarter" idx="16"/>
          </p:nvPr>
        </p:nvSpPr>
        <p:spPr/>
        <p:txBody>
          <a:bodyPr/>
          <a:lstStyle/>
          <a:p>
            <a:r>
              <a:rPr lang="pt-BR" smtClean="0"/>
              <a:t>Afsana begum, Lecturer, SWE, DIU</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 Order (</a:t>
            </a:r>
            <a:r>
              <a:rPr lang="en-US" dirty="0" err="1" smtClean="0"/>
              <a:t>ro,L,R</a:t>
            </a:r>
            <a:r>
              <a:rPr lang="en-US" dirty="0" smtClean="0"/>
              <a:t>)</a:t>
            </a:r>
            <a:endParaRPr lang="en-US" dirty="0"/>
          </a:p>
        </p:txBody>
      </p:sp>
      <p:sp>
        <p:nvSpPr>
          <p:cNvPr id="3" name="Content Placeholder 2"/>
          <p:cNvSpPr>
            <a:spLocks noGrp="1"/>
          </p:cNvSpPr>
          <p:nvPr>
            <p:ph sz="quarter" idx="1"/>
          </p:nvPr>
        </p:nvSpPr>
        <p:spPr>
          <a:xfrm>
            <a:off x="457200" y="4343400"/>
            <a:ext cx="7467600" cy="2130552"/>
          </a:xfrm>
        </p:spPr>
        <p:txBody>
          <a:bodyPr/>
          <a:lstStyle/>
          <a:p>
            <a:pPr>
              <a:buNone/>
            </a:pPr>
            <a:r>
              <a:rPr lang="en-US" dirty="0" smtClean="0"/>
              <a:t>Pre Order: </a:t>
            </a:r>
            <a:r>
              <a:rPr lang="en-US" dirty="0" smtClean="0">
                <a:solidFill>
                  <a:srgbClr val="FF0000"/>
                </a:solidFill>
              </a:rPr>
              <a:t>A</a:t>
            </a:r>
            <a:r>
              <a:rPr lang="en-US" dirty="0" smtClean="0"/>
              <a:t>,B,D,E,H,C,F,I,G,J  </a:t>
            </a:r>
            <a:endParaRPr lang="en-US" dirty="0"/>
          </a:p>
        </p:txBody>
      </p:sp>
      <p:sp>
        <p:nvSpPr>
          <p:cNvPr id="4" name="Footer Placeholder 3"/>
          <p:cNvSpPr>
            <a:spLocks noGrp="1"/>
          </p:cNvSpPr>
          <p:nvPr>
            <p:ph type="ftr" sz="quarter" idx="16"/>
          </p:nvPr>
        </p:nvSpPr>
        <p:spPr/>
        <p:txBody>
          <a:bodyPr/>
          <a:lstStyle/>
          <a:p>
            <a:r>
              <a:rPr lang="pt-BR" smtClean="0"/>
              <a:t>Afsana begum, Lecturer, SWE, DIU</a:t>
            </a:r>
            <a:endParaRPr lang="en-US"/>
          </a:p>
        </p:txBody>
      </p:sp>
      <p:pic>
        <p:nvPicPr>
          <p:cNvPr id="5" name="Picture 2" descr="http://gpl4you.com/para/ar_ds_1.gif"/>
          <p:cNvPicPr>
            <a:picLocks noChangeAspect="1" noChangeArrowheads="1"/>
          </p:cNvPicPr>
          <p:nvPr/>
        </p:nvPicPr>
        <p:blipFill>
          <a:blip r:embed="rId2"/>
          <a:srcRect/>
          <a:stretch>
            <a:fillRect/>
          </a:stretch>
        </p:blipFill>
        <p:spPr bwMode="auto">
          <a:xfrm>
            <a:off x="2209800" y="1676400"/>
            <a:ext cx="3810000" cy="251460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Order (</a:t>
            </a:r>
            <a:r>
              <a:rPr lang="en-US" dirty="0" err="1" smtClean="0"/>
              <a:t>L,Ro,R</a:t>
            </a:r>
            <a:r>
              <a:rPr lang="en-US" dirty="0" smtClean="0"/>
              <a:t>)</a:t>
            </a:r>
            <a:endParaRPr lang="en-US" dirty="0"/>
          </a:p>
        </p:txBody>
      </p:sp>
      <p:sp>
        <p:nvSpPr>
          <p:cNvPr id="3" name="Content Placeholder 2"/>
          <p:cNvSpPr>
            <a:spLocks noGrp="1"/>
          </p:cNvSpPr>
          <p:nvPr>
            <p:ph sz="quarter" idx="1"/>
          </p:nvPr>
        </p:nvSpPr>
        <p:spPr>
          <a:xfrm>
            <a:off x="457200" y="4267200"/>
            <a:ext cx="7467600" cy="2206752"/>
          </a:xfrm>
        </p:spPr>
        <p:txBody>
          <a:bodyPr/>
          <a:lstStyle/>
          <a:p>
            <a:r>
              <a:rPr lang="en-US" dirty="0" smtClean="0"/>
              <a:t>In Order: D,B,E,H,</a:t>
            </a:r>
            <a:r>
              <a:rPr lang="en-US" dirty="0" smtClean="0">
                <a:solidFill>
                  <a:srgbClr val="FF0000"/>
                </a:solidFill>
              </a:rPr>
              <a:t>A</a:t>
            </a:r>
            <a:r>
              <a:rPr lang="en-US" dirty="0" smtClean="0"/>
              <a:t>,I,F,C,J,G</a:t>
            </a:r>
            <a:endParaRPr lang="en-US" dirty="0"/>
          </a:p>
        </p:txBody>
      </p:sp>
      <p:sp>
        <p:nvSpPr>
          <p:cNvPr id="4" name="Footer Placeholder 3"/>
          <p:cNvSpPr>
            <a:spLocks noGrp="1"/>
          </p:cNvSpPr>
          <p:nvPr>
            <p:ph type="ftr" sz="quarter" idx="16"/>
          </p:nvPr>
        </p:nvSpPr>
        <p:spPr/>
        <p:txBody>
          <a:bodyPr/>
          <a:lstStyle/>
          <a:p>
            <a:r>
              <a:rPr lang="pt-BR" dirty="0" smtClean="0"/>
              <a:t>Afsana begum, Lecturer, SWE, DIU</a:t>
            </a:r>
            <a:endParaRPr lang="en-US" dirty="0"/>
          </a:p>
        </p:txBody>
      </p:sp>
      <p:pic>
        <p:nvPicPr>
          <p:cNvPr id="5" name="Picture 2" descr="http://gpl4you.com/para/ar_ds_1.gif"/>
          <p:cNvPicPr>
            <a:picLocks noChangeAspect="1" noChangeArrowheads="1"/>
          </p:cNvPicPr>
          <p:nvPr/>
        </p:nvPicPr>
        <p:blipFill>
          <a:blip r:embed="rId2"/>
          <a:srcRect/>
          <a:stretch>
            <a:fillRect/>
          </a:stretch>
        </p:blipFill>
        <p:spPr bwMode="auto">
          <a:xfrm>
            <a:off x="2514600" y="1447800"/>
            <a:ext cx="3810000" cy="251460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 order (L, R, Ro)</a:t>
            </a:r>
            <a:endParaRPr lang="en-US" dirty="0"/>
          </a:p>
        </p:txBody>
      </p:sp>
      <p:sp>
        <p:nvSpPr>
          <p:cNvPr id="3" name="Content Placeholder 2"/>
          <p:cNvSpPr>
            <a:spLocks noGrp="1"/>
          </p:cNvSpPr>
          <p:nvPr>
            <p:ph sz="quarter" idx="1"/>
          </p:nvPr>
        </p:nvSpPr>
        <p:spPr>
          <a:xfrm>
            <a:off x="457200" y="4191000"/>
            <a:ext cx="7467600" cy="2282952"/>
          </a:xfrm>
        </p:spPr>
        <p:txBody>
          <a:bodyPr/>
          <a:lstStyle/>
          <a:p>
            <a:pPr>
              <a:buNone/>
            </a:pPr>
            <a:r>
              <a:rPr lang="en-US" dirty="0" smtClean="0"/>
              <a:t> Post Order: D,H,E,B,I,F,J,G,C,</a:t>
            </a:r>
            <a:r>
              <a:rPr lang="en-US" dirty="0" smtClean="0">
                <a:solidFill>
                  <a:srgbClr val="FF0000"/>
                </a:solidFill>
              </a:rPr>
              <a:t>A</a:t>
            </a:r>
            <a:endParaRPr lang="en-US" dirty="0">
              <a:solidFill>
                <a:srgbClr val="FF0000"/>
              </a:solidFill>
            </a:endParaRPr>
          </a:p>
        </p:txBody>
      </p:sp>
      <p:sp>
        <p:nvSpPr>
          <p:cNvPr id="4" name="Footer Placeholder 3"/>
          <p:cNvSpPr>
            <a:spLocks noGrp="1"/>
          </p:cNvSpPr>
          <p:nvPr>
            <p:ph type="ftr" sz="quarter" idx="16"/>
          </p:nvPr>
        </p:nvSpPr>
        <p:spPr/>
        <p:txBody>
          <a:bodyPr/>
          <a:lstStyle/>
          <a:p>
            <a:r>
              <a:rPr lang="pt-BR" smtClean="0"/>
              <a:t>Afsana begum, Lecturer, SWE, DIU</a:t>
            </a:r>
            <a:endParaRPr lang="en-US"/>
          </a:p>
        </p:txBody>
      </p:sp>
      <p:pic>
        <p:nvPicPr>
          <p:cNvPr id="5" name="Picture 2" descr="http://gpl4you.com/para/ar_ds_1.gif"/>
          <p:cNvPicPr>
            <a:picLocks noChangeAspect="1" noChangeArrowheads="1"/>
          </p:cNvPicPr>
          <p:nvPr/>
        </p:nvPicPr>
        <p:blipFill>
          <a:blip r:embed="rId2"/>
          <a:srcRect/>
          <a:stretch>
            <a:fillRect/>
          </a:stretch>
        </p:blipFill>
        <p:spPr bwMode="auto">
          <a:xfrm>
            <a:off x="2438400" y="1600200"/>
            <a:ext cx="3810000" cy="2514600"/>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6"/>
          </p:nvPr>
        </p:nvSpPr>
        <p:spPr/>
        <p:txBody>
          <a:bodyPr/>
          <a:lstStyle/>
          <a:p>
            <a:r>
              <a:rPr lang="pt-BR" smtClean="0"/>
              <a:t>Afsana begum, Lecturer, SWE, DIU</a:t>
            </a:r>
            <a:endParaRPr lang="en-US"/>
          </a:p>
        </p:txBody>
      </p:sp>
      <p:pic>
        <p:nvPicPr>
          <p:cNvPr id="1026" name="Picture 2" descr="C:\Users\lamisha\Desktop\Capture1.PNG"/>
          <p:cNvPicPr>
            <a:picLocks noGrp="1" noChangeAspect="1" noChangeArrowheads="1"/>
          </p:cNvPicPr>
          <p:nvPr>
            <p:ph sz="quarter" idx="1"/>
          </p:nvPr>
        </p:nvPicPr>
        <p:blipFill>
          <a:blip r:embed="rId2"/>
          <a:srcRect/>
          <a:stretch>
            <a:fillRect/>
          </a:stretch>
        </p:blipFill>
        <p:spPr bwMode="auto">
          <a:xfrm>
            <a:off x="2286000" y="1981200"/>
            <a:ext cx="3886200" cy="2848373"/>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r>
              <a:rPr lang="en-US" dirty="0" smtClean="0"/>
              <a:t>In Order : </a:t>
            </a:r>
            <a:r>
              <a:rPr lang="en-US" b="1" i="1" dirty="0" smtClean="0"/>
              <a:t>D → B → E → A → F → C → G</a:t>
            </a:r>
            <a:endParaRPr lang="en-US" dirty="0" smtClean="0"/>
          </a:p>
          <a:p>
            <a:r>
              <a:rPr lang="en-US" dirty="0" smtClean="0"/>
              <a:t>Pre Order: </a:t>
            </a:r>
            <a:r>
              <a:rPr lang="en-US" b="1" i="1" dirty="0" smtClean="0"/>
              <a:t>A → B → D → E → C → F → G</a:t>
            </a:r>
          </a:p>
          <a:p>
            <a:r>
              <a:rPr lang="en-US" dirty="0" smtClean="0"/>
              <a:t>Post Order: </a:t>
            </a:r>
            <a:r>
              <a:rPr lang="en-US" b="1" i="1" dirty="0" smtClean="0"/>
              <a:t>D → E → B → F → G → C → A</a:t>
            </a:r>
          </a:p>
          <a:p>
            <a:endParaRPr lang="en-US" b="1" i="1" dirty="0" smtClean="0"/>
          </a:p>
          <a:p>
            <a:endParaRPr lang="en-US" dirty="0" smtClean="0"/>
          </a:p>
          <a:p>
            <a:endParaRPr lang="en-US" b="1" i="1" dirty="0" smtClean="0"/>
          </a:p>
          <a:p>
            <a:endParaRPr lang="en-US" dirty="0"/>
          </a:p>
        </p:txBody>
      </p:sp>
      <p:sp>
        <p:nvSpPr>
          <p:cNvPr id="4" name="Footer Placeholder 3"/>
          <p:cNvSpPr>
            <a:spLocks noGrp="1"/>
          </p:cNvSpPr>
          <p:nvPr>
            <p:ph type="ftr" sz="quarter" idx="16"/>
          </p:nvPr>
        </p:nvSpPr>
        <p:spPr/>
        <p:txBody>
          <a:bodyPr/>
          <a:lstStyle/>
          <a:p>
            <a:r>
              <a:rPr lang="pt-BR" smtClean="0"/>
              <a:t>Afsana begum, Lecturer, SWE, DIU</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algn="ctr">
              <a:buNone/>
            </a:pPr>
            <a:r>
              <a:rPr lang="en-US" sz="6600" dirty="0" smtClean="0"/>
              <a:t>Thank You</a:t>
            </a:r>
          </a:p>
          <a:p>
            <a:pPr algn="ctr">
              <a:buNone/>
            </a:pPr>
            <a:endParaRPr lang="en-US" sz="6600" dirty="0" smtClean="0"/>
          </a:p>
          <a:p>
            <a:pPr algn="ctr">
              <a:buNone/>
            </a:pPr>
            <a:r>
              <a:rPr lang="en-US" sz="6600" dirty="0" smtClean="0"/>
              <a:t>Any Question?</a:t>
            </a:r>
            <a:endParaRPr lang="en-US" sz="6600" dirty="0"/>
          </a:p>
        </p:txBody>
      </p:sp>
      <p:sp>
        <p:nvSpPr>
          <p:cNvPr id="4" name="Footer Placeholder 3"/>
          <p:cNvSpPr>
            <a:spLocks noGrp="1"/>
          </p:cNvSpPr>
          <p:nvPr>
            <p:ph type="ftr" sz="quarter" idx="16"/>
          </p:nvPr>
        </p:nvSpPr>
        <p:spPr/>
        <p:txBody>
          <a:bodyPr/>
          <a:lstStyle/>
          <a:p>
            <a:r>
              <a:rPr lang="pt-BR" smtClean="0"/>
              <a:t>Afsana begum, Lecturer, SWE, DIU</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sz="quarter" idx="1"/>
          </p:nvPr>
        </p:nvSpPr>
        <p:spPr/>
        <p:txBody>
          <a:bodyPr/>
          <a:lstStyle/>
          <a:p>
            <a:r>
              <a:rPr lang="en-US" dirty="0" smtClean="0"/>
              <a:t>Nature View of a Tree</a:t>
            </a:r>
          </a:p>
          <a:p>
            <a:r>
              <a:rPr lang="en-US" dirty="0" smtClean="0"/>
              <a:t>Data Structure tree</a:t>
            </a:r>
          </a:p>
          <a:p>
            <a:r>
              <a:rPr lang="en-US" altLang="zh-TW" dirty="0" smtClean="0"/>
              <a:t>Definition of Tree</a:t>
            </a:r>
          </a:p>
          <a:p>
            <a:r>
              <a:rPr lang="en-US" dirty="0" smtClean="0"/>
              <a:t>Various terms of a tree</a:t>
            </a:r>
          </a:p>
          <a:p>
            <a:r>
              <a:rPr lang="en-US" dirty="0" smtClean="0"/>
              <a:t>Tree Representation</a:t>
            </a:r>
          </a:p>
          <a:p>
            <a:r>
              <a:rPr lang="en-US" dirty="0" smtClean="0"/>
              <a:t>Tree Orders</a:t>
            </a:r>
            <a:endParaRPr lang="en-US" altLang="zh-TW" dirty="0" smtClean="0">
              <a:solidFill>
                <a:schemeClr val="tx2"/>
              </a:solidFill>
            </a:endParaRPr>
          </a:p>
          <a:p>
            <a:endParaRPr lang="en-US" dirty="0" smtClean="0"/>
          </a:p>
          <a:p>
            <a:endParaRPr lang="en-US" dirty="0"/>
          </a:p>
        </p:txBody>
      </p:sp>
      <p:sp>
        <p:nvSpPr>
          <p:cNvPr id="4" name="Footer Placeholder 3"/>
          <p:cNvSpPr>
            <a:spLocks noGrp="1"/>
          </p:cNvSpPr>
          <p:nvPr>
            <p:ph type="ftr" sz="quarter" idx="16"/>
          </p:nvPr>
        </p:nvSpPr>
        <p:spPr/>
        <p:txBody>
          <a:bodyPr/>
          <a:lstStyle/>
          <a:p>
            <a:r>
              <a:rPr lang="pt-BR" smtClean="0"/>
              <a:t>Afsana begum, Lecturer, SWE, DIU</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p:cNvSpPr>
            <a:spLocks noGrp="1" noChangeArrowheads="1"/>
          </p:cNvSpPr>
          <p:nvPr>
            <p:ph type="title"/>
          </p:nvPr>
        </p:nvSpPr>
        <p:spPr/>
        <p:txBody>
          <a:bodyPr/>
          <a:lstStyle/>
          <a:p>
            <a:r>
              <a:rPr lang="en-US" dirty="0"/>
              <a:t>Nature View of a Tree</a:t>
            </a:r>
          </a:p>
        </p:txBody>
      </p:sp>
      <p:sp>
        <p:nvSpPr>
          <p:cNvPr id="367619" name="Text Box 3"/>
          <p:cNvSpPr txBox="1">
            <a:spLocks noChangeArrowheads="1"/>
          </p:cNvSpPr>
          <p:nvPr/>
        </p:nvSpPr>
        <p:spPr bwMode="auto">
          <a:xfrm>
            <a:off x="457200" y="4419600"/>
            <a:ext cx="1905000" cy="584775"/>
          </a:xfrm>
          <a:prstGeom prst="rect">
            <a:avLst/>
          </a:prstGeom>
          <a:noFill/>
          <a:ln w="12700">
            <a:solidFill>
              <a:srgbClr val="FFFFFF"/>
            </a:solidFill>
            <a:miter lim="800000"/>
            <a:headEnd type="none" w="sm" len="sm"/>
            <a:tailEnd type="none" w="sm" len="sm"/>
          </a:ln>
          <a:effectLst/>
        </p:spPr>
        <p:txBody>
          <a:bodyPr wrap="square">
            <a:spAutoFit/>
          </a:bodyPr>
          <a:lstStyle/>
          <a:p>
            <a:pPr eaLnBrk="0" hangingPunct="0">
              <a:spcBef>
                <a:spcPct val="50000"/>
              </a:spcBef>
            </a:pPr>
            <a:r>
              <a:rPr lang="en-US" sz="3200" dirty="0"/>
              <a:t>branches</a:t>
            </a:r>
          </a:p>
        </p:txBody>
      </p:sp>
      <p:sp>
        <p:nvSpPr>
          <p:cNvPr id="367620" name="Text Box 4"/>
          <p:cNvSpPr txBox="1">
            <a:spLocks noChangeArrowheads="1"/>
          </p:cNvSpPr>
          <p:nvPr/>
        </p:nvSpPr>
        <p:spPr bwMode="auto">
          <a:xfrm>
            <a:off x="6781800" y="1676400"/>
            <a:ext cx="1371600" cy="579438"/>
          </a:xfrm>
          <a:prstGeom prst="rect">
            <a:avLst/>
          </a:prstGeom>
          <a:noFill/>
          <a:ln w="12700">
            <a:noFill/>
            <a:miter lim="800000"/>
            <a:headEnd type="none" w="sm" len="sm"/>
            <a:tailEnd type="none" w="sm" len="sm"/>
          </a:ln>
          <a:effectLst/>
        </p:spPr>
        <p:txBody>
          <a:bodyPr>
            <a:spAutoFit/>
          </a:bodyPr>
          <a:lstStyle/>
          <a:p>
            <a:pPr eaLnBrk="0" hangingPunct="0">
              <a:spcBef>
                <a:spcPct val="50000"/>
              </a:spcBef>
            </a:pPr>
            <a:r>
              <a:rPr lang="en-US" sz="3200"/>
              <a:t>leaves</a:t>
            </a:r>
          </a:p>
        </p:txBody>
      </p:sp>
      <p:sp>
        <p:nvSpPr>
          <p:cNvPr id="367621" name="Text Box 5"/>
          <p:cNvSpPr txBox="1">
            <a:spLocks noChangeArrowheads="1"/>
          </p:cNvSpPr>
          <p:nvPr/>
        </p:nvSpPr>
        <p:spPr bwMode="auto">
          <a:xfrm>
            <a:off x="6705600" y="4953000"/>
            <a:ext cx="990600" cy="617538"/>
          </a:xfrm>
          <a:prstGeom prst="rect">
            <a:avLst/>
          </a:prstGeom>
          <a:noFill/>
          <a:ln w="38100">
            <a:solidFill>
              <a:srgbClr val="FFFFFF"/>
            </a:solidFill>
            <a:miter lim="800000"/>
            <a:headEnd type="none" w="sm" len="sm"/>
            <a:tailEnd type="none" w="sm" len="sm"/>
          </a:ln>
          <a:effectLst/>
        </p:spPr>
        <p:txBody>
          <a:bodyPr>
            <a:spAutoFit/>
          </a:bodyPr>
          <a:lstStyle/>
          <a:p>
            <a:pPr eaLnBrk="0" hangingPunct="0">
              <a:spcBef>
                <a:spcPct val="50000"/>
              </a:spcBef>
            </a:pPr>
            <a:r>
              <a:rPr lang="en-US" sz="3200"/>
              <a:t>root</a:t>
            </a:r>
          </a:p>
        </p:txBody>
      </p:sp>
      <p:pic>
        <p:nvPicPr>
          <p:cNvPr id="367622" name="Picture 6" descr="up"/>
          <p:cNvPicPr>
            <a:picLocks noChangeAspect="1" noChangeArrowheads="1"/>
          </p:cNvPicPr>
          <p:nvPr/>
        </p:nvPicPr>
        <p:blipFill>
          <a:blip r:embed="rId3"/>
          <a:srcRect/>
          <a:stretch>
            <a:fillRect/>
          </a:stretch>
        </p:blipFill>
        <p:spPr bwMode="auto">
          <a:xfrm>
            <a:off x="2743200" y="2133600"/>
            <a:ext cx="3048000" cy="3048000"/>
          </a:xfrm>
          <a:prstGeom prst="rect">
            <a:avLst/>
          </a:prstGeom>
          <a:noFill/>
        </p:spPr>
      </p:pic>
      <p:sp>
        <p:nvSpPr>
          <p:cNvPr id="367623" name="Line 7"/>
          <p:cNvSpPr>
            <a:spLocks noChangeShapeType="1"/>
          </p:cNvSpPr>
          <p:nvPr/>
        </p:nvSpPr>
        <p:spPr bwMode="auto">
          <a:xfrm flipV="1">
            <a:off x="2286000" y="3886200"/>
            <a:ext cx="1752600" cy="990600"/>
          </a:xfrm>
          <a:prstGeom prst="line">
            <a:avLst/>
          </a:prstGeom>
          <a:noFill/>
          <a:ln w="38100">
            <a:solidFill>
              <a:schemeClr val="accent1"/>
            </a:solidFill>
            <a:round/>
            <a:headEnd type="none" w="sm" len="sm"/>
            <a:tailEnd type="triangle" w="med" len="med"/>
          </a:ln>
          <a:effectLst/>
        </p:spPr>
        <p:txBody>
          <a:bodyPr/>
          <a:lstStyle/>
          <a:p>
            <a:endParaRPr lang="en-US"/>
          </a:p>
        </p:txBody>
      </p:sp>
      <p:sp>
        <p:nvSpPr>
          <p:cNvPr id="367624" name="Line 8"/>
          <p:cNvSpPr>
            <a:spLocks noChangeShapeType="1"/>
          </p:cNvSpPr>
          <p:nvPr/>
        </p:nvSpPr>
        <p:spPr bwMode="auto">
          <a:xfrm flipV="1">
            <a:off x="2286000" y="3810000"/>
            <a:ext cx="1447800" cy="838200"/>
          </a:xfrm>
          <a:prstGeom prst="line">
            <a:avLst/>
          </a:prstGeom>
          <a:noFill/>
          <a:ln w="38100">
            <a:solidFill>
              <a:schemeClr val="accent1"/>
            </a:solidFill>
            <a:round/>
            <a:headEnd type="none" w="sm" len="sm"/>
            <a:tailEnd type="triangle" w="med" len="med"/>
          </a:ln>
          <a:effectLst/>
        </p:spPr>
        <p:txBody>
          <a:bodyPr/>
          <a:lstStyle/>
          <a:p>
            <a:endParaRPr lang="en-US"/>
          </a:p>
        </p:txBody>
      </p:sp>
      <p:sp>
        <p:nvSpPr>
          <p:cNvPr id="367625" name="Line 9"/>
          <p:cNvSpPr>
            <a:spLocks noChangeShapeType="1"/>
          </p:cNvSpPr>
          <p:nvPr/>
        </p:nvSpPr>
        <p:spPr bwMode="auto">
          <a:xfrm flipH="1">
            <a:off x="4800600" y="2057400"/>
            <a:ext cx="1981200" cy="914400"/>
          </a:xfrm>
          <a:prstGeom prst="line">
            <a:avLst/>
          </a:prstGeom>
          <a:noFill/>
          <a:ln w="38100">
            <a:solidFill>
              <a:schemeClr val="accent1"/>
            </a:solidFill>
            <a:round/>
            <a:headEnd type="none" w="sm" len="sm"/>
            <a:tailEnd type="triangle" w="med" len="med"/>
          </a:ln>
          <a:effectLst/>
        </p:spPr>
        <p:txBody>
          <a:bodyPr/>
          <a:lstStyle/>
          <a:p>
            <a:endParaRPr lang="en-US"/>
          </a:p>
        </p:txBody>
      </p:sp>
      <p:sp>
        <p:nvSpPr>
          <p:cNvPr id="367626" name="Line 10"/>
          <p:cNvSpPr>
            <a:spLocks noChangeShapeType="1"/>
          </p:cNvSpPr>
          <p:nvPr/>
        </p:nvSpPr>
        <p:spPr bwMode="auto">
          <a:xfrm flipH="1">
            <a:off x="4876800" y="2209800"/>
            <a:ext cx="1981200" cy="914400"/>
          </a:xfrm>
          <a:prstGeom prst="line">
            <a:avLst/>
          </a:prstGeom>
          <a:noFill/>
          <a:ln w="38100">
            <a:solidFill>
              <a:schemeClr val="accent1"/>
            </a:solidFill>
            <a:round/>
            <a:headEnd type="none" w="sm" len="sm"/>
            <a:tailEnd type="triangle" w="med" len="med"/>
          </a:ln>
          <a:effectLst/>
        </p:spPr>
        <p:txBody>
          <a:bodyPr/>
          <a:lstStyle/>
          <a:p>
            <a:endParaRPr lang="en-US"/>
          </a:p>
        </p:txBody>
      </p:sp>
      <p:sp>
        <p:nvSpPr>
          <p:cNvPr id="367627" name="Line 11"/>
          <p:cNvSpPr>
            <a:spLocks noChangeShapeType="1"/>
          </p:cNvSpPr>
          <p:nvPr/>
        </p:nvSpPr>
        <p:spPr bwMode="auto">
          <a:xfrm flipH="1">
            <a:off x="4648200" y="1905000"/>
            <a:ext cx="1981200" cy="914400"/>
          </a:xfrm>
          <a:prstGeom prst="line">
            <a:avLst/>
          </a:prstGeom>
          <a:noFill/>
          <a:ln w="38100">
            <a:solidFill>
              <a:schemeClr val="accent1"/>
            </a:solidFill>
            <a:round/>
            <a:headEnd type="none" w="sm" len="sm"/>
            <a:tailEnd type="triangle" w="med" len="med"/>
          </a:ln>
          <a:effectLst/>
        </p:spPr>
        <p:txBody>
          <a:bodyPr/>
          <a:lstStyle/>
          <a:p>
            <a:endParaRPr lang="en-US"/>
          </a:p>
        </p:txBody>
      </p:sp>
      <p:sp>
        <p:nvSpPr>
          <p:cNvPr id="367628" name="Line 12"/>
          <p:cNvSpPr>
            <a:spLocks noChangeShapeType="1"/>
          </p:cNvSpPr>
          <p:nvPr/>
        </p:nvSpPr>
        <p:spPr bwMode="auto">
          <a:xfrm>
            <a:off x="4419600" y="4419600"/>
            <a:ext cx="2209800" cy="762000"/>
          </a:xfrm>
          <a:prstGeom prst="line">
            <a:avLst/>
          </a:prstGeom>
          <a:noFill/>
          <a:ln w="38100">
            <a:solidFill>
              <a:schemeClr val="hlink"/>
            </a:solidFill>
            <a:round/>
            <a:headEnd type="triangle" w="med" len="med"/>
            <a:tailEnd/>
          </a:ln>
          <a:effectLst/>
        </p:spPr>
        <p:txBody>
          <a:bodyPr/>
          <a:lstStyle/>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p:cNvSpPr>
            <a:spLocks noGrp="1" noChangeArrowheads="1"/>
          </p:cNvSpPr>
          <p:nvPr>
            <p:ph type="title"/>
          </p:nvPr>
        </p:nvSpPr>
        <p:spPr/>
        <p:txBody>
          <a:bodyPr/>
          <a:lstStyle/>
          <a:p>
            <a:r>
              <a:rPr lang="en-US"/>
              <a:t>Computer Scientist’s View</a:t>
            </a:r>
          </a:p>
        </p:txBody>
      </p:sp>
      <p:pic>
        <p:nvPicPr>
          <p:cNvPr id="368643" name="Picture 3" descr="up"/>
          <p:cNvPicPr>
            <a:picLocks noChangeAspect="1" noChangeArrowheads="1"/>
          </p:cNvPicPr>
          <p:nvPr/>
        </p:nvPicPr>
        <p:blipFill>
          <a:blip r:embed="rId3"/>
          <a:srcRect/>
          <a:stretch>
            <a:fillRect/>
          </a:stretch>
        </p:blipFill>
        <p:spPr bwMode="auto">
          <a:xfrm>
            <a:off x="2743200" y="2133600"/>
            <a:ext cx="3048000" cy="3048000"/>
          </a:xfrm>
          <a:prstGeom prst="rect">
            <a:avLst/>
          </a:prstGeom>
          <a:noFill/>
        </p:spPr>
      </p:pic>
      <p:sp>
        <p:nvSpPr>
          <p:cNvPr id="368644" name="Text Box 4"/>
          <p:cNvSpPr txBox="1">
            <a:spLocks noChangeArrowheads="1"/>
          </p:cNvSpPr>
          <p:nvPr/>
        </p:nvSpPr>
        <p:spPr bwMode="auto">
          <a:xfrm>
            <a:off x="533400" y="4495800"/>
            <a:ext cx="1905000" cy="592138"/>
          </a:xfrm>
          <a:prstGeom prst="rect">
            <a:avLst/>
          </a:prstGeom>
          <a:noFill/>
          <a:ln w="12700">
            <a:solidFill>
              <a:srgbClr val="FFFFFF"/>
            </a:solidFill>
            <a:miter lim="800000"/>
            <a:headEnd type="none" w="sm" len="sm"/>
            <a:tailEnd type="none" w="sm" len="sm"/>
          </a:ln>
          <a:effectLst/>
        </p:spPr>
        <p:txBody>
          <a:bodyPr>
            <a:spAutoFit/>
          </a:bodyPr>
          <a:lstStyle/>
          <a:p>
            <a:pPr eaLnBrk="0" hangingPunct="0">
              <a:spcBef>
                <a:spcPct val="50000"/>
              </a:spcBef>
            </a:pPr>
            <a:r>
              <a:rPr lang="en-US" sz="3200"/>
              <a:t>branches</a:t>
            </a:r>
          </a:p>
        </p:txBody>
      </p:sp>
      <p:sp>
        <p:nvSpPr>
          <p:cNvPr id="368645" name="Line 5"/>
          <p:cNvSpPr>
            <a:spLocks noChangeShapeType="1"/>
          </p:cNvSpPr>
          <p:nvPr/>
        </p:nvSpPr>
        <p:spPr bwMode="auto">
          <a:xfrm flipV="1">
            <a:off x="2133600" y="3657600"/>
            <a:ext cx="1752600" cy="990600"/>
          </a:xfrm>
          <a:prstGeom prst="line">
            <a:avLst/>
          </a:prstGeom>
          <a:noFill/>
          <a:ln w="38100">
            <a:solidFill>
              <a:schemeClr val="accent1"/>
            </a:solidFill>
            <a:round/>
            <a:headEnd type="none" w="sm" len="sm"/>
            <a:tailEnd type="triangle" w="med" len="med"/>
          </a:ln>
          <a:effectLst/>
        </p:spPr>
        <p:txBody>
          <a:bodyPr/>
          <a:lstStyle/>
          <a:p>
            <a:endParaRPr lang="en-US"/>
          </a:p>
        </p:txBody>
      </p:sp>
      <p:sp>
        <p:nvSpPr>
          <p:cNvPr id="368646" name="Line 6"/>
          <p:cNvSpPr>
            <a:spLocks noChangeShapeType="1"/>
          </p:cNvSpPr>
          <p:nvPr/>
        </p:nvSpPr>
        <p:spPr bwMode="auto">
          <a:xfrm flipV="1">
            <a:off x="2209800" y="4038600"/>
            <a:ext cx="1447800" cy="838200"/>
          </a:xfrm>
          <a:prstGeom prst="line">
            <a:avLst/>
          </a:prstGeom>
          <a:noFill/>
          <a:ln w="38100">
            <a:solidFill>
              <a:schemeClr val="accent1"/>
            </a:solidFill>
            <a:round/>
            <a:headEnd type="none" w="sm" len="sm"/>
            <a:tailEnd type="triangle" w="med" len="med"/>
          </a:ln>
          <a:effectLst/>
        </p:spPr>
        <p:txBody>
          <a:bodyPr/>
          <a:lstStyle/>
          <a:p>
            <a:endParaRPr lang="en-US"/>
          </a:p>
        </p:txBody>
      </p:sp>
      <p:sp>
        <p:nvSpPr>
          <p:cNvPr id="368647" name="Line 7"/>
          <p:cNvSpPr>
            <a:spLocks noChangeShapeType="1"/>
          </p:cNvSpPr>
          <p:nvPr/>
        </p:nvSpPr>
        <p:spPr bwMode="auto">
          <a:xfrm flipH="1">
            <a:off x="4724400" y="3200400"/>
            <a:ext cx="1981200" cy="914400"/>
          </a:xfrm>
          <a:prstGeom prst="line">
            <a:avLst/>
          </a:prstGeom>
          <a:noFill/>
          <a:ln w="38100">
            <a:solidFill>
              <a:schemeClr val="accent1"/>
            </a:solidFill>
            <a:round/>
            <a:headEnd type="none" w="sm" len="sm"/>
            <a:tailEnd type="triangle" w="med" len="med"/>
          </a:ln>
          <a:effectLst/>
        </p:spPr>
        <p:txBody>
          <a:bodyPr/>
          <a:lstStyle/>
          <a:p>
            <a:endParaRPr lang="en-US"/>
          </a:p>
        </p:txBody>
      </p:sp>
      <p:sp>
        <p:nvSpPr>
          <p:cNvPr id="368648" name="Line 8"/>
          <p:cNvSpPr>
            <a:spLocks noChangeShapeType="1"/>
          </p:cNvSpPr>
          <p:nvPr/>
        </p:nvSpPr>
        <p:spPr bwMode="auto">
          <a:xfrm flipH="1">
            <a:off x="4800600" y="3352800"/>
            <a:ext cx="1981200" cy="914400"/>
          </a:xfrm>
          <a:prstGeom prst="line">
            <a:avLst/>
          </a:prstGeom>
          <a:noFill/>
          <a:ln w="38100">
            <a:solidFill>
              <a:schemeClr val="accent1"/>
            </a:solidFill>
            <a:round/>
            <a:headEnd type="none" w="sm" len="sm"/>
            <a:tailEnd type="triangle" w="med" len="med"/>
          </a:ln>
          <a:effectLst/>
        </p:spPr>
        <p:txBody>
          <a:bodyPr/>
          <a:lstStyle/>
          <a:p>
            <a:endParaRPr lang="en-US"/>
          </a:p>
        </p:txBody>
      </p:sp>
      <p:sp>
        <p:nvSpPr>
          <p:cNvPr id="368649" name="Text Box 9"/>
          <p:cNvSpPr txBox="1">
            <a:spLocks noChangeArrowheads="1"/>
          </p:cNvSpPr>
          <p:nvPr/>
        </p:nvSpPr>
        <p:spPr bwMode="auto">
          <a:xfrm>
            <a:off x="6705600" y="2667000"/>
            <a:ext cx="1371600" cy="579438"/>
          </a:xfrm>
          <a:prstGeom prst="rect">
            <a:avLst/>
          </a:prstGeom>
          <a:noFill/>
          <a:ln w="12700">
            <a:noFill/>
            <a:miter lim="800000"/>
            <a:headEnd type="none" w="sm" len="sm"/>
            <a:tailEnd type="none" w="sm" len="sm"/>
          </a:ln>
          <a:effectLst/>
        </p:spPr>
        <p:txBody>
          <a:bodyPr>
            <a:spAutoFit/>
          </a:bodyPr>
          <a:lstStyle/>
          <a:p>
            <a:pPr eaLnBrk="0" hangingPunct="0">
              <a:spcBef>
                <a:spcPct val="50000"/>
              </a:spcBef>
            </a:pPr>
            <a:r>
              <a:rPr lang="en-US" sz="3200"/>
              <a:t>leaves</a:t>
            </a:r>
          </a:p>
        </p:txBody>
      </p:sp>
      <p:sp>
        <p:nvSpPr>
          <p:cNvPr id="368650" name="Line 10"/>
          <p:cNvSpPr>
            <a:spLocks noChangeShapeType="1"/>
          </p:cNvSpPr>
          <p:nvPr/>
        </p:nvSpPr>
        <p:spPr bwMode="auto">
          <a:xfrm flipH="1">
            <a:off x="4572000" y="3048000"/>
            <a:ext cx="1981200" cy="914400"/>
          </a:xfrm>
          <a:prstGeom prst="line">
            <a:avLst/>
          </a:prstGeom>
          <a:noFill/>
          <a:ln w="38100">
            <a:solidFill>
              <a:schemeClr val="accent1"/>
            </a:solidFill>
            <a:round/>
            <a:headEnd type="none" w="sm" len="sm"/>
            <a:tailEnd type="triangle" w="med" len="med"/>
          </a:ln>
          <a:effectLst/>
        </p:spPr>
        <p:txBody>
          <a:bodyPr/>
          <a:lstStyle/>
          <a:p>
            <a:endParaRPr lang="en-US"/>
          </a:p>
        </p:txBody>
      </p:sp>
      <p:grpSp>
        <p:nvGrpSpPr>
          <p:cNvPr id="2" name="Group 11"/>
          <p:cNvGrpSpPr>
            <a:grpSpLocks/>
          </p:cNvGrpSpPr>
          <p:nvPr/>
        </p:nvGrpSpPr>
        <p:grpSpPr bwMode="auto">
          <a:xfrm>
            <a:off x="1143000" y="1752600"/>
            <a:ext cx="2971800" cy="1143000"/>
            <a:chOff x="720" y="1104"/>
            <a:chExt cx="1872" cy="720"/>
          </a:xfrm>
        </p:grpSpPr>
        <p:sp>
          <p:nvSpPr>
            <p:cNvPr id="368652" name="Text Box 12"/>
            <p:cNvSpPr txBox="1">
              <a:spLocks noChangeArrowheads="1"/>
            </p:cNvSpPr>
            <p:nvPr/>
          </p:nvSpPr>
          <p:spPr bwMode="auto">
            <a:xfrm>
              <a:off x="720" y="1104"/>
              <a:ext cx="624" cy="389"/>
            </a:xfrm>
            <a:prstGeom prst="rect">
              <a:avLst/>
            </a:prstGeom>
            <a:noFill/>
            <a:ln w="38100">
              <a:solidFill>
                <a:srgbClr val="FFFFFF"/>
              </a:solidFill>
              <a:miter lim="800000"/>
              <a:headEnd type="none" w="sm" len="sm"/>
              <a:tailEnd type="none" w="sm" len="sm"/>
            </a:ln>
            <a:effectLst/>
          </p:spPr>
          <p:txBody>
            <a:bodyPr>
              <a:spAutoFit/>
            </a:bodyPr>
            <a:lstStyle/>
            <a:p>
              <a:pPr eaLnBrk="0" hangingPunct="0">
                <a:spcBef>
                  <a:spcPct val="50000"/>
                </a:spcBef>
              </a:pPr>
              <a:r>
                <a:rPr lang="en-US" sz="3200"/>
                <a:t>root</a:t>
              </a:r>
            </a:p>
          </p:txBody>
        </p:sp>
        <p:sp>
          <p:nvSpPr>
            <p:cNvPr id="368653" name="Line 13"/>
            <p:cNvSpPr>
              <a:spLocks noChangeShapeType="1"/>
            </p:cNvSpPr>
            <p:nvPr/>
          </p:nvSpPr>
          <p:spPr bwMode="auto">
            <a:xfrm>
              <a:off x="1200" y="1344"/>
              <a:ext cx="1392" cy="480"/>
            </a:xfrm>
            <a:prstGeom prst="line">
              <a:avLst/>
            </a:prstGeom>
            <a:noFill/>
            <a:ln w="38100">
              <a:solidFill>
                <a:schemeClr val="hlink"/>
              </a:solidFill>
              <a:round/>
              <a:headEnd type="none" w="sm" len="sm"/>
              <a:tailEnd type="triangle" w="med" len="med"/>
            </a:ln>
            <a:effectLst/>
          </p:spPr>
          <p:txBody>
            <a:bodyPr/>
            <a:lstStyle/>
            <a:p>
              <a:endParaRPr lang="en-US"/>
            </a:p>
          </p:txBody>
        </p:sp>
      </p:grpSp>
      <p:grpSp>
        <p:nvGrpSpPr>
          <p:cNvPr id="3" name="Group 14"/>
          <p:cNvGrpSpPr>
            <a:grpSpLocks/>
          </p:cNvGrpSpPr>
          <p:nvPr/>
        </p:nvGrpSpPr>
        <p:grpSpPr bwMode="auto">
          <a:xfrm>
            <a:off x="3581400" y="3276600"/>
            <a:ext cx="1676400" cy="2484438"/>
            <a:chOff x="2256" y="2064"/>
            <a:chExt cx="1056" cy="1565"/>
          </a:xfrm>
        </p:grpSpPr>
        <p:sp>
          <p:nvSpPr>
            <p:cNvPr id="368655" name="Line 15"/>
            <p:cNvSpPr>
              <a:spLocks noChangeShapeType="1"/>
            </p:cNvSpPr>
            <p:nvPr/>
          </p:nvSpPr>
          <p:spPr bwMode="auto">
            <a:xfrm>
              <a:off x="2688" y="2064"/>
              <a:ext cx="0" cy="1248"/>
            </a:xfrm>
            <a:prstGeom prst="line">
              <a:avLst/>
            </a:prstGeom>
            <a:noFill/>
            <a:ln w="38100">
              <a:solidFill>
                <a:schemeClr val="folHlink"/>
              </a:solidFill>
              <a:round/>
              <a:headEnd type="triangle" w="med" len="med"/>
              <a:tailEnd/>
            </a:ln>
            <a:effectLst/>
          </p:spPr>
          <p:txBody>
            <a:bodyPr/>
            <a:lstStyle/>
            <a:p>
              <a:endParaRPr lang="en-US"/>
            </a:p>
          </p:txBody>
        </p:sp>
        <p:sp>
          <p:nvSpPr>
            <p:cNvPr id="368656" name="Line 16"/>
            <p:cNvSpPr>
              <a:spLocks noChangeShapeType="1"/>
            </p:cNvSpPr>
            <p:nvPr/>
          </p:nvSpPr>
          <p:spPr bwMode="auto">
            <a:xfrm>
              <a:off x="2544" y="2256"/>
              <a:ext cx="0" cy="1056"/>
            </a:xfrm>
            <a:prstGeom prst="line">
              <a:avLst/>
            </a:prstGeom>
            <a:noFill/>
            <a:ln w="38100">
              <a:solidFill>
                <a:schemeClr val="folHlink"/>
              </a:solidFill>
              <a:round/>
              <a:headEnd type="triangle" w="med" len="med"/>
              <a:tailEnd/>
            </a:ln>
            <a:effectLst/>
          </p:spPr>
          <p:txBody>
            <a:bodyPr/>
            <a:lstStyle/>
            <a:p>
              <a:endParaRPr lang="en-US"/>
            </a:p>
          </p:txBody>
        </p:sp>
        <p:sp>
          <p:nvSpPr>
            <p:cNvPr id="368657" name="Text Box 17"/>
            <p:cNvSpPr txBox="1">
              <a:spLocks noChangeArrowheads="1"/>
            </p:cNvSpPr>
            <p:nvPr/>
          </p:nvSpPr>
          <p:spPr bwMode="auto">
            <a:xfrm>
              <a:off x="2256" y="3264"/>
              <a:ext cx="1056" cy="365"/>
            </a:xfrm>
            <a:prstGeom prst="rect">
              <a:avLst/>
            </a:prstGeom>
            <a:noFill/>
            <a:ln w="12700">
              <a:noFill/>
              <a:miter lim="800000"/>
              <a:headEnd type="none" w="sm" len="sm"/>
              <a:tailEnd type="none" w="sm" len="sm"/>
            </a:ln>
            <a:effectLst/>
          </p:spPr>
          <p:txBody>
            <a:bodyPr>
              <a:spAutoFit/>
            </a:bodyPr>
            <a:lstStyle/>
            <a:p>
              <a:pPr eaLnBrk="0" hangingPunct="0">
                <a:spcBef>
                  <a:spcPct val="50000"/>
                </a:spcBef>
              </a:pPr>
              <a:r>
                <a:rPr lang="en-US" sz="3200"/>
                <a:t>nodes</a:t>
              </a: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7467600" cy="579438"/>
          </a:xfrm>
        </p:spPr>
        <p:txBody>
          <a:bodyPr/>
          <a:lstStyle/>
          <a:p>
            <a:r>
              <a:rPr lang="en-US" dirty="0" smtClean="0"/>
              <a:t>Data Structure tree</a:t>
            </a:r>
            <a:endParaRPr lang="en-US" dirty="0"/>
          </a:p>
        </p:txBody>
      </p:sp>
      <p:sp>
        <p:nvSpPr>
          <p:cNvPr id="4" name="Footer Placeholder 3"/>
          <p:cNvSpPr>
            <a:spLocks noGrp="1"/>
          </p:cNvSpPr>
          <p:nvPr>
            <p:ph type="ftr" sz="quarter" idx="16"/>
          </p:nvPr>
        </p:nvSpPr>
        <p:spPr/>
        <p:txBody>
          <a:bodyPr/>
          <a:lstStyle/>
          <a:p>
            <a:r>
              <a:rPr lang="pt-BR" smtClean="0"/>
              <a:t>Afsana begum, Lecturer, SWE, DIU</a:t>
            </a:r>
            <a:endParaRPr lang="en-US"/>
          </a:p>
        </p:txBody>
      </p:sp>
      <p:pic>
        <p:nvPicPr>
          <p:cNvPr id="23554" name="Picture 2" descr="http://interactivepython.org/runestone/static/pythonds/_images/booktree.png"/>
          <p:cNvPicPr>
            <a:picLocks noChangeAspect="1" noChangeArrowheads="1"/>
          </p:cNvPicPr>
          <p:nvPr/>
        </p:nvPicPr>
        <p:blipFill>
          <a:blip r:embed="rId2"/>
          <a:srcRect/>
          <a:stretch>
            <a:fillRect/>
          </a:stretch>
        </p:blipFill>
        <p:spPr bwMode="auto">
          <a:xfrm>
            <a:off x="1295400" y="1905000"/>
            <a:ext cx="6657975" cy="3352801"/>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ChangeArrowheads="1"/>
          </p:cNvSpPr>
          <p:nvPr/>
        </p:nvSpPr>
        <p:spPr bwMode="auto">
          <a:xfrm>
            <a:off x="0" y="609600"/>
            <a:ext cx="9163050" cy="1143000"/>
          </a:xfrm>
          <a:prstGeom prst="rect">
            <a:avLst/>
          </a:prstGeom>
          <a:noFill/>
          <a:ln w="9525">
            <a:noFill/>
            <a:miter lim="800000"/>
            <a:headEnd/>
            <a:tailEnd/>
          </a:ln>
          <a:effectLst/>
        </p:spPr>
        <p:txBody>
          <a:bodyPr lIns="92075" tIns="46038" rIns="92075" bIns="46038" anchor="ctr"/>
          <a:lstStyle/>
          <a:p>
            <a:pPr algn="ctr"/>
            <a:r>
              <a:rPr lang="en-US" altLang="zh-TW" sz="4400" dirty="0">
                <a:solidFill>
                  <a:schemeClr val="tx2"/>
                </a:solidFill>
              </a:rPr>
              <a:t>Definition of Tree</a:t>
            </a:r>
          </a:p>
        </p:txBody>
      </p:sp>
      <p:sp>
        <p:nvSpPr>
          <p:cNvPr id="34820" name="Rectangle 4"/>
          <p:cNvSpPr>
            <a:spLocks noChangeArrowheads="1"/>
          </p:cNvSpPr>
          <p:nvPr/>
        </p:nvSpPr>
        <p:spPr bwMode="auto">
          <a:xfrm>
            <a:off x="971550" y="1809750"/>
            <a:ext cx="7105650" cy="4895850"/>
          </a:xfrm>
          <a:prstGeom prst="rect">
            <a:avLst/>
          </a:prstGeom>
          <a:noFill/>
          <a:ln w="9525">
            <a:noFill/>
            <a:miter lim="800000"/>
            <a:headEnd/>
            <a:tailEnd/>
          </a:ln>
          <a:effectLst/>
        </p:spPr>
        <p:txBody>
          <a:bodyPr lIns="92075" tIns="46038" rIns="92075" bIns="46038"/>
          <a:lstStyle/>
          <a:p>
            <a:pPr marL="342900" indent="-342900">
              <a:lnSpc>
                <a:spcPct val="90000"/>
              </a:lnSpc>
              <a:spcBef>
                <a:spcPct val="20000"/>
              </a:spcBef>
              <a:buClr>
                <a:schemeClr val="accent1"/>
              </a:buClr>
              <a:buSzPct val="70000"/>
              <a:buFont typeface="Monotype Sorts" pitchFamily="2" charset="2"/>
              <a:buChar char="n"/>
            </a:pPr>
            <a:r>
              <a:rPr lang="en-US" altLang="zh-TW" sz="3200" dirty="0">
                <a:solidFill>
                  <a:schemeClr val="tx1"/>
                </a:solidFill>
              </a:rPr>
              <a:t>A tree is a </a:t>
            </a:r>
            <a:r>
              <a:rPr lang="en-US" altLang="zh-TW" sz="3200" dirty="0" smtClean="0">
                <a:solidFill>
                  <a:schemeClr val="tx1"/>
                </a:solidFill>
              </a:rPr>
              <a:t>non empty finite </a:t>
            </a:r>
            <a:r>
              <a:rPr lang="en-US" altLang="zh-TW" sz="3200" dirty="0">
                <a:solidFill>
                  <a:schemeClr val="tx1"/>
                </a:solidFill>
              </a:rPr>
              <a:t>set of one </a:t>
            </a:r>
            <a:r>
              <a:rPr lang="en-US" altLang="zh-TW" sz="3200" dirty="0" smtClean="0">
                <a:solidFill>
                  <a:schemeClr val="tx1"/>
                </a:solidFill>
              </a:rPr>
              <a:t>or </a:t>
            </a:r>
            <a:r>
              <a:rPr lang="en-US" altLang="zh-TW" sz="3200" dirty="0">
                <a:solidFill>
                  <a:schemeClr val="tx1"/>
                </a:solidFill>
              </a:rPr>
              <a:t>more nodes </a:t>
            </a:r>
            <a:r>
              <a:rPr lang="en-US" altLang="zh-TW" sz="3200" dirty="0" smtClean="0">
                <a:solidFill>
                  <a:schemeClr val="tx1"/>
                </a:solidFill>
              </a:rPr>
              <a:t>such </a:t>
            </a:r>
            <a:r>
              <a:rPr lang="en-US" altLang="zh-TW" sz="3200" dirty="0">
                <a:solidFill>
                  <a:schemeClr val="tx1"/>
                </a:solidFill>
              </a:rPr>
              <a:t>that:</a:t>
            </a:r>
          </a:p>
          <a:p>
            <a:pPr marL="342900" indent="-342900">
              <a:lnSpc>
                <a:spcPct val="90000"/>
              </a:lnSpc>
              <a:spcBef>
                <a:spcPct val="20000"/>
              </a:spcBef>
              <a:buClr>
                <a:schemeClr val="accent1"/>
              </a:buClr>
              <a:buSzPct val="70000"/>
              <a:buFont typeface="Monotype Sorts" pitchFamily="2" charset="2"/>
              <a:buChar char="n"/>
            </a:pPr>
            <a:r>
              <a:rPr lang="en-US" altLang="zh-TW" sz="3200" dirty="0">
                <a:solidFill>
                  <a:schemeClr val="tx1"/>
                </a:solidFill>
              </a:rPr>
              <a:t>There is a specially designated node called </a:t>
            </a:r>
            <a:r>
              <a:rPr lang="en-US" altLang="zh-TW" sz="3200" dirty="0" smtClean="0">
                <a:solidFill>
                  <a:schemeClr val="tx1"/>
                </a:solidFill>
              </a:rPr>
              <a:t>the </a:t>
            </a:r>
            <a:r>
              <a:rPr lang="en-US" altLang="zh-TW" sz="3200" dirty="0">
                <a:solidFill>
                  <a:schemeClr val="tx1"/>
                </a:solidFill>
              </a:rPr>
              <a:t>root.</a:t>
            </a:r>
          </a:p>
          <a:p>
            <a:pPr marL="342900" indent="-342900">
              <a:lnSpc>
                <a:spcPct val="90000"/>
              </a:lnSpc>
              <a:spcBef>
                <a:spcPct val="20000"/>
              </a:spcBef>
              <a:buClr>
                <a:schemeClr val="accent1"/>
              </a:buClr>
              <a:buSzPct val="70000"/>
              <a:buFont typeface="Monotype Sorts" pitchFamily="2" charset="2"/>
              <a:buChar char="n"/>
            </a:pPr>
            <a:r>
              <a:rPr lang="en-US" altLang="zh-TW" sz="3200" dirty="0">
                <a:solidFill>
                  <a:schemeClr val="tx1"/>
                </a:solidFill>
              </a:rPr>
              <a:t>The remaining nodes are partitioned into n&gt;=0 disjoint sets T</a:t>
            </a:r>
            <a:r>
              <a:rPr lang="en-US" altLang="zh-TW" dirty="0">
                <a:solidFill>
                  <a:schemeClr val="tx1"/>
                </a:solidFill>
              </a:rPr>
              <a:t>1</a:t>
            </a:r>
            <a:r>
              <a:rPr lang="en-US" altLang="zh-TW" sz="3200" dirty="0">
                <a:solidFill>
                  <a:schemeClr val="tx1"/>
                </a:solidFill>
              </a:rPr>
              <a:t>, ..., </a:t>
            </a:r>
            <a:r>
              <a:rPr lang="en-US" altLang="zh-TW" sz="3200" dirty="0" err="1">
                <a:solidFill>
                  <a:schemeClr val="tx1"/>
                </a:solidFill>
              </a:rPr>
              <a:t>T</a:t>
            </a:r>
            <a:r>
              <a:rPr lang="en-US" altLang="zh-TW" sz="2400" dirty="0" err="1">
                <a:solidFill>
                  <a:schemeClr val="tx1"/>
                </a:solidFill>
              </a:rPr>
              <a:t>n</a:t>
            </a:r>
            <a:r>
              <a:rPr lang="en-US" altLang="zh-TW" sz="3200" dirty="0">
                <a:solidFill>
                  <a:schemeClr val="tx1"/>
                </a:solidFill>
              </a:rPr>
              <a:t>, where each of these </a:t>
            </a:r>
            <a:r>
              <a:rPr lang="en-US" altLang="zh-TW" sz="3200" dirty="0" smtClean="0">
                <a:solidFill>
                  <a:schemeClr val="tx1"/>
                </a:solidFill>
              </a:rPr>
              <a:t>sets can be a </a:t>
            </a:r>
            <a:r>
              <a:rPr lang="en-US" altLang="zh-TW" sz="3200" dirty="0">
                <a:solidFill>
                  <a:schemeClr val="tx1"/>
                </a:solidFill>
              </a:rPr>
              <a:t>tree</a:t>
            </a:r>
            <a:r>
              <a:rPr lang="en-US" altLang="zh-TW" sz="3200" dirty="0" smtClean="0">
                <a:solidFill>
                  <a:schemeClr val="tx1"/>
                </a:solidFill>
              </a:rPr>
              <a:t>.</a:t>
            </a:r>
            <a:endParaRPr lang="en-US" altLang="zh-TW" sz="3200"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Various terms of a tree</a:t>
            </a:r>
            <a:endParaRPr lang="en-US" dirty="0"/>
          </a:p>
        </p:txBody>
      </p:sp>
      <p:sp>
        <p:nvSpPr>
          <p:cNvPr id="3" name="Content Placeholder 2"/>
          <p:cNvSpPr>
            <a:spLocks noGrp="1"/>
          </p:cNvSpPr>
          <p:nvPr>
            <p:ph sz="quarter" idx="1"/>
          </p:nvPr>
        </p:nvSpPr>
        <p:spPr/>
        <p:txBody>
          <a:bodyPr/>
          <a:lstStyle/>
          <a:p>
            <a:r>
              <a:rPr lang="en-US" dirty="0" smtClean="0"/>
              <a:t>Root</a:t>
            </a:r>
          </a:p>
          <a:p>
            <a:r>
              <a:rPr lang="en-US" dirty="0" smtClean="0"/>
              <a:t>Parent child</a:t>
            </a:r>
          </a:p>
          <a:p>
            <a:r>
              <a:rPr lang="en-US" dirty="0" smtClean="0"/>
              <a:t>Parent node</a:t>
            </a:r>
          </a:p>
          <a:p>
            <a:r>
              <a:rPr lang="en-US" dirty="0" smtClean="0"/>
              <a:t>Child</a:t>
            </a:r>
          </a:p>
          <a:p>
            <a:r>
              <a:rPr lang="en-US" dirty="0" smtClean="0"/>
              <a:t>Siblings</a:t>
            </a:r>
          </a:p>
          <a:p>
            <a:r>
              <a:rPr lang="en-US" dirty="0" smtClean="0"/>
              <a:t>Leaf</a:t>
            </a:r>
          </a:p>
          <a:p>
            <a:r>
              <a:rPr lang="en-US" dirty="0" smtClean="0"/>
              <a:t>Level</a:t>
            </a:r>
          </a:p>
          <a:p>
            <a:r>
              <a:rPr lang="en-US" dirty="0" smtClean="0"/>
              <a:t>Sub tree (Minimum one parent and one child)</a:t>
            </a:r>
          </a:p>
          <a:p>
            <a:r>
              <a:rPr lang="en-US" dirty="0" smtClean="0"/>
              <a:t>Degree (Total number of </a:t>
            </a:r>
            <a:r>
              <a:rPr lang="en-US" dirty="0" err="1" smtClean="0"/>
              <a:t>subtree</a:t>
            </a:r>
            <a:r>
              <a:rPr lang="en-US" dirty="0" smtClean="0"/>
              <a:t> in a tree)</a:t>
            </a:r>
          </a:p>
          <a:p>
            <a:endParaRPr lang="en-US" dirty="0"/>
          </a:p>
        </p:txBody>
      </p:sp>
      <p:sp>
        <p:nvSpPr>
          <p:cNvPr id="4" name="Footer Placeholder 3"/>
          <p:cNvSpPr>
            <a:spLocks noGrp="1"/>
          </p:cNvSpPr>
          <p:nvPr>
            <p:ph type="ftr" sz="quarter" idx="16"/>
          </p:nvPr>
        </p:nvSpPr>
        <p:spPr/>
        <p:txBody>
          <a:bodyPr/>
          <a:lstStyle/>
          <a:p>
            <a:r>
              <a:rPr lang="pt-BR" smtClean="0"/>
              <a:t>Afsana begum, Lecturer, SWE, DIU</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lgn="just"/>
            <a:r>
              <a:rPr lang="en-US" sz="1600" b="1" dirty="0" smtClean="0"/>
              <a:t>Root</a:t>
            </a:r>
            <a:r>
              <a:rPr lang="en-US" sz="1600" dirty="0" smtClean="0"/>
              <a:t>: In a tree data structure, the first node is called as </a:t>
            </a:r>
            <a:r>
              <a:rPr lang="en-US" sz="1600" b="1" dirty="0" smtClean="0"/>
              <a:t>Root Node</a:t>
            </a:r>
            <a:r>
              <a:rPr lang="en-US" sz="1600" dirty="0" smtClean="0"/>
              <a:t>. Every tree must have root node. We can say that root node is the origin of tree data structure. In any tree, there must be only one root node. We never have multiple root nodes in a tree.</a:t>
            </a:r>
          </a:p>
          <a:p>
            <a:r>
              <a:rPr lang="en-US" sz="1600" b="1" dirty="0" smtClean="0"/>
              <a:t>Parent child: </a:t>
            </a:r>
            <a:r>
              <a:rPr lang="en-US" sz="1600" dirty="0" smtClean="0"/>
              <a:t>Child of root and also parent.</a:t>
            </a:r>
            <a:endParaRPr lang="en-US" sz="1600" dirty="0" smtClean="0"/>
          </a:p>
          <a:p>
            <a:r>
              <a:rPr lang="en-US" sz="1600" b="1" dirty="0" smtClean="0"/>
              <a:t>Parent node: </a:t>
            </a:r>
            <a:r>
              <a:rPr lang="en-US" sz="1600" dirty="0" smtClean="0"/>
              <a:t>In a tree data structure, the node which is predecessor of any node is called as </a:t>
            </a:r>
            <a:r>
              <a:rPr lang="en-US" sz="1600" b="1" dirty="0" smtClean="0"/>
              <a:t>PARENT NODE</a:t>
            </a:r>
            <a:r>
              <a:rPr lang="en-US" sz="1600" dirty="0" smtClean="0"/>
              <a:t>. In simple words, the node which has branch from it to any other node is called as parent node. Parent node can also be defined as "</a:t>
            </a:r>
            <a:r>
              <a:rPr lang="en-US" sz="1600" b="1" dirty="0" smtClean="0"/>
              <a:t>The node which has child / children</a:t>
            </a:r>
            <a:r>
              <a:rPr lang="en-US" sz="1600" dirty="0" smtClean="0"/>
              <a:t>"</a:t>
            </a:r>
            <a:endParaRPr lang="en-US" sz="1600" b="1" dirty="0" smtClean="0"/>
          </a:p>
          <a:p>
            <a:r>
              <a:rPr lang="en-US" sz="1600" b="1" dirty="0" smtClean="0"/>
              <a:t>Child: </a:t>
            </a:r>
            <a:r>
              <a:rPr lang="en-US" sz="1600" dirty="0" smtClean="0"/>
              <a:t>In a tree data structure, the node which is descendant of any node is called as </a:t>
            </a:r>
            <a:r>
              <a:rPr lang="en-US" sz="1600" b="1" dirty="0" smtClean="0"/>
              <a:t>CHILD Node</a:t>
            </a:r>
            <a:r>
              <a:rPr lang="en-US" sz="1600" dirty="0" smtClean="0"/>
              <a:t>.</a:t>
            </a:r>
            <a:endParaRPr lang="en-US" sz="1600" b="1" dirty="0" smtClean="0"/>
          </a:p>
          <a:p>
            <a:pPr>
              <a:buNone/>
            </a:pPr>
            <a:r>
              <a:rPr lang="en-US" sz="1600" dirty="0" smtClean="0"/>
              <a:t/>
            </a:r>
            <a:br>
              <a:rPr lang="en-US" sz="1600" dirty="0" smtClean="0"/>
            </a:br>
            <a:r>
              <a:rPr lang="en-US" sz="1600" dirty="0" smtClean="0"/>
              <a:t> </a:t>
            </a:r>
            <a:br>
              <a:rPr lang="en-US" sz="1600" dirty="0" smtClean="0"/>
            </a:br>
            <a:endParaRPr lang="en-US" sz="1600" dirty="0" smtClean="0"/>
          </a:p>
          <a:p>
            <a:pPr algn="just">
              <a:buNone/>
            </a:pPr>
            <a:endParaRPr lang="en-US" sz="1600" b="1" dirty="0" smtClean="0"/>
          </a:p>
          <a:p>
            <a:pPr algn="just"/>
            <a:endParaRPr lang="en-US" sz="1600" dirty="0" smtClean="0"/>
          </a:p>
          <a:p>
            <a:endParaRPr lang="en-US" dirty="0"/>
          </a:p>
        </p:txBody>
      </p:sp>
      <p:sp>
        <p:nvSpPr>
          <p:cNvPr id="4" name="Footer Placeholder 3"/>
          <p:cNvSpPr>
            <a:spLocks noGrp="1"/>
          </p:cNvSpPr>
          <p:nvPr>
            <p:ph type="ftr" sz="quarter" idx="16"/>
          </p:nvPr>
        </p:nvSpPr>
        <p:spPr/>
        <p:txBody>
          <a:bodyPr/>
          <a:lstStyle/>
          <a:p>
            <a:r>
              <a:rPr lang="pt-BR" smtClean="0"/>
              <a:t>Afsana begum, Lecturer, SWE, DIU</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sz="1600" b="1" dirty="0" smtClean="0"/>
              <a:t>Siblings</a:t>
            </a:r>
            <a:r>
              <a:rPr lang="en-US" sz="1600" dirty="0" smtClean="0"/>
              <a:t>: In a tree data structure, nodes which belong to same Parent are called as </a:t>
            </a:r>
            <a:r>
              <a:rPr lang="en-US" sz="1600" b="1" dirty="0" smtClean="0"/>
              <a:t>SIBLINGS</a:t>
            </a:r>
            <a:r>
              <a:rPr lang="en-US" sz="1600" dirty="0" smtClean="0"/>
              <a:t>. In simple words, the nodes with same parent are called as Sibling nodes.</a:t>
            </a:r>
          </a:p>
          <a:p>
            <a:r>
              <a:rPr lang="en-US" sz="1600" b="1" dirty="0" smtClean="0"/>
              <a:t>Leaf: </a:t>
            </a:r>
            <a:r>
              <a:rPr lang="en-US" sz="1600" dirty="0" smtClean="0"/>
              <a:t>In a tree data structure, the node which does not have a child is called as </a:t>
            </a:r>
            <a:r>
              <a:rPr lang="en-US" sz="1600" b="1" dirty="0" smtClean="0"/>
              <a:t>LEAF Node</a:t>
            </a:r>
            <a:r>
              <a:rPr lang="en-US" sz="1600" dirty="0" smtClean="0"/>
              <a:t>. In simple words, a leaf is a node with no child. In a tree data structure, the leaf nodes are also called as </a:t>
            </a:r>
            <a:r>
              <a:rPr lang="en-US" sz="1600" b="1" dirty="0" smtClean="0"/>
              <a:t>External Nodes</a:t>
            </a:r>
            <a:r>
              <a:rPr lang="en-US" sz="1600" dirty="0" smtClean="0"/>
              <a:t>. External node is also a node with no child.</a:t>
            </a:r>
          </a:p>
          <a:p>
            <a:r>
              <a:rPr lang="en-US" sz="1600" b="1" dirty="0" smtClean="0"/>
              <a:t>Level:</a:t>
            </a:r>
            <a:r>
              <a:rPr lang="en-US" sz="1600" dirty="0" smtClean="0"/>
              <a:t> In a tree data structure, the root node is said to be at Level 0 and the children of root node are at Level 1 and the children of the nodes which are at Level 1 will be at Level 2 and so on.</a:t>
            </a:r>
            <a:endParaRPr lang="en-US" sz="1600" dirty="0"/>
          </a:p>
        </p:txBody>
      </p:sp>
      <p:sp>
        <p:nvSpPr>
          <p:cNvPr id="4" name="Footer Placeholder 3"/>
          <p:cNvSpPr>
            <a:spLocks noGrp="1"/>
          </p:cNvSpPr>
          <p:nvPr>
            <p:ph type="ftr" sz="quarter" idx="16"/>
          </p:nvPr>
        </p:nvSpPr>
        <p:spPr/>
        <p:txBody>
          <a:bodyPr/>
          <a:lstStyle/>
          <a:p>
            <a:r>
              <a:rPr lang="pt-BR" smtClean="0"/>
              <a:t>Afsana begum, Lecturer, SWE, DIU</a:t>
            </a:r>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210</TotalTime>
  <Words>450</Words>
  <Application>Microsoft Office PowerPoint</Application>
  <PresentationFormat>On-screen Show (4:3)</PresentationFormat>
  <Paragraphs>92</Paragraphs>
  <Slides>19</Slides>
  <Notes>2</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Oriel</vt:lpstr>
      <vt:lpstr>Tree  </vt:lpstr>
      <vt:lpstr>Contents</vt:lpstr>
      <vt:lpstr>Nature View of a Tree</vt:lpstr>
      <vt:lpstr>Computer Scientist’s View</vt:lpstr>
      <vt:lpstr>Data Structure tree</vt:lpstr>
      <vt:lpstr>Slide 6</vt:lpstr>
      <vt:lpstr>Various terms of a tree</vt:lpstr>
      <vt:lpstr>Slide 8</vt:lpstr>
      <vt:lpstr>Slide 9</vt:lpstr>
      <vt:lpstr>Various terms of a tree</vt:lpstr>
      <vt:lpstr>Degree (Total number of subtree in a tree)   Here: degree 8 (Draw all 8)</vt:lpstr>
      <vt:lpstr>Tree Representation</vt:lpstr>
      <vt:lpstr>Tree Orders</vt:lpstr>
      <vt:lpstr>Pre Order (ro,L,R)</vt:lpstr>
      <vt:lpstr>In Order (L,Ro,R)</vt:lpstr>
      <vt:lpstr>Post order (L, R, Ro)</vt:lpstr>
      <vt:lpstr>Slide 17</vt:lpstr>
      <vt:lpstr>Slide 18</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Administrator</dc:creator>
  <cp:lastModifiedBy>lamisha</cp:lastModifiedBy>
  <cp:revision>62</cp:revision>
  <dcterms:created xsi:type="dcterms:W3CDTF">2006-08-16T00:00:00Z</dcterms:created>
  <dcterms:modified xsi:type="dcterms:W3CDTF">2016-12-06T07:01:26Z</dcterms:modified>
</cp:coreProperties>
</file>