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0" r:id="rId4"/>
    <p:sldId id="260" r:id="rId5"/>
    <p:sldId id="271" r:id="rId6"/>
    <p:sldId id="272" r:id="rId7"/>
    <p:sldId id="258" r:id="rId8"/>
    <p:sldId id="259" r:id="rId9"/>
    <p:sldId id="273" r:id="rId10"/>
    <p:sldId id="275" r:id="rId11"/>
    <p:sldId id="265" r:id="rId12"/>
    <p:sldId id="266" r:id="rId13"/>
    <p:sldId id="262" r:id="rId14"/>
    <p:sldId id="264" r:id="rId15"/>
    <p:sldId id="263" r:id="rId16"/>
    <p:sldId id="268" r:id="rId17"/>
    <p:sldId id="269" r:id="rId18"/>
    <p:sldId id="27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1828800"/>
          </a:xfrm>
        </p:spPr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Prepared By:</a:t>
            </a:r>
          </a:p>
          <a:p>
            <a:r>
              <a:rPr lang="en-US" dirty="0" smtClean="0"/>
              <a:t>	</a:t>
            </a:r>
          </a:p>
          <a:p>
            <a:r>
              <a:rPr lang="en-US" dirty="0" err="1" smtClean="0"/>
              <a:t>Afsana</a:t>
            </a:r>
            <a:r>
              <a:rPr lang="en-US" dirty="0" smtClean="0"/>
              <a:t> Begum</a:t>
            </a:r>
          </a:p>
          <a:p>
            <a:r>
              <a:rPr lang="en-US" dirty="0" smtClean="0"/>
              <a:t>Lecturer,</a:t>
            </a:r>
          </a:p>
          <a:p>
            <a:r>
              <a:rPr lang="en-US" dirty="0" smtClean="0"/>
              <a:t>Software Engineering Department,</a:t>
            </a:r>
          </a:p>
          <a:p>
            <a:r>
              <a:rPr lang="en-US" dirty="0" smtClean="0"/>
              <a:t>Daffodil International University.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Weighted graphs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2590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Here we have the following parts. </a:t>
            </a:r>
          </a:p>
          <a:p>
            <a:r>
              <a:rPr lang="en-US" dirty="0" smtClean="0"/>
              <a:t>The underlying set for the </a:t>
            </a:r>
            <a:r>
              <a:rPr lang="en-US" dirty="0" err="1" smtClean="0"/>
              <a:t>the</a:t>
            </a:r>
            <a:r>
              <a:rPr lang="en-US" dirty="0" smtClean="0"/>
              <a:t> Vertices set is Integer. </a:t>
            </a:r>
          </a:p>
          <a:p>
            <a:r>
              <a:rPr lang="en-US" dirty="0" smtClean="0"/>
              <a:t>The underlying set for the weights is Integer. </a:t>
            </a:r>
          </a:p>
          <a:p>
            <a:r>
              <a:rPr lang="en-US" dirty="0" smtClean="0"/>
              <a:t>The Vertices set = {1,2,3,4,5} </a:t>
            </a:r>
          </a:p>
          <a:p>
            <a:r>
              <a:rPr lang="en-US" dirty="0" smtClean="0"/>
              <a:t>The Edge set = {(1,4,5) ,(4,5,58) ,(3,5,34) ,(2,4,5) ,(2,5,4) ,(3,2,14) ,(1,2,2)}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49" name="Picture 1" descr="C:\Users\Administrator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581400"/>
            <a:ext cx="3388659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AB48-1178-4407-8A10-D9D579D40766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974725" y="414338"/>
            <a:ext cx="8169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TW" sz="4400">
                <a:solidFill>
                  <a:schemeClr val="tx2"/>
                </a:solidFill>
                <a:ea typeface="新細明體" charset="-120"/>
              </a:rPr>
              <a:t>Degree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974725" y="1704975"/>
            <a:ext cx="8169275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The </a:t>
            </a:r>
            <a:r>
              <a:rPr lang="en-US" altLang="zh-TW" sz="2800" dirty="0">
                <a:ea typeface="新細明體" charset="-120"/>
              </a:rPr>
              <a:t>degree</a:t>
            </a:r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 of a vertex is the number of edges incident to that </a:t>
            </a:r>
            <a:r>
              <a:rPr lang="en-US" altLang="zh-TW" sz="2800" dirty="0" smtClean="0">
                <a:solidFill>
                  <a:schemeClr val="tx1"/>
                </a:solidFill>
                <a:ea typeface="新細明體" charset="-120"/>
              </a:rPr>
              <a:t>vertex.</a:t>
            </a:r>
            <a:endParaRPr lang="en-US" altLang="zh-TW" sz="2800" dirty="0">
              <a:solidFill>
                <a:schemeClr val="tx1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B3B1-7A43-42CB-89F4-321BABC97DC9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55298" name="Text Box 1026"/>
          <p:cNvSpPr txBox="1">
            <a:spLocks noChangeArrowheads="1"/>
          </p:cNvSpPr>
          <p:nvPr/>
        </p:nvSpPr>
        <p:spPr bwMode="auto">
          <a:xfrm>
            <a:off x="1423988" y="0"/>
            <a:ext cx="223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undirected graph</a:t>
            </a:r>
          </a:p>
        </p:txBody>
      </p:sp>
      <p:sp>
        <p:nvSpPr>
          <p:cNvPr id="55299" name="Text Box 1027"/>
          <p:cNvSpPr txBox="1">
            <a:spLocks noChangeArrowheads="1"/>
          </p:cNvSpPr>
          <p:nvPr/>
        </p:nvSpPr>
        <p:spPr bwMode="auto">
          <a:xfrm>
            <a:off x="1441450" y="563563"/>
            <a:ext cx="995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degree</a:t>
            </a:r>
          </a:p>
        </p:txBody>
      </p:sp>
      <p:sp>
        <p:nvSpPr>
          <p:cNvPr id="55310" name="Oval 1038"/>
          <p:cNvSpPr>
            <a:spLocks noChangeArrowheads="1"/>
          </p:cNvSpPr>
          <p:nvPr/>
        </p:nvSpPr>
        <p:spPr bwMode="auto">
          <a:xfrm>
            <a:off x="6159500" y="827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55311" name="Oval 1039"/>
          <p:cNvSpPr>
            <a:spLocks noChangeArrowheads="1"/>
          </p:cNvSpPr>
          <p:nvPr/>
        </p:nvSpPr>
        <p:spPr bwMode="auto">
          <a:xfrm>
            <a:off x="5473700" y="1589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55312" name="Oval 1040"/>
          <p:cNvSpPr>
            <a:spLocks noChangeArrowheads="1"/>
          </p:cNvSpPr>
          <p:nvPr/>
        </p:nvSpPr>
        <p:spPr bwMode="auto">
          <a:xfrm>
            <a:off x="6845300" y="1589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55313" name="Line 1041"/>
          <p:cNvSpPr>
            <a:spLocks noChangeShapeType="1"/>
          </p:cNvSpPr>
          <p:nvPr/>
        </p:nvSpPr>
        <p:spPr bwMode="auto">
          <a:xfrm flipH="1">
            <a:off x="5813425" y="1201738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Line 1042"/>
          <p:cNvSpPr>
            <a:spLocks noChangeShapeType="1"/>
          </p:cNvSpPr>
          <p:nvPr/>
        </p:nvSpPr>
        <p:spPr bwMode="auto">
          <a:xfrm>
            <a:off x="6534150" y="1201738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5" name="Oval 1043"/>
          <p:cNvSpPr>
            <a:spLocks noChangeArrowheads="1"/>
          </p:cNvSpPr>
          <p:nvPr/>
        </p:nvSpPr>
        <p:spPr bwMode="auto">
          <a:xfrm>
            <a:off x="5091113" y="24860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55316" name="Oval 1044"/>
          <p:cNvSpPr>
            <a:spLocks noChangeArrowheads="1"/>
          </p:cNvSpPr>
          <p:nvPr/>
        </p:nvSpPr>
        <p:spPr bwMode="auto">
          <a:xfrm>
            <a:off x="5851525" y="24987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55317" name="Line 1045"/>
          <p:cNvSpPr>
            <a:spLocks noChangeShapeType="1"/>
          </p:cNvSpPr>
          <p:nvPr/>
        </p:nvSpPr>
        <p:spPr bwMode="auto">
          <a:xfrm flipH="1">
            <a:off x="5318125" y="2030413"/>
            <a:ext cx="2635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1046"/>
          <p:cNvSpPr>
            <a:spLocks noChangeShapeType="1"/>
          </p:cNvSpPr>
          <p:nvPr/>
        </p:nvSpPr>
        <p:spPr bwMode="auto">
          <a:xfrm>
            <a:off x="5768975" y="2044700"/>
            <a:ext cx="29845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Oval 1047"/>
          <p:cNvSpPr>
            <a:spLocks noChangeArrowheads="1"/>
          </p:cNvSpPr>
          <p:nvPr/>
        </p:nvSpPr>
        <p:spPr bwMode="auto">
          <a:xfrm>
            <a:off x="6496050" y="24876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55320" name="Oval 1048"/>
          <p:cNvSpPr>
            <a:spLocks noChangeArrowheads="1"/>
          </p:cNvSpPr>
          <p:nvPr/>
        </p:nvSpPr>
        <p:spPr bwMode="auto">
          <a:xfrm>
            <a:off x="7240588" y="24860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55321" name="Line 1049"/>
          <p:cNvSpPr>
            <a:spLocks noChangeShapeType="1"/>
          </p:cNvSpPr>
          <p:nvPr/>
        </p:nvSpPr>
        <p:spPr bwMode="auto">
          <a:xfrm flipH="1">
            <a:off x="6692900" y="2014538"/>
            <a:ext cx="27305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Line 1050"/>
          <p:cNvSpPr>
            <a:spLocks noChangeShapeType="1"/>
          </p:cNvSpPr>
          <p:nvPr/>
        </p:nvSpPr>
        <p:spPr bwMode="auto">
          <a:xfrm>
            <a:off x="7169150" y="2027238"/>
            <a:ext cx="27305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3" name="Rectangle 1051"/>
          <p:cNvSpPr>
            <a:spLocks noChangeArrowheads="1"/>
          </p:cNvSpPr>
          <p:nvPr/>
        </p:nvSpPr>
        <p:spPr bwMode="auto">
          <a:xfrm>
            <a:off x="2587625" y="3017838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55324" name="Rectangle 1052"/>
          <p:cNvSpPr>
            <a:spLocks noChangeArrowheads="1"/>
          </p:cNvSpPr>
          <p:nvPr/>
        </p:nvSpPr>
        <p:spPr bwMode="auto">
          <a:xfrm>
            <a:off x="6111875" y="3060700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55326" name="Text Box 1054"/>
          <p:cNvSpPr txBox="1">
            <a:spLocks noChangeArrowheads="1"/>
          </p:cNvSpPr>
          <p:nvPr/>
        </p:nvSpPr>
        <p:spPr bwMode="auto">
          <a:xfrm>
            <a:off x="2689225" y="83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55330" name="Text Box 1058"/>
          <p:cNvSpPr txBox="1">
            <a:spLocks noChangeArrowheads="1"/>
          </p:cNvSpPr>
          <p:nvPr/>
        </p:nvSpPr>
        <p:spPr bwMode="auto">
          <a:xfrm>
            <a:off x="6234113" y="1358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2</a:t>
            </a:r>
          </a:p>
        </p:txBody>
      </p:sp>
      <p:sp>
        <p:nvSpPr>
          <p:cNvPr id="55331" name="Text Box 1059"/>
          <p:cNvSpPr txBox="1">
            <a:spLocks noChangeArrowheads="1"/>
          </p:cNvSpPr>
          <p:nvPr/>
        </p:nvSpPr>
        <p:spPr bwMode="auto">
          <a:xfrm>
            <a:off x="5510213" y="20812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55332" name="Text Box 1060"/>
          <p:cNvSpPr txBox="1">
            <a:spLocks noChangeArrowheads="1"/>
          </p:cNvSpPr>
          <p:nvPr/>
        </p:nvSpPr>
        <p:spPr bwMode="auto">
          <a:xfrm>
            <a:off x="6886575" y="20812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55333" name="Text Box 1061"/>
          <p:cNvSpPr txBox="1">
            <a:spLocks noChangeArrowheads="1"/>
          </p:cNvSpPr>
          <p:nvPr/>
        </p:nvSpPr>
        <p:spPr bwMode="auto">
          <a:xfrm>
            <a:off x="5122863" y="2998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55334" name="Text Box 1062"/>
          <p:cNvSpPr txBox="1">
            <a:spLocks noChangeArrowheads="1"/>
          </p:cNvSpPr>
          <p:nvPr/>
        </p:nvSpPr>
        <p:spPr bwMode="auto">
          <a:xfrm>
            <a:off x="5864225" y="30511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55335" name="Text Box 1063"/>
          <p:cNvSpPr txBox="1">
            <a:spLocks noChangeArrowheads="1"/>
          </p:cNvSpPr>
          <p:nvPr/>
        </p:nvSpPr>
        <p:spPr bwMode="auto">
          <a:xfrm>
            <a:off x="6569075" y="30337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55336" name="Text Box 1064"/>
          <p:cNvSpPr txBox="1">
            <a:spLocks noChangeArrowheads="1"/>
          </p:cNvSpPr>
          <p:nvPr/>
        </p:nvSpPr>
        <p:spPr bwMode="auto">
          <a:xfrm>
            <a:off x="7362825" y="3086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55337" name="Rectangle 1065"/>
          <p:cNvSpPr>
            <a:spLocks noChangeArrowheads="1"/>
          </p:cNvSpPr>
          <p:nvPr/>
        </p:nvSpPr>
        <p:spPr bwMode="auto">
          <a:xfrm>
            <a:off x="1400175" y="3854450"/>
            <a:ext cx="193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directed graph</a:t>
            </a:r>
          </a:p>
        </p:txBody>
      </p:sp>
      <p:sp>
        <p:nvSpPr>
          <p:cNvPr id="55338" name="Rectangle 1066"/>
          <p:cNvSpPr>
            <a:spLocks noChangeArrowheads="1"/>
          </p:cNvSpPr>
          <p:nvPr/>
        </p:nvSpPr>
        <p:spPr bwMode="auto">
          <a:xfrm>
            <a:off x="1411288" y="4252913"/>
            <a:ext cx="1485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in-degree</a:t>
            </a:r>
          </a:p>
          <a:p>
            <a:pPr algn="l"/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out-degree</a:t>
            </a:r>
          </a:p>
        </p:txBody>
      </p:sp>
      <p:sp>
        <p:nvSpPr>
          <p:cNvPr id="55339" name="Oval 1067"/>
          <p:cNvSpPr>
            <a:spLocks noChangeArrowheads="1"/>
          </p:cNvSpPr>
          <p:nvPr/>
        </p:nvSpPr>
        <p:spPr bwMode="auto">
          <a:xfrm>
            <a:off x="3908425" y="34702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55340" name="Oval 1068"/>
          <p:cNvSpPr>
            <a:spLocks noChangeArrowheads="1"/>
          </p:cNvSpPr>
          <p:nvPr/>
        </p:nvSpPr>
        <p:spPr bwMode="auto">
          <a:xfrm>
            <a:off x="3906838" y="45735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55341" name="Oval 1069"/>
          <p:cNvSpPr>
            <a:spLocks noChangeArrowheads="1"/>
          </p:cNvSpPr>
          <p:nvPr/>
        </p:nvSpPr>
        <p:spPr bwMode="auto">
          <a:xfrm>
            <a:off x="3922713" y="55927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55342" name="Line 1070"/>
          <p:cNvSpPr>
            <a:spLocks noChangeShapeType="1"/>
          </p:cNvSpPr>
          <p:nvPr/>
        </p:nvSpPr>
        <p:spPr bwMode="auto">
          <a:xfrm>
            <a:off x="4144963" y="5029200"/>
            <a:ext cx="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3" name="Line 1071"/>
          <p:cNvSpPr>
            <a:spLocks noChangeShapeType="1"/>
          </p:cNvSpPr>
          <p:nvPr/>
        </p:nvSpPr>
        <p:spPr bwMode="auto">
          <a:xfrm flipV="1">
            <a:off x="4322763" y="3859213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4" name="Line 1072"/>
          <p:cNvSpPr>
            <a:spLocks noChangeShapeType="1"/>
          </p:cNvSpPr>
          <p:nvPr/>
        </p:nvSpPr>
        <p:spPr bwMode="auto">
          <a:xfrm>
            <a:off x="3954463" y="3886200"/>
            <a:ext cx="0" cy="73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5" name="Rectangle 1073"/>
          <p:cNvSpPr>
            <a:spLocks noChangeArrowheads="1"/>
          </p:cNvSpPr>
          <p:nvPr/>
        </p:nvSpPr>
        <p:spPr bwMode="auto">
          <a:xfrm>
            <a:off x="3800475" y="6110288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55346" name="Text Box 1074"/>
          <p:cNvSpPr txBox="1">
            <a:spLocks noChangeArrowheads="1"/>
          </p:cNvSpPr>
          <p:nvPr/>
        </p:nvSpPr>
        <p:spPr bwMode="auto">
          <a:xfrm>
            <a:off x="4652963" y="3492500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in:1, out: 1</a:t>
            </a:r>
          </a:p>
        </p:txBody>
      </p:sp>
      <p:sp>
        <p:nvSpPr>
          <p:cNvPr id="55347" name="Text Box 1075"/>
          <p:cNvSpPr txBox="1">
            <a:spLocks noChangeArrowheads="1"/>
          </p:cNvSpPr>
          <p:nvPr/>
        </p:nvSpPr>
        <p:spPr bwMode="auto">
          <a:xfrm>
            <a:off x="4670425" y="4568825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in: 1, out: 2</a:t>
            </a:r>
          </a:p>
        </p:txBody>
      </p:sp>
      <p:sp>
        <p:nvSpPr>
          <p:cNvPr id="55348" name="Text Box 1076"/>
          <p:cNvSpPr txBox="1">
            <a:spLocks noChangeArrowheads="1"/>
          </p:cNvSpPr>
          <p:nvPr/>
        </p:nvSpPr>
        <p:spPr bwMode="auto">
          <a:xfrm>
            <a:off x="4705350" y="5573713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in: 1, out: 0</a:t>
            </a:r>
          </a:p>
        </p:txBody>
      </p:sp>
      <p:sp>
        <p:nvSpPr>
          <p:cNvPr id="55349" name="Oval 1077"/>
          <p:cNvSpPr>
            <a:spLocks noChangeArrowheads="1"/>
          </p:cNvSpPr>
          <p:nvPr/>
        </p:nvSpPr>
        <p:spPr bwMode="auto">
          <a:xfrm>
            <a:off x="2608263" y="1295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55350" name="Oval 1078"/>
          <p:cNvSpPr>
            <a:spLocks noChangeArrowheads="1"/>
          </p:cNvSpPr>
          <p:nvPr/>
        </p:nvSpPr>
        <p:spPr bwMode="auto">
          <a:xfrm>
            <a:off x="1922463" y="2057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55351" name="Oval 1079"/>
          <p:cNvSpPr>
            <a:spLocks noChangeArrowheads="1"/>
          </p:cNvSpPr>
          <p:nvPr/>
        </p:nvSpPr>
        <p:spPr bwMode="auto">
          <a:xfrm>
            <a:off x="3294063" y="2057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55352" name="Oval 1080"/>
          <p:cNvSpPr>
            <a:spLocks noChangeArrowheads="1"/>
          </p:cNvSpPr>
          <p:nvPr/>
        </p:nvSpPr>
        <p:spPr bwMode="auto">
          <a:xfrm>
            <a:off x="2608263" y="2667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55353" name="Line 1081"/>
          <p:cNvSpPr>
            <a:spLocks noChangeShapeType="1"/>
          </p:cNvSpPr>
          <p:nvPr/>
        </p:nvSpPr>
        <p:spPr bwMode="auto">
          <a:xfrm>
            <a:off x="2830513" y="174625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4" name="Line 1082"/>
          <p:cNvSpPr>
            <a:spLocks noChangeShapeType="1"/>
          </p:cNvSpPr>
          <p:nvPr/>
        </p:nvSpPr>
        <p:spPr bwMode="auto">
          <a:xfrm>
            <a:off x="2373313" y="22796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5" name="Line 1083"/>
          <p:cNvSpPr>
            <a:spLocks noChangeShapeType="1"/>
          </p:cNvSpPr>
          <p:nvPr/>
        </p:nvSpPr>
        <p:spPr bwMode="auto">
          <a:xfrm flipH="1">
            <a:off x="2262188" y="1670050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6" name="Line 1084"/>
          <p:cNvSpPr>
            <a:spLocks noChangeShapeType="1"/>
          </p:cNvSpPr>
          <p:nvPr/>
        </p:nvSpPr>
        <p:spPr bwMode="auto">
          <a:xfrm>
            <a:off x="2982913" y="1670050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7" name="Line 1085"/>
          <p:cNvSpPr>
            <a:spLocks noChangeShapeType="1"/>
          </p:cNvSpPr>
          <p:nvPr/>
        </p:nvSpPr>
        <p:spPr bwMode="auto">
          <a:xfrm>
            <a:off x="2247900" y="2486025"/>
            <a:ext cx="354013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8" name="Line 1086"/>
          <p:cNvSpPr>
            <a:spLocks noChangeShapeType="1"/>
          </p:cNvSpPr>
          <p:nvPr/>
        </p:nvSpPr>
        <p:spPr bwMode="auto">
          <a:xfrm flipH="1">
            <a:off x="3036888" y="2459038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60" name="Text Box 1088"/>
          <p:cNvSpPr txBox="1">
            <a:spLocks noChangeArrowheads="1"/>
          </p:cNvSpPr>
          <p:nvPr/>
        </p:nvSpPr>
        <p:spPr bwMode="auto">
          <a:xfrm>
            <a:off x="3659188" y="2135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55361" name="Text Box 1089"/>
          <p:cNvSpPr txBox="1">
            <a:spLocks noChangeArrowheads="1"/>
          </p:cNvSpPr>
          <p:nvPr/>
        </p:nvSpPr>
        <p:spPr bwMode="auto">
          <a:xfrm>
            <a:off x="1593850" y="20812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55362" name="Text Box 1090"/>
          <p:cNvSpPr txBox="1">
            <a:spLocks noChangeArrowheads="1"/>
          </p:cNvSpPr>
          <p:nvPr/>
        </p:nvSpPr>
        <p:spPr bwMode="auto">
          <a:xfrm>
            <a:off x="2954338" y="2911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1600200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sz="3200" dirty="0" smtClean="0">
                <a:solidFill>
                  <a:srgbClr val="FF0000"/>
                </a:solidFill>
              </a:rPr>
              <a:t>Problem 1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Consider the (undirected) graph G in Figure.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r>
              <a:rPr lang="en-GB" sz="2000" dirty="0" smtClean="0">
                <a:solidFill>
                  <a:srgbClr val="FF0000"/>
                </a:solidFill>
              </a:rPr>
              <a:t>Describe G formally in terms of its set V of nodes &amp; E of edges</a:t>
            </a:r>
            <a:r>
              <a:rPr lang="en-US" sz="2000" b="1" dirty="0" smtClean="0">
                <a:solidFill>
                  <a:srgbClr val="FF0000"/>
                </a:solidFill>
              </a:rPr>
              <a:t/>
            </a:r>
            <a:br>
              <a:rPr lang="en-US" sz="2000" b="1" dirty="0" smtClean="0">
                <a:solidFill>
                  <a:srgbClr val="FF0000"/>
                </a:solidFill>
              </a:rPr>
            </a:br>
            <a:r>
              <a:rPr lang="en-US" sz="2000" b="1" dirty="0" smtClean="0">
                <a:solidFill>
                  <a:srgbClr val="FF0000"/>
                </a:solidFill>
              </a:rPr>
              <a:t>ii. </a:t>
            </a:r>
            <a:r>
              <a:rPr lang="en-US" sz="2000" dirty="0" smtClean="0">
                <a:solidFill>
                  <a:srgbClr val="FF0000"/>
                </a:solidFill>
              </a:rPr>
              <a:t>Find the degree of each node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6477000" cy="429816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Solution:</a:t>
            </a:r>
          </a:p>
          <a:p>
            <a:pPr marL="640080" indent="-571500">
              <a:buNone/>
            </a:pPr>
            <a:r>
              <a:rPr lang="en-US" sz="2400" dirty="0" err="1" smtClean="0"/>
              <a:t>i</a:t>
            </a:r>
            <a:r>
              <a:rPr lang="en-US" sz="2400" dirty="0" smtClean="0"/>
              <a:t>. V(G)={A,B,C,D,E,F}</a:t>
            </a:r>
          </a:p>
          <a:p>
            <a:pPr marL="640080" indent="-571500">
              <a:buNone/>
            </a:pPr>
            <a:r>
              <a:rPr lang="en-US" sz="2400" dirty="0" smtClean="0"/>
              <a:t>   E(G)={(A,B),(A,C),(A,D),(B,C),(B,E),(D,E),(D,F)}</a:t>
            </a:r>
          </a:p>
          <a:p>
            <a:pPr marL="640080" indent="-571500">
              <a:buAutoNum type="romanLcPeriod" startAt="2"/>
            </a:pPr>
            <a:r>
              <a:rPr lang="en-US" dirty="0" smtClean="0"/>
              <a:t>Degree of A=3</a:t>
            </a:r>
          </a:p>
          <a:p>
            <a:pPr marL="640080" indent="-571500">
              <a:buNone/>
            </a:pPr>
            <a:r>
              <a:rPr lang="en-US" dirty="0" smtClean="0"/>
              <a:t>	 Degree of B=3</a:t>
            </a:r>
          </a:p>
          <a:p>
            <a:pPr marL="640080" indent="-571500">
              <a:buNone/>
            </a:pPr>
            <a:r>
              <a:rPr lang="en-US" dirty="0" smtClean="0"/>
              <a:t>	 Degree of C=2</a:t>
            </a:r>
          </a:p>
          <a:p>
            <a:pPr marL="640080" indent="-571500">
              <a:buNone/>
            </a:pPr>
            <a:r>
              <a:rPr lang="en-US" dirty="0" smtClean="0"/>
              <a:t>	 Degree of D=3</a:t>
            </a:r>
          </a:p>
          <a:p>
            <a:pPr marL="640080" indent="-571500">
              <a:buNone/>
            </a:pPr>
            <a:r>
              <a:rPr lang="en-US" dirty="0" smtClean="0"/>
              <a:t>	 Degree of E=2</a:t>
            </a:r>
          </a:p>
          <a:p>
            <a:pPr marL="640080" indent="-571500">
              <a:buNone/>
            </a:pPr>
            <a:r>
              <a:rPr lang="en-US" dirty="0" smtClean="0"/>
              <a:t>	 Degree of F=1</a:t>
            </a:r>
          </a:p>
        </p:txBody>
      </p:sp>
      <p:sp>
        <p:nvSpPr>
          <p:cNvPr id="2050" name="AutoShape 2" descr="https://courses.cs.vt.edu/csonline/DataStructures/Lessons/Graphs/graph.gif"/>
          <p:cNvSpPr>
            <a:spLocks noChangeAspect="1" noChangeArrowheads="1"/>
          </p:cNvSpPr>
          <p:nvPr/>
        </p:nvSpPr>
        <p:spPr bwMode="auto">
          <a:xfrm>
            <a:off x="155575" y="-1371600"/>
            <a:ext cx="3810000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s://courses.cs.vt.edu/csonline/DataStructures/Lessons/Graphs/graph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447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1600200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sz="3200" dirty="0" smtClean="0">
                <a:solidFill>
                  <a:srgbClr val="FF0000"/>
                </a:solidFill>
              </a:rPr>
              <a:t>Problem 2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Consider the (directed) graph G in Figure.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r>
              <a:rPr lang="en-GB" sz="2000" dirty="0" smtClean="0">
                <a:solidFill>
                  <a:srgbClr val="FF0000"/>
                </a:solidFill>
              </a:rPr>
              <a:t>Describe G formally in terms of its set V of nodes &amp; E of edges</a:t>
            </a:r>
            <a:r>
              <a:rPr lang="en-US" sz="2000" b="1" dirty="0" smtClean="0">
                <a:solidFill>
                  <a:srgbClr val="FF0000"/>
                </a:solidFill>
              </a:rPr>
              <a:t/>
            </a:r>
            <a:br>
              <a:rPr lang="en-US" sz="2000" b="1" dirty="0" smtClean="0">
                <a:solidFill>
                  <a:srgbClr val="FF0000"/>
                </a:solidFill>
              </a:rPr>
            </a:br>
            <a:r>
              <a:rPr lang="en-US" sz="2000" b="1" dirty="0" smtClean="0">
                <a:solidFill>
                  <a:srgbClr val="FF0000"/>
                </a:solidFill>
              </a:rPr>
              <a:t>ii. </a:t>
            </a:r>
            <a:r>
              <a:rPr lang="en-US" sz="2000" dirty="0" smtClean="0">
                <a:solidFill>
                  <a:srgbClr val="FF0000"/>
                </a:solidFill>
              </a:rPr>
              <a:t>Find the degree of each node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7391400" cy="4298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Solution:</a:t>
            </a:r>
          </a:p>
          <a:p>
            <a:pPr marL="640080" indent="-571500">
              <a:buAutoNum type="romanLcPeriod"/>
            </a:pPr>
            <a:r>
              <a:rPr lang="en-US" sz="2400" dirty="0" smtClean="0"/>
              <a:t>V(G)={A,B,C,D,E}</a:t>
            </a:r>
          </a:p>
          <a:p>
            <a:pPr marL="640080" indent="-571500">
              <a:buNone/>
            </a:pPr>
            <a:r>
              <a:rPr lang="en-US" sz="2400" dirty="0" smtClean="0"/>
              <a:t>         E(G)={(A,B),(D,A),(A,D),(B,C),(C,B),(D,E),(D,C)}</a:t>
            </a:r>
          </a:p>
          <a:p>
            <a:pPr marL="640080" indent="-571500">
              <a:buAutoNum type="romanLcPeriod" startAt="2"/>
            </a:pPr>
            <a:r>
              <a:rPr lang="en-US" dirty="0" smtClean="0"/>
              <a:t> Degree of A:  in-1, out-2</a:t>
            </a:r>
          </a:p>
          <a:p>
            <a:pPr marL="640080" indent="-571500">
              <a:buNone/>
            </a:pPr>
            <a:r>
              <a:rPr lang="en-US" dirty="0" smtClean="0"/>
              <a:t>	 Degree of B:  in- 2, out-1 </a:t>
            </a:r>
          </a:p>
          <a:p>
            <a:pPr marL="640080" indent="-571500">
              <a:buNone/>
            </a:pPr>
            <a:r>
              <a:rPr lang="en-US" dirty="0" smtClean="0"/>
              <a:t>	 Degree of C:  in-2 , out-1</a:t>
            </a:r>
          </a:p>
          <a:p>
            <a:pPr marL="640080" indent="-571500">
              <a:buNone/>
            </a:pPr>
            <a:r>
              <a:rPr lang="en-US" dirty="0" smtClean="0"/>
              <a:t>	 Degree of D:  in-1 , out-3 </a:t>
            </a:r>
          </a:p>
          <a:p>
            <a:pPr marL="640080" indent="-571500">
              <a:buNone/>
            </a:pPr>
            <a:r>
              <a:rPr lang="en-US" dirty="0" smtClean="0"/>
              <a:t>	 Degree of E:  in-1 , out-0 </a:t>
            </a:r>
          </a:p>
        </p:txBody>
      </p:sp>
      <p:sp>
        <p:nvSpPr>
          <p:cNvPr id="2050" name="AutoShape 2" descr="https://courses.cs.vt.edu/csonline/DataStructures/Lessons/Graphs/graph.gif"/>
          <p:cNvSpPr>
            <a:spLocks noChangeAspect="1" noChangeArrowheads="1"/>
          </p:cNvSpPr>
          <p:nvPr/>
        </p:nvSpPr>
        <p:spPr bwMode="auto">
          <a:xfrm>
            <a:off x="155575" y="-1371600"/>
            <a:ext cx="3810000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2" name="Picture 2" descr="http://www.martinbroadhurst.com/Grap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524000"/>
            <a:ext cx="18669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Directed Graph Path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47091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Example: </a:t>
            </a:r>
          </a:p>
          <a:p>
            <a:pPr>
              <a:buNone/>
            </a:pPr>
            <a:r>
              <a:rPr lang="en-US" dirty="0" smtClean="0"/>
              <a:t>Possible path to reach from a to s</a:t>
            </a:r>
          </a:p>
          <a:p>
            <a:pPr>
              <a:buNone/>
            </a:pPr>
            <a:r>
              <a:rPr lang="en-US" dirty="0" smtClean="0"/>
              <a:t>is :{</a:t>
            </a:r>
            <a:r>
              <a:rPr lang="en-US" dirty="0" err="1" smtClean="0"/>
              <a:t>a,b,s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Possible path to reach from c to d</a:t>
            </a:r>
          </a:p>
          <a:p>
            <a:pPr>
              <a:buNone/>
            </a:pPr>
            <a:r>
              <a:rPr lang="en-US" dirty="0" smtClean="0"/>
              <a:t>is : {</a:t>
            </a:r>
            <a:r>
              <a:rPr lang="en-US" dirty="0" err="1" smtClean="0"/>
              <a:t>c,d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Possible path to reach from b to c</a:t>
            </a:r>
          </a:p>
          <a:p>
            <a:pPr>
              <a:buNone/>
            </a:pPr>
            <a:r>
              <a:rPr lang="en-US" dirty="0" smtClean="0"/>
              <a:t>is : {</a:t>
            </a:r>
            <a:r>
              <a:rPr lang="en-US" dirty="0" err="1" smtClean="0"/>
              <a:t>b,s,c</a:t>
            </a:r>
            <a:r>
              <a:rPr lang="en-US" dirty="0" smtClean="0"/>
              <a:t>},{</a:t>
            </a:r>
            <a:r>
              <a:rPr lang="en-US" dirty="0" err="1" smtClean="0"/>
              <a:t>b,s,a,c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Endage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(a):1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Outdage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(a):2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Endage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(b):2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Outdage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(b):2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1508" name="Picture 4" descr="http://www.cs.swarthmore.edu/%7Ebrody/cs35/f14/quiz/medium-directed-grap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676400"/>
            <a:ext cx="19050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1600200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Problem 3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>
                <a:solidFill>
                  <a:srgbClr val="FF0000"/>
                </a:solidFill>
                <a:effectLst/>
              </a:rPr>
              <a:t>Consider the (directed) graph G in Figure.</a:t>
            </a:r>
            <a:br>
              <a:rPr lang="en-US" sz="2000" dirty="0" smtClean="0">
                <a:solidFill>
                  <a:srgbClr val="FF0000"/>
                </a:solidFill>
                <a:effectLst/>
              </a:rPr>
            </a:br>
            <a:r>
              <a:rPr lang="en-US" sz="18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effectLst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effectLst/>
              </a:rPr>
              <a:t>. Find all the sample paths from 5 to 6                        </a:t>
            </a:r>
            <a:br>
              <a:rPr lang="en-US" sz="1800" dirty="0" smtClean="0">
                <a:solidFill>
                  <a:srgbClr val="FF0000"/>
                </a:solidFill>
                <a:effectLst/>
              </a:rPr>
            </a:br>
            <a:r>
              <a:rPr lang="en-US" sz="1800" dirty="0" smtClean="0">
                <a:solidFill>
                  <a:srgbClr val="FF0000"/>
                </a:solidFill>
                <a:effectLst/>
              </a:rPr>
              <a:t>ii. Find the </a:t>
            </a:r>
            <a:r>
              <a:rPr lang="en-US" sz="1800" dirty="0" err="1" smtClean="0">
                <a:solidFill>
                  <a:srgbClr val="FF0000"/>
                </a:solidFill>
                <a:effectLst/>
              </a:rPr>
              <a:t>endage</a:t>
            </a:r>
            <a:r>
              <a:rPr lang="en-US" sz="1800" dirty="0" smtClean="0">
                <a:solidFill>
                  <a:srgbClr val="FF0000"/>
                </a:solidFill>
                <a:effectLst/>
              </a:rPr>
              <a:t>(5) and </a:t>
            </a:r>
            <a:r>
              <a:rPr lang="en-US" sz="1800" dirty="0" err="1" smtClean="0">
                <a:solidFill>
                  <a:srgbClr val="FF0000"/>
                </a:solidFill>
                <a:effectLst/>
              </a:rPr>
              <a:t>outdage</a:t>
            </a:r>
            <a:r>
              <a:rPr lang="en-US" sz="1800" dirty="0" smtClean="0">
                <a:solidFill>
                  <a:srgbClr val="FF0000"/>
                </a:solidFill>
                <a:effectLst/>
              </a:rPr>
              <a:t>(5)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effectLst/>
              </a:rPr>
              <a:t/>
            </a:r>
            <a:br>
              <a:rPr lang="en-US" sz="1800" dirty="0" smtClean="0">
                <a:solidFill>
                  <a:schemeClr val="accent3">
                    <a:lumMod val="75000"/>
                  </a:schemeClr>
                </a:solidFill>
                <a:effectLst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7086600" cy="4298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Solution:</a:t>
            </a:r>
          </a:p>
          <a:p>
            <a:pPr marL="640080" indent="-571500">
              <a:buAutoNum type="romanLcPeriod"/>
            </a:pPr>
            <a:r>
              <a:rPr lang="en-US" sz="2000" dirty="0" smtClean="0"/>
              <a:t>All sample path from 5 to 6 are:</a:t>
            </a:r>
          </a:p>
          <a:p>
            <a:pPr marL="640080" indent="-571500">
              <a:buNone/>
            </a:pPr>
            <a:r>
              <a:rPr lang="en-US" sz="2000" dirty="0" smtClean="0"/>
              <a:t>	{5,4,6},{5,2,6}</a:t>
            </a:r>
          </a:p>
          <a:p>
            <a:pPr marL="640080" indent="-571500">
              <a:buNone/>
            </a:pPr>
            <a:r>
              <a:rPr lang="en-US" sz="2000" dirty="0" smtClean="0"/>
              <a:t>          </a:t>
            </a:r>
          </a:p>
          <a:p>
            <a:pPr marL="640080" indent="-571500">
              <a:buAutoNum type="romanLcPeriod" startAt="2"/>
            </a:pPr>
            <a:r>
              <a:rPr lang="en-US" sz="2400" dirty="0" err="1" smtClean="0"/>
              <a:t>Endage</a:t>
            </a:r>
            <a:r>
              <a:rPr lang="en-US" sz="2400" dirty="0" smtClean="0"/>
              <a:t>(5) : 1</a:t>
            </a:r>
          </a:p>
          <a:p>
            <a:pPr marL="640080" indent="-57150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Outdage</a:t>
            </a:r>
            <a:r>
              <a:rPr lang="en-US" sz="2400" dirty="0" smtClean="0"/>
              <a:t>(5): 2</a:t>
            </a:r>
          </a:p>
        </p:txBody>
      </p:sp>
      <p:sp>
        <p:nvSpPr>
          <p:cNvPr id="2050" name="AutoShape 2" descr="https://courses.cs.vt.edu/csonline/DataStructures/Lessons/Graphs/graph.gif"/>
          <p:cNvSpPr>
            <a:spLocks noChangeAspect="1" noChangeArrowheads="1"/>
          </p:cNvSpPr>
          <p:nvPr/>
        </p:nvSpPr>
        <p:spPr bwMode="auto">
          <a:xfrm>
            <a:off x="155575" y="-1371600"/>
            <a:ext cx="3810000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6866" name="Picture 2" descr="http://web.cecs.pdx.edu/%7Esheard/course/Cs163/Graphics/graph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990600"/>
            <a:ext cx="3189572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 smtClean="0">
                <a:solidFill>
                  <a:srgbClr val="FF0000"/>
                </a:solidFill>
                <a:effectLst/>
              </a:rPr>
              <a:t>Problem 4</a:t>
            </a:r>
            <a:r>
              <a:rPr lang="en-US" dirty="0" smtClean="0">
                <a:solidFill>
                  <a:srgbClr val="FF0000"/>
                </a:solidFill>
                <a:effectLst/>
              </a:rPr>
              <a:t/>
            </a:r>
            <a:br>
              <a:rPr lang="en-US" dirty="0" smtClean="0">
                <a:solidFill>
                  <a:srgbClr val="FF0000"/>
                </a:solidFill>
                <a:effectLst/>
              </a:rPr>
            </a:br>
            <a:r>
              <a:rPr lang="en-US" sz="2200" dirty="0" smtClean="0">
                <a:solidFill>
                  <a:srgbClr val="FF0000"/>
                </a:solidFill>
                <a:effectLst/>
              </a:rPr>
              <a:t>Consider </a:t>
            </a:r>
            <a:r>
              <a:rPr lang="en-US" sz="2200" smtClean="0">
                <a:solidFill>
                  <a:srgbClr val="FF0000"/>
                </a:solidFill>
                <a:effectLst/>
              </a:rPr>
              <a:t>the (undirected</a:t>
            </a:r>
            <a:r>
              <a:rPr lang="en-US" sz="2200" dirty="0" smtClean="0">
                <a:solidFill>
                  <a:srgbClr val="FF0000"/>
                </a:solidFill>
                <a:effectLst/>
              </a:rPr>
              <a:t>) graph G in Figure.</a:t>
            </a:r>
            <a:r>
              <a:rPr lang="en-US" sz="4400" dirty="0" smtClean="0">
                <a:solidFill>
                  <a:srgbClr val="FF0000"/>
                </a:solidFill>
                <a:effectLst/>
              </a:rPr>
              <a:t/>
            </a:r>
            <a:br>
              <a:rPr lang="en-US" sz="4400" dirty="0" smtClean="0">
                <a:solidFill>
                  <a:srgbClr val="FF0000"/>
                </a:solidFill>
                <a:effectLst/>
              </a:rPr>
            </a:br>
            <a:r>
              <a:rPr lang="en-US" sz="40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effectLst/>
              </a:rPr>
              <a:t>i</a:t>
            </a:r>
            <a:r>
              <a:rPr lang="en-US" sz="2200" dirty="0" smtClean="0">
                <a:solidFill>
                  <a:srgbClr val="FF0000"/>
                </a:solidFill>
                <a:effectLst/>
              </a:rPr>
              <a:t>. Find all the sample paths from 1 to 4                        </a:t>
            </a:r>
            <a:br>
              <a:rPr lang="en-US" sz="2200" dirty="0" smtClean="0">
                <a:solidFill>
                  <a:srgbClr val="FF0000"/>
                </a:solidFill>
                <a:effectLst/>
              </a:rPr>
            </a:br>
            <a:r>
              <a:rPr lang="en-US" sz="2200" dirty="0" smtClean="0">
                <a:solidFill>
                  <a:srgbClr val="FF0000"/>
                </a:solidFill>
                <a:effectLst/>
              </a:rPr>
              <a:t>ii. Find the </a:t>
            </a:r>
            <a:r>
              <a:rPr lang="en-US" sz="2200" dirty="0" err="1" smtClean="0">
                <a:solidFill>
                  <a:srgbClr val="FF0000"/>
                </a:solidFill>
                <a:effectLst/>
              </a:rPr>
              <a:t>endage</a:t>
            </a:r>
            <a:r>
              <a:rPr lang="en-US" sz="2200" dirty="0" smtClean="0">
                <a:solidFill>
                  <a:srgbClr val="FF0000"/>
                </a:solidFill>
                <a:effectLst/>
              </a:rPr>
              <a:t>(3) and </a:t>
            </a:r>
            <a:r>
              <a:rPr lang="en-US" sz="2200" dirty="0" err="1" smtClean="0">
                <a:solidFill>
                  <a:srgbClr val="FF0000"/>
                </a:solidFill>
                <a:effectLst/>
              </a:rPr>
              <a:t>outdage</a:t>
            </a:r>
            <a:r>
              <a:rPr lang="en-US" sz="2200" dirty="0" smtClean="0">
                <a:solidFill>
                  <a:srgbClr val="FF0000"/>
                </a:solidFill>
                <a:effectLst/>
              </a:rPr>
              <a:t>(3</a:t>
            </a:r>
            <a:r>
              <a:rPr lang="en-US" sz="3100" dirty="0" smtClean="0">
                <a:solidFill>
                  <a:srgbClr val="FF0000"/>
                </a:solidFill>
                <a:effectLst/>
              </a:rPr>
              <a:t>) </a:t>
            </a:r>
            <a:endParaRPr lang="en-US" sz="490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6096000" cy="3810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. All sample path from 1 to 4 are:</a:t>
            </a:r>
          </a:p>
          <a:p>
            <a:pPr>
              <a:buNone/>
            </a:pPr>
            <a:r>
              <a:rPr lang="en-US" dirty="0" smtClean="0"/>
              <a:t>{1,2,3,4},{1,3,4}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ii. No specific </a:t>
            </a:r>
            <a:r>
              <a:rPr lang="en-US" dirty="0" err="1" smtClean="0"/>
              <a:t>endage</a:t>
            </a:r>
            <a:r>
              <a:rPr lang="en-US" dirty="0" smtClean="0"/>
              <a:t> and </a:t>
            </a:r>
            <a:r>
              <a:rPr lang="en-US" dirty="0" err="1" smtClean="0"/>
              <a:t>outdage</a:t>
            </a:r>
            <a:r>
              <a:rPr lang="en-US" dirty="0" smtClean="0"/>
              <a:t> as it is undirected graph.</a:t>
            </a:r>
          </a:p>
          <a:p>
            <a:pPr>
              <a:buNone/>
            </a:pPr>
            <a:r>
              <a:rPr lang="en-US" dirty="0" smtClean="0"/>
              <a:t>	Degree is = 3</a:t>
            </a:r>
            <a:endParaRPr lang="en-US" dirty="0"/>
          </a:p>
        </p:txBody>
      </p:sp>
      <p:pic>
        <p:nvPicPr>
          <p:cNvPr id="1026" name="Picture 2" descr="https://upload.wikimedia.org/wikipedia/commons/thumb/3/3d/Undirected_graph.svg/1280px-Undirected_graph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4471" y="1524000"/>
            <a:ext cx="2529529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Describe Shortest path algorithm technique (any one) with example.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2836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8000" dirty="0" smtClean="0"/>
          </a:p>
          <a:p>
            <a:pPr algn="ctr">
              <a:buNone/>
            </a:pPr>
            <a:r>
              <a:rPr lang="en-US" sz="8000" dirty="0" smtClean="0"/>
              <a:t>Thank you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MS Mincho" charset="-128"/>
              </a:rPr>
              <a:t>What is a graph?</a:t>
            </a:r>
            <a:endParaRPr lang="en-US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2362200"/>
          </a:xfrm>
        </p:spPr>
        <p:txBody>
          <a:bodyPr/>
          <a:lstStyle/>
          <a:p>
            <a:r>
              <a:rPr lang="en-US" sz="2800" dirty="0">
                <a:cs typeface="Times New Roman" pitchFamily="18" charset="0"/>
              </a:rPr>
              <a:t>A data structure that consists of a set of nodes (</a:t>
            </a:r>
            <a:r>
              <a:rPr lang="en-US" sz="2800" i="1" dirty="0">
                <a:cs typeface="Times New Roman" pitchFamily="18" charset="0"/>
              </a:rPr>
              <a:t>vertices</a:t>
            </a:r>
            <a:r>
              <a:rPr lang="en-US" sz="2800" dirty="0">
                <a:cs typeface="Times New Roman" pitchFamily="18" charset="0"/>
              </a:rPr>
              <a:t>) and a set of edges that relate the nodes to each other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ea typeface="MS Mincho" charset="-128"/>
              </a:rPr>
              <a:t>The set of edges describes relationships among the vertices</a:t>
            </a:r>
            <a:r>
              <a:rPr lang="en-US" sz="2800" dirty="0"/>
              <a:t> </a:t>
            </a:r>
          </a:p>
        </p:txBody>
      </p:sp>
      <p:pic>
        <p:nvPicPr>
          <p:cNvPr id="4100" name="Picture 4" descr="C:\My Documents\308 PowerPoint\Figures\MACJOBS\JPEGS\CHAP09\P561.jpg"/>
          <p:cNvPicPr>
            <a:picLocks noChangeAspect="1" noChangeArrowheads="1"/>
          </p:cNvPicPr>
          <p:nvPr/>
        </p:nvPicPr>
        <p:blipFill>
          <a:blip r:embed="rId2">
            <a:lum bright="-24000"/>
          </a:blip>
          <a:srcRect/>
          <a:stretch>
            <a:fillRect/>
          </a:stretch>
        </p:blipFill>
        <p:spPr bwMode="auto">
          <a:xfrm>
            <a:off x="1600200" y="3733800"/>
            <a:ext cx="6096000" cy="24812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Mincho" charset="-128"/>
              </a:rPr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Graphs are mathematical concepts that have found many uses in computer science. Graphs come in many different flavors, many of which have found uses in computer programs. Some flavors are: </a:t>
            </a:r>
          </a:p>
          <a:p>
            <a:r>
              <a:rPr lang="en-US" dirty="0" smtClean="0"/>
              <a:t>Simple graph </a:t>
            </a:r>
          </a:p>
          <a:p>
            <a:r>
              <a:rPr lang="en-US" dirty="0" smtClean="0"/>
              <a:t>Undirected or directed graphs </a:t>
            </a:r>
          </a:p>
          <a:p>
            <a:r>
              <a:rPr lang="en-US" dirty="0" smtClean="0"/>
              <a:t>Cyclic or acyclic graphs </a:t>
            </a:r>
          </a:p>
          <a:p>
            <a:r>
              <a:rPr lang="en-US" dirty="0" smtClean="0"/>
              <a:t>labeled graphs </a:t>
            </a:r>
          </a:p>
          <a:p>
            <a:r>
              <a:rPr lang="en-US" dirty="0" smtClean="0"/>
              <a:t>Weighted graphs </a:t>
            </a:r>
          </a:p>
          <a:p>
            <a:r>
              <a:rPr lang="en-US" dirty="0" smtClean="0"/>
              <a:t>Infinite graphs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Formal definition of graphs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A graph </a:t>
            </a:r>
            <a:r>
              <a:rPr lang="en-US" i="1">
                <a:cs typeface="Times New Roman" pitchFamily="18" charset="0"/>
              </a:rPr>
              <a:t>G</a:t>
            </a:r>
            <a:r>
              <a:rPr lang="en-US">
                <a:cs typeface="Times New Roman" pitchFamily="18" charset="0"/>
              </a:rPr>
              <a:t> is defined as follows: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s-ES_tradnl">
                <a:cs typeface="Times New Roman" pitchFamily="18" charset="0"/>
              </a:rPr>
              <a:t>				</a:t>
            </a:r>
            <a:r>
              <a:rPr lang="es-ES_tradnl" i="1">
                <a:cs typeface="Times New Roman" pitchFamily="18" charset="0"/>
              </a:rPr>
              <a:t>G=(V,E)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V(G):</a:t>
            </a:r>
            <a:r>
              <a:rPr lang="en-US">
                <a:cs typeface="Times New Roman" pitchFamily="18" charset="0"/>
              </a:rPr>
              <a:t> a finite, nonempty set of vertices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E(G):</a:t>
            </a:r>
            <a:r>
              <a:rPr lang="en-US">
                <a:cs typeface="Times New Roman" pitchFamily="18" charset="0"/>
              </a:rPr>
              <a:t> a set of edges (pairs of vertices)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Has the following parts. </a:t>
            </a:r>
          </a:p>
          <a:p>
            <a:r>
              <a:rPr lang="en-US" dirty="0" smtClean="0"/>
              <a:t>The underlying set for the </a:t>
            </a:r>
            <a:r>
              <a:rPr lang="en-US" dirty="0" err="1" smtClean="0"/>
              <a:t>Verticies</a:t>
            </a:r>
            <a:r>
              <a:rPr lang="en-US" dirty="0" smtClean="0"/>
              <a:t> set is the integers. </a:t>
            </a:r>
          </a:p>
          <a:p>
            <a:r>
              <a:rPr lang="en-US" dirty="0" smtClean="0"/>
              <a:t>The Vertices set = {1,2,3,4,5,6} </a:t>
            </a:r>
          </a:p>
          <a:p>
            <a:r>
              <a:rPr lang="en-US" dirty="0" smtClean="0"/>
              <a:t>The Edge set = {(6,4),(4,5),(4,3),(3,2),(5,2),(2,1),(5,1)} </a:t>
            </a:r>
            <a:endParaRPr lang="en-US" dirty="0"/>
          </a:p>
        </p:txBody>
      </p:sp>
      <p:sp>
        <p:nvSpPr>
          <p:cNvPr id="6146" name="AutoShape 2" descr="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5" name="Picture 11" descr="C:\Users\Administrator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191000"/>
            <a:ext cx="2771775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Edge labeled </a:t>
            </a:r>
            <a:r>
              <a:rPr lang="en-US" dirty="0" smtClean="0"/>
              <a:t>Graphs OR </a:t>
            </a:r>
            <a:r>
              <a:rPr lang="en-US" dirty="0" smtClean="0"/>
              <a:t>Vertex labeled </a:t>
            </a:r>
            <a:r>
              <a:rPr lang="en-US" dirty="0" smtClean="0"/>
              <a:t>Graphs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2895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Here we have the following parts. </a:t>
            </a:r>
          </a:p>
          <a:p>
            <a:r>
              <a:rPr lang="en-US" dirty="0" smtClean="0"/>
              <a:t>The underlying set for the </a:t>
            </a:r>
            <a:r>
              <a:rPr lang="en-US" dirty="0" err="1" smtClean="0"/>
              <a:t>the</a:t>
            </a:r>
            <a:r>
              <a:rPr lang="en-US" dirty="0" smtClean="0"/>
              <a:t> Vertices set is Color. </a:t>
            </a:r>
          </a:p>
          <a:p>
            <a:r>
              <a:rPr lang="en-US" dirty="0" smtClean="0"/>
              <a:t>The underlying set for the edge labels is sets of Color. </a:t>
            </a:r>
          </a:p>
          <a:p>
            <a:r>
              <a:rPr lang="en-US" dirty="0" smtClean="0"/>
              <a:t>The Vertices set = {</a:t>
            </a:r>
            <a:r>
              <a:rPr lang="en-US" dirty="0" err="1" smtClean="0"/>
              <a:t>Red,Green,Blue,White</a:t>
            </a:r>
            <a:r>
              <a:rPr lang="en-US" dirty="0" smtClean="0"/>
              <a:t>} </a:t>
            </a:r>
          </a:p>
          <a:p>
            <a:r>
              <a:rPr lang="en-US" dirty="0" smtClean="0"/>
              <a:t>The Edge set = {(</a:t>
            </a:r>
            <a:r>
              <a:rPr lang="en-US" dirty="0" err="1" smtClean="0"/>
              <a:t>red,white</a:t>
            </a:r>
            <a:r>
              <a:rPr lang="en-US" dirty="0" smtClean="0"/>
              <a:t>,{</a:t>
            </a:r>
            <a:r>
              <a:rPr lang="en-US" dirty="0" err="1" smtClean="0"/>
              <a:t>white,green</a:t>
            </a:r>
            <a:r>
              <a:rPr lang="en-US" dirty="0" smtClean="0"/>
              <a:t>}) ,(</a:t>
            </a:r>
            <a:r>
              <a:rPr lang="en-US" dirty="0" err="1" smtClean="0"/>
              <a:t>white,red</a:t>
            </a:r>
            <a:r>
              <a:rPr lang="en-US" dirty="0" smtClean="0"/>
              <a:t>,{blue}) ,(</a:t>
            </a:r>
            <a:r>
              <a:rPr lang="en-US" dirty="0" err="1" smtClean="0"/>
              <a:t>white,blue</a:t>
            </a:r>
            <a:r>
              <a:rPr lang="en-US" dirty="0" smtClean="0"/>
              <a:t>,{</a:t>
            </a:r>
            <a:r>
              <a:rPr lang="en-US" dirty="0" err="1" smtClean="0"/>
              <a:t>green,red</a:t>
            </a:r>
            <a:r>
              <a:rPr lang="en-US" dirty="0" smtClean="0"/>
              <a:t>}) ,(</a:t>
            </a:r>
            <a:r>
              <a:rPr lang="en-US" dirty="0" err="1" smtClean="0"/>
              <a:t>red,blue</a:t>
            </a:r>
            <a:r>
              <a:rPr lang="en-US" dirty="0" smtClean="0"/>
              <a:t>,{blue}) ,(</a:t>
            </a:r>
            <a:r>
              <a:rPr lang="en-US" dirty="0" err="1" smtClean="0"/>
              <a:t>green,red</a:t>
            </a:r>
            <a:r>
              <a:rPr lang="en-US" dirty="0" smtClean="0"/>
              <a:t>,{</a:t>
            </a:r>
            <a:r>
              <a:rPr lang="en-US" dirty="0" err="1" smtClean="0"/>
              <a:t>red,blue,white</a:t>
            </a:r>
            <a:r>
              <a:rPr lang="en-US" dirty="0" smtClean="0"/>
              <a:t>}) ,(</a:t>
            </a:r>
            <a:r>
              <a:rPr lang="en-US" dirty="0" err="1" smtClean="0"/>
              <a:t>blue,green</a:t>
            </a:r>
            <a:r>
              <a:rPr lang="en-US" dirty="0" smtClean="0"/>
              <a:t>,{</a:t>
            </a:r>
            <a:r>
              <a:rPr lang="en-US" dirty="0" err="1" smtClean="0"/>
              <a:t>white,green,red</a:t>
            </a:r>
            <a:r>
              <a:rPr lang="en-US" dirty="0" smtClean="0"/>
              <a:t>})} </a:t>
            </a:r>
            <a:endParaRPr lang="en-US" dirty="0"/>
          </a:p>
        </p:txBody>
      </p:sp>
      <p:sp>
        <p:nvSpPr>
          <p:cNvPr id="5124" name="AutoShape 4" descr="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 descr="C:\Users\Administrator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191000"/>
            <a:ext cx="4390214" cy="2371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MS Mincho" charset="-128"/>
              </a:rPr>
              <a:t>Undirected </a:t>
            </a:r>
            <a:r>
              <a:rPr lang="en-US" dirty="0">
                <a:ea typeface="MS Mincho" charset="-128"/>
              </a:rPr>
              <a:t>graphs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066800"/>
          </a:xfrm>
        </p:spPr>
        <p:txBody>
          <a:bodyPr>
            <a:normAutofit/>
          </a:bodyPr>
          <a:lstStyle/>
          <a:p>
            <a:r>
              <a:rPr lang="en-US">
                <a:ea typeface="MS Mincho" charset="-128"/>
              </a:rPr>
              <a:t>When the edges in a graph have no direction, the graph is called </a:t>
            </a:r>
            <a:r>
              <a:rPr lang="en-US" i="1">
                <a:ea typeface="MS Mincho" charset="-128"/>
              </a:rPr>
              <a:t>undirected</a:t>
            </a:r>
            <a:endParaRPr lang="en-US"/>
          </a:p>
        </p:txBody>
      </p:sp>
      <p:pic>
        <p:nvPicPr>
          <p:cNvPr id="1028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>
            <a:lum bright="-12000"/>
          </a:blip>
          <a:srcRect r="36243" b="71895"/>
          <a:stretch>
            <a:fillRect/>
          </a:stretch>
        </p:blipFill>
        <p:spPr bwMode="auto">
          <a:xfrm>
            <a:off x="2590800" y="3200400"/>
            <a:ext cx="3886200" cy="3192463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419600" y="3200400"/>
            <a:ext cx="1066800" cy="2286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pic>
        <p:nvPicPr>
          <p:cNvPr id="1027" name="Picture 3" descr="C:\Users\user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260454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Cyclic or acyclic graphs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cyclic graph is a directed graph with at least one cycle. A cycle is a path along the directed edges from a vertex to itself. The vertex labeled graph above as several cycles. One of them is 2 » 4 » 5 » 7 » 6 » 2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140</TotalTime>
  <Words>621</Words>
  <Application>Microsoft Office PowerPoint</Application>
  <PresentationFormat>On-screen Show (4:3)</PresentationFormat>
  <Paragraphs>139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Apex</vt:lpstr>
      <vt:lpstr>Graph</vt:lpstr>
      <vt:lpstr>What is a graph?</vt:lpstr>
      <vt:lpstr>What is a graph?</vt:lpstr>
      <vt:lpstr>Formal definition of graphs</vt:lpstr>
      <vt:lpstr>Simple Graph</vt:lpstr>
      <vt:lpstr>Edge labeled Graphs OR Vertex labeled Graphs </vt:lpstr>
      <vt:lpstr>Undirected graphs</vt:lpstr>
      <vt:lpstr>Directed Graph</vt:lpstr>
      <vt:lpstr>Cyclic or acyclic graphs  </vt:lpstr>
      <vt:lpstr>Weighted graphs  </vt:lpstr>
      <vt:lpstr>Slide 11</vt:lpstr>
      <vt:lpstr>Slide 12</vt:lpstr>
      <vt:lpstr>Problem 1 Consider the (undirected) graph G in Figure. i.Describe G formally in terms of its set V of nodes &amp; E of edges ii. Find the degree of each node </vt:lpstr>
      <vt:lpstr>Problem 2 Consider the (directed) graph G in Figure. i.Describe G formally in terms of its set V of nodes &amp; E of edges ii. Find the degree of each node </vt:lpstr>
      <vt:lpstr>Directed Graph Path Calculation</vt:lpstr>
      <vt:lpstr>  Problem 3 Consider the (directed) graph G in Figure.  i. Find all the sample paths from 5 to 6                         ii. Find the endage(5) and outdage(5)   </vt:lpstr>
      <vt:lpstr>Problem 4 Consider the (undirected) graph G in Figure.  i. Find all the sample paths from 1 to 4                         ii. Find the endage(3) and outdage(3) </vt:lpstr>
      <vt:lpstr>Assignment 1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DIU</cp:lastModifiedBy>
  <cp:revision>45</cp:revision>
  <dcterms:created xsi:type="dcterms:W3CDTF">2006-08-16T00:00:00Z</dcterms:created>
  <dcterms:modified xsi:type="dcterms:W3CDTF">2016-04-06T09:21:10Z</dcterms:modified>
</cp:coreProperties>
</file>