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sldIdLst>
    <p:sldId id="256" r:id="rId2"/>
    <p:sldId id="272" r:id="rId3"/>
    <p:sldId id="258" r:id="rId4"/>
    <p:sldId id="259" r:id="rId5"/>
    <p:sldId id="260" r:id="rId6"/>
    <p:sldId id="262" r:id="rId7"/>
    <p:sldId id="274" r:id="rId8"/>
    <p:sldId id="263" r:id="rId9"/>
    <p:sldId id="275" r:id="rId10"/>
    <p:sldId id="264" r:id="rId11"/>
    <p:sldId id="265" r:id="rId12"/>
    <p:sldId id="276" r:id="rId13"/>
    <p:sldId id="266" r:id="rId14"/>
    <p:sldId id="267" r:id="rId15"/>
    <p:sldId id="268" r:id="rId16"/>
    <p:sldId id="269" r:id="rId17"/>
    <p:sldId id="277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BFB9D-570B-45F8-B658-5DCB6A6D2903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296C7-AE3A-4BB9-91B5-8F1FBE19E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32DD-B647-49BB-969E-73A55DD9C84C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FA72-EFD7-4E09-A4CF-53EB6A7E1A45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86FA-D0B7-42BB-B2F5-17830C7FF2A0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25C4-05A8-4AEF-BF10-5C0CA460FD09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A74E-75E0-48CA-AD33-57E343E07366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348D08A-0098-4506-89F3-1902DC478F5A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AFB-55BA-4AB0-ACA8-F1CEAD3CE041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CF7-B418-4DE2-8E1D-582EF51FB2CB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E0D6-A110-4334-88B1-5F68C29E02D7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3DE-F615-4F61-B227-CFDD75E7EDF3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6AD80CA-9F00-4FC5-9B31-E9E69AC64F90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0750B34-47AD-4A93-AD6E-9BD1E819B4BE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Lecture 2</a:t>
            </a:r>
            <a:br>
              <a:rPr smtClean="0"/>
            </a:br>
            <a:r>
              <a:rPr smtClean="0"/>
              <a:t>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Suppose an array a[15]={2,7,1,3,7,2,1,0,8,2,4}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Now, If we need to insert data in 2</a:t>
            </a:r>
            <a:r>
              <a:rPr lang="en-US" baseline="30000" dirty="0" smtClean="0"/>
              <a:t>nd</a:t>
            </a:r>
            <a:r>
              <a:rPr lang="en-US" dirty="0" smtClean="0"/>
              <a:t> position then?</a:t>
            </a:r>
          </a:p>
          <a:p>
            <a:pPr algn="l"/>
            <a:r>
              <a:rPr lang="en-US" dirty="0" smtClean="0"/>
              <a:t>Need to insert new value in proper position and then array will be</a:t>
            </a:r>
          </a:p>
          <a:p>
            <a:pPr algn="l"/>
            <a:r>
              <a:rPr lang="en-US" dirty="0" smtClean="0"/>
              <a:t>A[15]={2,</a:t>
            </a:r>
            <a:r>
              <a:rPr lang="en-US" dirty="0" smtClean="0">
                <a:solidFill>
                  <a:srgbClr val="FF0000"/>
                </a:solidFill>
              </a:rPr>
              <a:t>New Value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,7,1,3,7,2,1,0,8,2,4</a:t>
            </a:r>
            <a:r>
              <a:rPr lang="en-US" dirty="0" smtClean="0"/>
              <a:t>}</a:t>
            </a:r>
          </a:p>
          <a:p>
            <a:pPr algn="l"/>
            <a:endParaRPr lang="en-US" dirty="0"/>
          </a:p>
        </p:txBody>
      </p:sp>
      <p:pic>
        <p:nvPicPr>
          <p:cNvPr id="27650" name="Picture 2" descr="http://www.introprogramming.info/wp-content/uploads/2013/07/clip_image006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14600"/>
            <a:ext cx="4419600" cy="1285876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5410200" y="2438400"/>
            <a:ext cx="144780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34200" y="2209800"/>
            <a:ext cx="205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Easy way to insert</a:t>
            </a:r>
          </a:p>
          <a:p>
            <a:r>
              <a:rPr lang="en-US" dirty="0" smtClean="0"/>
              <a:t>New Element here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306D-BCCD-4AE6-99D5-E52B27BEC8AB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Let array A={1,2,3,4,5,6}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Output will be: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6626" name="Picture 2" descr="G:\Daffodil University\Fall 2015\Data Structure with Lab\Theory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25519" cy="19050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419600"/>
          <a:ext cx="4953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681038"/>
                <a:gridCol w="969963"/>
                <a:gridCol w="825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 flipV="1">
            <a:off x="3505200" y="3886200"/>
            <a:ext cx="3048000" cy="762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9400" y="3429000"/>
            <a:ext cx="2300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to delete 3 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 value of third position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19200" y="5638800"/>
          <a:ext cx="4953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681038"/>
                <a:gridCol w="969963"/>
                <a:gridCol w="825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>
            <a:off x="3162300" y="47625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000500" y="48387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838700" y="47625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84A0-71D5-4C1B-8000-3FFC9E433ADA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25C4-05A8-4AEF-BF10-5C0CA460FD09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bn-BD" sz="2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eletion Algorithm</a:t>
            </a:r>
          </a:p>
          <a:p>
            <a:pPr>
              <a:buNone/>
            </a:pPr>
            <a:r>
              <a:rPr lang="bn-BD" b="1" dirty="0" smtClean="0"/>
              <a:t>   </a:t>
            </a:r>
          </a:p>
          <a:p>
            <a:pPr>
              <a:buNone/>
            </a:pPr>
            <a:r>
              <a:rPr lang="bn-BD" b="1" dirty="0" smtClean="0"/>
              <a:t>    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i="1" dirty="0" smtClean="0"/>
              <a:t>Deletion from a Linear Array</a:t>
            </a:r>
            <a:r>
              <a:rPr lang="en-US" dirty="0" smtClean="0"/>
              <a:t>) DELETE (LA, N, K, ITEM) </a:t>
            </a:r>
            <a:br>
              <a:rPr lang="en-US" dirty="0" smtClean="0"/>
            </a:br>
            <a:r>
              <a:rPr lang="en-US" dirty="0" smtClean="0"/>
              <a:t>Here LA is a Linear Array with N elements and K is the positive integer such that K&lt;=N. This algorithm deletes the </a:t>
            </a:r>
            <a:r>
              <a:rPr lang="en-US" dirty="0" err="1" smtClean="0"/>
              <a:t>Kth</a:t>
            </a:r>
            <a:r>
              <a:rPr lang="en-US" dirty="0" smtClean="0"/>
              <a:t> element from LA.</a:t>
            </a:r>
            <a:br>
              <a:rPr lang="en-US" dirty="0" smtClean="0"/>
            </a:br>
            <a:r>
              <a:rPr lang="en-US" dirty="0" smtClean="0"/>
              <a:t>1. Set ITEM: = LA [k].</a:t>
            </a:r>
            <a:br>
              <a:rPr lang="en-US" dirty="0" smtClean="0"/>
            </a:br>
            <a:r>
              <a:rPr lang="en-US" dirty="0" smtClean="0"/>
              <a:t>2. Repeat for J = K to N – 1.</a:t>
            </a:r>
            <a:br>
              <a:rPr lang="en-US" dirty="0" smtClean="0"/>
            </a:br>
            <a:r>
              <a:rPr lang="en-US" dirty="0" smtClean="0"/>
              <a:t>[Move J + 1</a:t>
            </a:r>
            <a:r>
              <a:rPr lang="en-US" baseline="30000" dirty="0" smtClean="0"/>
              <a:t>st</a:t>
            </a:r>
            <a:r>
              <a:rPr lang="en-US" dirty="0" smtClean="0"/>
              <a:t> element upward] Set LA [J]: = LA [J +1].</a:t>
            </a:r>
            <a:br>
              <a:rPr lang="en-US" dirty="0" smtClean="0"/>
            </a:br>
            <a:r>
              <a:rPr lang="en-US" dirty="0" smtClean="0"/>
              <a:t>[End of loop]</a:t>
            </a:r>
            <a:br>
              <a:rPr lang="en-US" dirty="0" smtClean="0"/>
            </a:br>
            <a:r>
              <a:rPr lang="en-US" dirty="0" smtClean="0"/>
              <a:t>3. [Reset the number N of elements in LA] Set N: = N-1</a:t>
            </a:r>
            <a:br>
              <a:rPr lang="en-US" dirty="0" smtClean="0"/>
            </a:br>
            <a:r>
              <a:rPr lang="en-US" dirty="0" smtClean="0"/>
              <a:t>4. </a:t>
            </a:r>
            <a:r>
              <a:rPr lang="en-US" smtClean="0"/>
              <a:t>EXIT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Searching : Linear search</a:t>
            </a:r>
          </a:p>
          <a:p>
            <a:pPr algn="l">
              <a:buNone/>
            </a:pPr>
            <a:r>
              <a:rPr lang="en-US" sz="2400" dirty="0" smtClean="0"/>
              <a:t>DATA is a linear array with n elements. The most intuitive way to search for a given ITEM in DATA is to compare ITEM with each element of DATA one by one. That is first we test whether DATA[1 ]=ITEM, and then we test whether DATA[2 ]=ITEM, and so on. This method, which traverses DATA sequentially to locate ITEM, is called </a:t>
            </a:r>
            <a:r>
              <a:rPr lang="en-US" sz="2400" b="1" dirty="0" smtClean="0"/>
              <a:t>linear</a:t>
            </a:r>
            <a:r>
              <a:rPr lang="en-US" sz="2400" dirty="0" smtClean="0"/>
              <a:t> </a:t>
            </a:r>
            <a:r>
              <a:rPr lang="en-US" sz="2400" b="1" dirty="0" smtClean="0"/>
              <a:t>search</a:t>
            </a:r>
            <a:r>
              <a:rPr lang="en-US" sz="2400" dirty="0" smtClean="0"/>
              <a:t> or </a:t>
            </a:r>
            <a:r>
              <a:rPr lang="en-US" sz="2400" b="1" dirty="0" smtClean="0"/>
              <a:t>sequential</a:t>
            </a:r>
            <a:r>
              <a:rPr lang="en-US" sz="2400" dirty="0" smtClean="0"/>
              <a:t> </a:t>
            </a:r>
            <a:r>
              <a:rPr lang="en-US" sz="2400" b="1" dirty="0" smtClean="0"/>
              <a:t>search</a:t>
            </a:r>
            <a:r>
              <a:rPr lang="en-US" sz="2400" dirty="0" smtClean="0"/>
              <a:t>.</a:t>
            </a:r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984E-2764-4F02-9B8C-9161210C50F5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buNone/>
            </a:pPr>
            <a:r>
              <a:rPr lang="en-US" sz="2800" dirty="0" smtClean="0"/>
              <a:t>Suppose an array DATA={6,4,1,9,7,3,2,8}</a:t>
            </a:r>
          </a:p>
          <a:p>
            <a:pPr algn="l">
              <a:buNone/>
            </a:pPr>
            <a:r>
              <a:rPr lang="en-US" sz="2800" dirty="0" smtClean="0"/>
              <a:t>We want to find where 3 is situated, Or whether 3 is present or not? Then, </a:t>
            </a:r>
            <a:r>
              <a:rPr lang="en-US" sz="2800" smtClean="0"/>
              <a:t>Check Data[0] </a:t>
            </a:r>
            <a:r>
              <a:rPr lang="en-US" sz="2800" dirty="0" smtClean="0"/>
              <a:t>with 3. If not match then check with DATA[1] and so on.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3554" name="Picture 2" descr="http://www.oxfordmathcenter.com/images/notes/31-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429000"/>
            <a:ext cx="2876550" cy="254317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B1D5-0BE5-4501-B7C6-B8482D9FFE93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pic>
        <p:nvPicPr>
          <p:cNvPr id="22529" name="Picture 1" descr="G:\Daffodil University\Fall 2015\Data Structure with Lab\Theory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353984" cy="3429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28E2-1831-426F-AE12-0058F2E0571A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Searching: Binary Search</a:t>
            </a:r>
          </a:p>
          <a:p>
            <a:pPr algn="l">
              <a:buNone/>
            </a:pPr>
            <a:r>
              <a:rPr lang="en-US" sz="2000" dirty="0" smtClean="0"/>
              <a:t>If we place our items in an array and sort them in either ascending or descending order on the key first, then we can obtain much better performance with an algorithm called </a:t>
            </a:r>
            <a:r>
              <a:rPr lang="en-US" sz="2000" b="1" dirty="0" smtClean="0"/>
              <a:t>binary search</a:t>
            </a:r>
            <a:r>
              <a:rPr lang="en-US" sz="2000" dirty="0" smtClean="0"/>
              <a:t>. In binary search, we first compare the key with the item in the middle position of the array. If there's a match, we can return immediately. If the key is less than the middle key, then the item sought must lie in the lower half of the array; if it's greater then the item sought must lie in the upper half of the array. So we repeat the procedure on the lower (or upper) half of the array.</a:t>
            </a:r>
          </a:p>
          <a:p>
            <a:pPr algn="l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506" name="Picture 2" descr="http://www.codingeek.com/wp-content/uploads/2015/05/Binary-Search-Algorith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495800"/>
            <a:ext cx="3276600" cy="1790701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439-CDE7-459B-8313-6DFF0F50A2E1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25C4-05A8-4AEF-BF10-5C0CA460FD09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an array </a:t>
            </a:r>
            <a:r>
              <a:rPr lang="en-US" i="1" dirty="0" smtClean="0"/>
              <a:t>A</a:t>
            </a:r>
            <a:r>
              <a:rPr lang="en-US" dirty="0" smtClean="0"/>
              <a:t> of </a:t>
            </a:r>
            <a:r>
              <a:rPr lang="en-US" i="1" dirty="0" smtClean="0"/>
              <a:t>n</a:t>
            </a:r>
            <a:r>
              <a:rPr lang="en-US" dirty="0" smtClean="0"/>
              <a:t> elements with values or records 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 ... 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−1</a:t>
            </a:r>
            <a:r>
              <a:rPr lang="en-US" dirty="0" smtClean="0"/>
              <a:t>, sorted such that 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 ≤ ... ≤ 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−1</a:t>
            </a:r>
            <a:r>
              <a:rPr lang="en-US" dirty="0" smtClean="0"/>
              <a:t>, and target value </a:t>
            </a:r>
            <a:r>
              <a:rPr lang="en-US" i="1" dirty="0" smtClean="0"/>
              <a:t>T</a:t>
            </a:r>
            <a:r>
              <a:rPr lang="en-US" dirty="0" smtClean="0"/>
              <a:t>, the following subroutine uses binary search to find the index of </a:t>
            </a:r>
            <a:r>
              <a:rPr lang="en-US" i="1" dirty="0" smtClean="0"/>
              <a:t>T</a:t>
            </a:r>
            <a:r>
              <a:rPr lang="en-US" dirty="0" smtClean="0"/>
              <a:t> in 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Set </a:t>
            </a:r>
            <a:r>
              <a:rPr lang="en-US" i="1" dirty="0" smtClean="0"/>
              <a:t>L</a:t>
            </a:r>
            <a:r>
              <a:rPr lang="en-US" dirty="0" smtClean="0"/>
              <a:t> to 0 and </a:t>
            </a:r>
            <a:r>
              <a:rPr lang="en-US" i="1" dirty="0" smtClean="0"/>
              <a:t>R</a:t>
            </a:r>
            <a:r>
              <a:rPr lang="en-US" dirty="0" smtClean="0"/>
              <a:t> to </a:t>
            </a:r>
            <a:r>
              <a:rPr lang="en-US" i="1" dirty="0" smtClean="0"/>
              <a:t>n</a:t>
            </a:r>
            <a:r>
              <a:rPr lang="en-US" dirty="0" smtClean="0"/>
              <a:t> − 1.</a:t>
            </a:r>
          </a:p>
          <a:p>
            <a:r>
              <a:rPr lang="en-US" dirty="0" smtClean="0"/>
              <a:t>If </a:t>
            </a:r>
            <a:r>
              <a:rPr lang="en-US" i="1" dirty="0" smtClean="0"/>
              <a:t>L</a:t>
            </a:r>
            <a:r>
              <a:rPr lang="en-US" dirty="0" smtClean="0"/>
              <a:t> &gt; </a:t>
            </a:r>
            <a:r>
              <a:rPr lang="en-US" i="1" dirty="0" smtClean="0"/>
              <a:t>R</a:t>
            </a:r>
            <a:r>
              <a:rPr lang="en-US" dirty="0" smtClean="0"/>
              <a:t>, the search terminates as unsuccessful.</a:t>
            </a:r>
          </a:p>
          <a:p>
            <a:r>
              <a:rPr lang="en-US" dirty="0" smtClean="0"/>
              <a:t>Set </a:t>
            </a:r>
            <a:r>
              <a:rPr lang="en-US" i="1" dirty="0" smtClean="0"/>
              <a:t>m</a:t>
            </a:r>
            <a:r>
              <a:rPr lang="en-US" dirty="0" smtClean="0"/>
              <a:t> (the position of the middle element) to the floor of (</a:t>
            </a:r>
            <a:r>
              <a:rPr lang="en-US" i="1" dirty="0" smtClean="0"/>
              <a:t>L</a:t>
            </a:r>
            <a:r>
              <a:rPr lang="en-US" dirty="0" smtClean="0"/>
              <a:t> + </a:t>
            </a:r>
            <a:r>
              <a:rPr lang="en-US" i="1" dirty="0" smtClean="0"/>
              <a:t>R</a:t>
            </a:r>
            <a:r>
              <a:rPr lang="en-US" dirty="0" smtClean="0"/>
              <a:t>) / 2.</a:t>
            </a:r>
          </a:p>
          <a:p>
            <a:r>
              <a:rPr lang="en-US" dirty="0" smtClean="0"/>
              <a:t>If A</a:t>
            </a:r>
            <a:r>
              <a:rPr lang="en-US" i="1" baseline="-25000" dirty="0" smtClean="0"/>
              <a:t>m</a:t>
            </a:r>
            <a:r>
              <a:rPr lang="en-US" dirty="0" smtClean="0"/>
              <a:t> &lt; </a:t>
            </a:r>
            <a:r>
              <a:rPr lang="en-US" i="1" dirty="0" smtClean="0"/>
              <a:t>T</a:t>
            </a:r>
            <a:r>
              <a:rPr lang="en-US" dirty="0" smtClean="0"/>
              <a:t>, set L to </a:t>
            </a:r>
            <a:r>
              <a:rPr lang="en-US" i="1" dirty="0" smtClean="0"/>
              <a:t>m</a:t>
            </a:r>
            <a:r>
              <a:rPr lang="en-US" dirty="0" smtClean="0"/>
              <a:t> + 1 and go to step 2.</a:t>
            </a:r>
          </a:p>
          <a:p>
            <a:r>
              <a:rPr lang="en-US" dirty="0" smtClean="0"/>
              <a:t>If A</a:t>
            </a:r>
            <a:r>
              <a:rPr lang="en-US" i="1" baseline="-25000" dirty="0" smtClean="0"/>
              <a:t>m</a:t>
            </a:r>
            <a:r>
              <a:rPr lang="en-US" dirty="0" smtClean="0"/>
              <a:t> &gt; T, set R to </a:t>
            </a:r>
            <a:r>
              <a:rPr lang="en-US" i="1" dirty="0" smtClean="0"/>
              <a:t>m</a:t>
            </a:r>
            <a:r>
              <a:rPr lang="en-US" dirty="0" smtClean="0"/>
              <a:t> – 1 and go to step 2.</a:t>
            </a:r>
          </a:p>
          <a:p>
            <a:r>
              <a:rPr lang="en-US" dirty="0" smtClean="0"/>
              <a:t>Now A</a:t>
            </a:r>
            <a:r>
              <a:rPr lang="en-US" i="1" baseline="-25000" dirty="0" smtClean="0"/>
              <a:t>m</a:t>
            </a:r>
            <a:r>
              <a:rPr lang="en-US" dirty="0" smtClean="0"/>
              <a:t> = </a:t>
            </a:r>
            <a:r>
              <a:rPr lang="en-US" i="1" dirty="0" smtClean="0"/>
              <a:t>T</a:t>
            </a:r>
            <a:r>
              <a:rPr lang="en-US" dirty="0" smtClean="0"/>
              <a:t>, the search is done; return 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        Question?</a:t>
            </a:r>
            <a:endParaRPr lang="en-US" sz="8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50F4-03FA-4E05-A71E-DBBA4A0B17AE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n-BD" dirty="0" smtClean="0"/>
              <a:t>Array </a:t>
            </a:r>
            <a:r>
              <a:rPr lang="bn-BD" smtClean="0"/>
              <a:t>Data Structure</a:t>
            </a:r>
            <a:endParaRPr lang="bn-B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0C56-696D-4504-8228-C7CA530A756C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1143000"/>
          </a:xfrm>
        </p:spPr>
        <p:txBody>
          <a:bodyPr/>
          <a:lstStyle/>
          <a:p>
            <a:r>
              <a:rPr lang="en-US" sz="3600" smtClean="0"/>
              <a:t>Array</a:t>
            </a:r>
          </a:p>
        </p:txBody>
      </p:sp>
      <p:sp>
        <p:nvSpPr>
          <p:cNvPr id="17411" name="Text Box 9"/>
          <p:cNvSpPr txBox="1">
            <a:spLocks noChangeArrowheads="1"/>
          </p:cNvSpPr>
          <p:nvPr/>
        </p:nvSpPr>
        <p:spPr bwMode="auto">
          <a:xfrm>
            <a:off x="484188" y="1358900"/>
            <a:ext cx="8285162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Linear array (One dimensional array) 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list of finite number n of similar data elements, usually 1, 2, 3,…..n. </a:t>
            </a:r>
          </a:p>
          <a:p>
            <a:pPr>
              <a:spcBef>
                <a:spcPct val="50000"/>
              </a:spcBef>
            </a:pPr>
            <a:r>
              <a:rPr lang="en-US" dirty="0"/>
              <a:t>Let, Array name is A, has 6 elements. Then the </a:t>
            </a:r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/>
              <a:t> of the elements of A is : </a:t>
            </a:r>
            <a:r>
              <a:rPr lang="en-US" dirty="0" smtClean="0">
                <a:solidFill>
                  <a:srgbClr val="0000FF"/>
                </a:solidFill>
              </a:rPr>
              <a:t>23,4,6,15,5,7 i.e. </a:t>
            </a:r>
            <a:r>
              <a:rPr lang="en-US" smtClean="0">
                <a:solidFill>
                  <a:srgbClr val="0000FF"/>
                </a:solidFill>
              </a:rPr>
              <a:t>A[6]=[23,4,6,15,5,7]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0000FF"/>
                </a:solidFill>
              </a:rPr>
              <a:t>Index,k</a:t>
            </a:r>
            <a:r>
              <a:rPr lang="en-US" dirty="0">
                <a:solidFill>
                  <a:srgbClr val="0000FF"/>
                </a:solidFill>
              </a:rPr>
              <a:t>: 0,1,2,3,4,5.</a:t>
            </a:r>
          </a:p>
          <a:p>
            <a:pPr>
              <a:spcBef>
                <a:spcPct val="50000"/>
              </a:spcBef>
            </a:pPr>
            <a:r>
              <a:rPr lang="en-US" dirty="0"/>
              <a:t>The number k in A[k] is called a subscript and A[k] is called a subscripted variable. So, </a:t>
            </a:r>
            <a:r>
              <a:rPr lang="en-US" dirty="0">
                <a:solidFill>
                  <a:srgbClr val="0000FF"/>
                </a:solidFill>
              </a:rPr>
              <a:t>A[0]=23, A[1]=4 … </a:t>
            </a:r>
            <a:r>
              <a:rPr lang="en-US" dirty="0"/>
              <a:t>etc.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7413" name="Picture 25" descr="http://www.mathcs.emory.edu/%7Echeung/Courses/171/Syllabus/1-intro/FIGS/170/array02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450" y="3865563"/>
            <a:ext cx="5538788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CCED-9AFA-47C6-98F5-17437A5547E0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467600" cy="793750"/>
          </a:xfrm>
        </p:spPr>
        <p:txBody>
          <a:bodyPr/>
          <a:lstStyle/>
          <a:p>
            <a:r>
              <a:rPr lang="en-US" sz="3600" dirty="0" smtClean="0"/>
              <a:t>Array (con…)</a:t>
            </a:r>
          </a:p>
        </p:txBody>
      </p:sp>
      <p:graphicFrame>
        <p:nvGraphicFramePr>
          <p:cNvPr id="22580" name="Group 52"/>
          <p:cNvGraphicFramePr>
            <a:graphicFrameLocks noGrp="1"/>
          </p:cNvGraphicFramePr>
          <p:nvPr>
            <p:ph sz="quarter" idx="1"/>
          </p:nvPr>
        </p:nvGraphicFramePr>
        <p:xfrm>
          <a:off x="1281113" y="4041775"/>
          <a:ext cx="2819400" cy="1371600"/>
        </p:xfrm>
        <a:graphic>
          <a:graphicData uri="http://schemas.openxmlformats.org/drawingml/2006/table">
            <a:tbl>
              <a:tblPr/>
              <a:tblGrid>
                <a:gridCol w="704850"/>
                <a:gridCol w="704850"/>
                <a:gridCol w="704850"/>
                <a:gridCol w="704850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7" name="Text Box 5"/>
          <p:cNvSpPr txBox="1">
            <a:spLocks noChangeArrowheads="1"/>
          </p:cNvSpPr>
          <p:nvPr/>
        </p:nvSpPr>
        <p:spPr bwMode="auto">
          <a:xfrm>
            <a:off x="623888" y="1482725"/>
            <a:ext cx="71628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Two Dimensional Array</a:t>
            </a:r>
            <a:r>
              <a:rPr lang="en-US" dirty="0">
                <a:solidFill>
                  <a:srgbClr val="C00000"/>
                </a:solidFill>
              </a:rPr>
              <a:t> : </a:t>
            </a:r>
            <a:r>
              <a:rPr lang="en-US" dirty="0"/>
              <a:t>Two dimensional array is a collection of similar data elements where each element is referenced by two subscripts.</a:t>
            </a:r>
          </a:p>
          <a:p>
            <a:pPr>
              <a:spcBef>
                <a:spcPct val="50000"/>
              </a:spcBef>
            </a:pPr>
            <a:r>
              <a:rPr lang="en-US" dirty="0"/>
              <a:t>Such arrays are called matrices in mathematics and tables in business applications.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8458" name="Text Box 41"/>
          <p:cNvSpPr txBox="1">
            <a:spLocks noChangeArrowheads="1"/>
          </p:cNvSpPr>
          <p:nvPr/>
        </p:nvSpPr>
        <p:spPr bwMode="auto">
          <a:xfrm>
            <a:off x="838200" y="4117975"/>
            <a:ext cx="45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  <a:p>
            <a:pPr>
              <a:spcBef>
                <a:spcPct val="50000"/>
              </a:spcBef>
            </a:pPr>
            <a:r>
              <a:rPr lang="en-US"/>
              <a:t>1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59" name="Text Box 44"/>
          <p:cNvSpPr txBox="1">
            <a:spLocks noChangeArrowheads="1"/>
          </p:cNvSpPr>
          <p:nvPr/>
        </p:nvSpPr>
        <p:spPr bwMode="auto">
          <a:xfrm>
            <a:off x="1184275" y="3633788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0	1        2         3	</a:t>
            </a:r>
          </a:p>
        </p:txBody>
      </p:sp>
      <p:sp>
        <p:nvSpPr>
          <p:cNvPr id="18460" name="Text Box 48"/>
          <p:cNvSpPr txBox="1">
            <a:spLocks noChangeArrowheads="1"/>
          </p:cNvSpPr>
          <p:nvPr/>
        </p:nvSpPr>
        <p:spPr bwMode="auto">
          <a:xfrm>
            <a:off x="879475" y="4997450"/>
            <a:ext cx="304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61" name="Text Box 49"/>
          <p:cNvSpPr txBox="1">
            <a:spLocks noChangeArrowheads="1"/>
          </p:cNvSpPr>
          <p:nvPr/>
        </p:nvSpPr>
        <p:spPr bwMode="auto">
          <a:xfrm>
            <a:off x="803275" y="3227388"/>
            <a:ext cx="281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Example :</a:t>
            </a:r>
            <a:r>
              <a:rPr lang="en-US" sz="2000"/>
              <a:t> Array A.</a:t>
            </a:r>
          </a:p>
        </p:txBody>
      </p:sp>
      <p:sp>
        <p:nvSpPr>
          <p:cNvPr id="18462" name="Text Box 50"/>
          <p:cNvSpPr txBox="1">
            <a:spLocks noChangeArrowheads="1"/>
          </p:cNvSpPr>
          <p:nvPr/>
        </p:nvSpPr>
        <p:spPr bwMode="auto">
          <a:xfrm>
            <a:off x="3179763" y="564515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Here, A[2,3]=12</a:t>
            </a:r>
          </a:p>
        </p:txBody>
      </p:sp>
      <p:pic>
        <p:nvPicPr>
          <p:cNvPr id="18463" name="Picture 54" descr="http://edugeeks.in/wp-content/uploads/2014/12/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8488" y="3836988"/>
            <a:ext cx="3390900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BA3A-D914-414A-BC5B-52D6A821145F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79248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can hold multiple values of a single type.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Elements are referenced by the array name and an </a:t>
            </a:r>
            <a:r>
              <a:rPr lang="en-US" i="1" dirty="0"/>
              <a:t>ordinal</a:t>
            </a:r>
            <a:r>
              <a:rPr lang="en-US" dirty="0"/>
              <a:t> index.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Each element is a </a:t>
            </a:r>
            <a:r>
              <a:rPr lang="en-US" i="1" dirty="0"/>
              <a:t>value</a:t>
            </a:r>
            <a:endParaRPr lang="en-US" dirty="0"/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/>
              <a:t>Indexing begins at zero.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</a:rPr>
              <a:t>Array Data Structure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6D75-655F-4AFE-A6C5-D68A631645BB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Traversing</a:t>
            </a:r>
          </a:p>
          <a:p>
            <a:pPr algn="l">
              <a:buNone/>
            </a:pPr>
            <a:r>
              <a:rPr lang="en-US" dirty="0" smtClean="0"/>
              <a:t>Visiting every element once of an array and do some work such as printing every element, calculate total element etc.</a:t>
            </a:r>
          </a:p>
          <a:p>
            <a:pPr algn="l">
              <a:buNone/>
            </a:pPr>
            <a:r>
              <a:rPr lang="en-US" dirty="0" smtClean="0"/>
              <a:t>Say, A[3]={10,15,20}</a:t>
            </a:r>
          </a:p>
          <a:p>
            <a:pPr algn="l">
              <a:buNone/>
            </a:pPr>
            <a:r>
              <a:rPr lang="en-US" dirty="0" smtClean="0"/>
              <a:t>For printing this array we need to visit this array element once.</a:t>
            </a:r>
          </a:p>
          <a:p>
            <a:pPr algn="l">
              <a:buNone/>
            </a:pPr>
            <a:r>
              <a:rPr lang="en-US" dirty="0" smtClean="0"/>
              <a:t>For Adding all element or counting total element of this array we also need to visit this array element once.</a:t>
            </a:r>
          </a:p>
          <a:p>
            <a:pPr algn="l">
              <a:buNone/>
            </a:pP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81A5-EAC8-4DDC-AF33-2685272422EA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Traversing </a:t>
            </a:r>
            <a:r>
              <a:rPr lang="bn-BD" b="1" dirty="0" smtClean="0">
                <a:solidFill>
                  <a:schemeClr val="accent5">
                    <a:lumMod val="75000"/>
                  </a:schemeClr>
                </a:solidFill>
              </a:rPr>
              <a:t> Algorithm</a:t>
            </a:r>
          </a:p>
          <a:p>
            <a:pPr>
              <a:buNone/>
            </a:pPr>
            <a:r>
              <a:rPr lang="en-US" dirty="0" smtClean="0"/>
              <a:t>1. [Initialize counter] Set k: =LB.</a:t>
            </a:r>
          </a:p>
          <a:p>
            <a:pPr>
              <a:buNone/>
            </a:pPr>
            <a:r>
              <a:rPr lang="en-US" dirty="0" smtClean="0"/>
              <a:t>2. Repeat steps 3 and 4 while k &lt;=UB.</a:t>
            </a:r>
          </a:p>
          <a:p>
            <a:pPr>
              <a:buNone/>
            </a:pPr>
            <a:r>
              <a:rPr lang="en-US" dirty="0" smtClean="0"/>
              <a:t>3. [Visit Element] Apply PROCESS to LA [k].</a:t>
            </a:r>
          </a:p>
          <a:p>
            <a:pPr>
              <a:buNone/>
            </a:pPr>
            <a:r>
              <a:rPr lang="en-US" dirty="0" smtClean="0"/>
              <a:t>4. [Increase Counter] Set k: =k + 1.</a:t>
            </a:r>
            <a:br>
              <a:rPr lang="en-US" dirty="0" smtClean="0"/>
            </a:br>
            <a:r>
              <a:rPr lang="en-US" dirty="0" smtClean="0"/>
              <a:t>[End of step 2 loop]</a:t>
            </a:r>
            <a:endParaRPr lang="bn-BD" dirty="0" smtClean="0"/>
          </a:p>
          <a:p>
            <a:pPr>
              <a:buNone/>
            </a:pPr>
            <a:r>
              <a:rPr lang="en-US" dirty="0" smtClean="0"/>
              <a:t>5. Exit.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AAEA-5D61-4671-8FA0-FFCD24B15C1A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1026" name="Picture 2" descr="G:\Daffodil University\Fall 2015\Data Structure with Lab\Theory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28122" cy="3200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706-B98E-4564-A0D8-BEA1B759360F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25C4-05A8-4AEF-BF10-5C0CA460FD09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bn-BD" b="1" dirty="0" smtClean="0">
                <a:solidFill>
                  <a:schemeClr val="accent5">
                    <a:lumMod val="75000"/>
                  </a:schemeClr>
                </a:solidFill>
              </a:rPr>
              <a:t>Insertion Algorithm</a:t>
            </a:r>
          </a:p>
          <a:p>
            <a:pPr>
              <a:buNone/>
            </a:pPr>
            <a:r>
              <a:rPr lang="bn-BD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Inserting into Linear Array</a:t>
            </a:r>
            <a:r>
              <a:rPr lang="en-US" dirty="0" smtClean="0"/>
              <a:t>) INSERT (LA, N, K, ITEM)</a:t>
            </a:r>
            <a:br>
              <a:rPr lang="en-US" dirty="0" smtClean="0"/>
            </a:br>
            <a:r>
              <a:rPr lang="en-US" dirty="0" smtClean="0"/>
              <a:t>1. [Initialize counter] Set J: = N.</a:t>
            </a:r>
            <a:br>
              <a:rPr lang="en-US" dirty="0" smtClean="0"/>
            </a:br>
            <a:r>
              <a:rPr lang="en-US" dirty="0" smtClean="0"/>
              <a:t>2. Repeat Steps 3 and 4 while j &gt;= k;</a:t>
            </a:r>
            <a:br>
              <a:rPr lang="en-US" dirty="0" smtClean="0"/>
            </a:br>
            <a:r>
              <a:rPr lang="en-US" dirty="0" smtClean="0"/>
              <a:t>3. [Move </a:t>
            </a:r>
            <a:r>
              <a:rPr lang="en-US" dirty="0" err="1" smtClean="0"/>
              <a:t>jth</a:t>
            </a:r>
            <a:r>
              <a:rPr lang="en-US" dirty="0" smtClean="0"/>
              <a:t> element downward.] Set LA [J + 1]: =LA [J].</a:t>
            </a:r>
            <a:br>
              <a:rPr lang="en-US" dirty="0" smtClean="0"/>
            </a:br>
            <a:r>
              <a:rPr lang="en-US" dirty="0" smtClean="0"/>
              <a:t>4. [Decrease counter] Set J: = J-1</a:t>
            </a:r>
            <a:br>
              <a:rPr lang="en-US" dirty="0" smtClean="0"/>
            </a:br>
            <a:r>
              <a:rPr lang="en-US" dirty="0" smtClean="0"/>
              <a:t>[End of step 2 loop]</a:t>
            </a:r>
            <a:br>
              <a:rPr lang="en-US" dirty="0" smtClean="0"/>
            </a:br>
            <a:r>
              <a:rPr lang="en-US" dirty="0" smtClean="0"/>
              <a:t>5. [Insert element] Set LA [K]:=ITEM.</a:t>
            </a:r>
            <a:br>
              <a:rPr lang="en-US" dirty="0" smtClean="0"/>
            </a:br>
            <a:r>
              <a:rPr lang="en-US" dirty="0" smtClean="0"/>
              <a:t>6. [Reset N] Set N:=N+1</a:t>
            </a:r>
            <a:br>
              <a:rPr lang="en-US" dirty="0" smtClean="0"/>
            </a:br>
            <a:r>
              <a:rPr lang="en-US" dirty="0" smtClean="0"/>
              <a:t>7. EXIT.</a:t>
            </a:r>
          </a:p>
          <a:p>
            <a:pPr>
              <a:buNone/>
            </a:pPr>
            <a:endParaRPr lang="bn-BD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732</Words>
  <Application>Microsoft Office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Lecture 2 Array</vt:lpstr>
      <vt:lpstr>Objective</vt:lpstr>
      <vt:lpstr>Array</vt:lpstr>
      <vt:lpstr>Array (con…)</vt:lpstr>
      <vt:lpstr>Slide 5</vt:lpstr>
      <vt:lpstr>Array Operations</vt:lpstr>
      <vt:lpstr>Array Operations</vt:lpstr>
      <vt:lpstr>Array Operations</vt:lpstr>
      <vt:lpstr>Array Operations</vt:lpstr>
      <vt:lpstr>Array Operations</vt:lpstr>
      <vt:lpstr>Array Operations</vt:lpstr>
      <vt:lpstr>Array Operations</vt:lpstr>
      <vt:lpstr>Array Operations</vt:lpstr>
      <vt:lpstr>Array Operations</vt:lpstr>
      <vt:lpstr>Array Operations</vt:lpstr>
      <vt:lpstr>Array Operations</vt:lpstr>
      <vt:lpstr>Array Operations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Array</dc:title>
  <dc:creator>Administrator</dc:creator>
  <cp:lastModifiedBy>Jobaer Khan</cp:lastModifiedBy>
  <cp:revision>41</cp:revision>
  <dcterms:created xsi:type="dcterms:W3CDTF">2006-08-16T00:00:00Z</dcterms:created>
  <dcterms:modified xsi:type="dcterms:W3CDTF">2016-09-29T01:28:47Z</dcterms:modified>
</cp:coreProperties>
</file>