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77" r:id="rId4"/>
    <p:sldId id="259" r:id="rId5"/>
    <p:sldId id="266" r:id="rId6"/>
    <p:sldId id="269" r:id="rId7"/>
    <p:sldId id="280" r:id="rId8"/>
    <p:sldId id="279" r:id="rId9"/>
    <p:sldId id="260" r:id="rId10"/>
    <p:sldId id="268" r:id="rId11"/>
    <p:sldId id="274" r:id="rId12"/>
    <p:sldId id="272" r:id="rId13"/>
    <p:sldId id="283" r:id="rId14"/>
    <p:sldId id="281" r:id="rId15"/>
    <p:sldId id="282" r:id="rId16"/>
    <p:sldId id="284" r:id="rId17"/>
    <p:sldId id="285" r:id="rId18"/>
    <p:sldId id="286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F015-D759-4552-9C92-D16D91B748DD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ECB01-9A0F-4134-934D-1A09C15ED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Prepared by, Jesmin Akhter, Lecturer, IIT, JU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8EE6C-6DA1-4631-8CE2-6F73849B68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	</a:t>
            </a:r>
          </a:p>
          <a:p>
            <a:r>
              <a:rPr lang="en-US" dirty="0" err="1" smtClean="0"/>
              <a:t>Afsana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Lecturer,</a:t>
            </a:r>
          </a:p>
          <a:p>
            <a:r>
              <a:rPr lang="en-US" dirty="0" smtClean="0"/>
              <a:t>Software Engineering Department,</a:t>
            </a:r>
          </a:p>
          <a:p>
            <a:r>
              <a:rPr lang="en-US" dirty="0" smtClean="0"/>
              <a:t>Daffodil International University.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Lecture </a:t>
            </a:r>
            <a:r>
              <a:rPr lang="en-US" dirty="0" smtClean="0"/>
              <a:t>3</a:t>
            </a:r>
            <a:r>
              <a:rPr smtClean="0"/>
              <a:t/>
            </a:r>
            <a:br>
              <a:rPr smtClean="0"/>
            </a:br>
            <a:r>
              <a:rPr smtClean="0"/>
              <a:t>Array</a:t>
            </a:r>
            <a:r>
              <a:rPr lang="en-US" dirty="0" smtClean="0"/>
              <a:t> Searching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(the main part of the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   first = 0;</a:t>
            </a:r>
          </a:p>
          <a:p>
            <a:pPr>
              <a:buNone/>
            </a:pPr>
            <a:r>
              <a:rPr lang="en-US" dirty="0" smtClean="0"/>
              <a:t>   last = n - 1;       //n=total  length</a:t>
            </a:r>
          </a:p>
          <a:p>
            <a:pPr>
              <a:buNone/>
            </a:pPr>
            <a:r>
              <a:rPr lang="en-US" dirty="0" smtClean="0"/>
              <a:t>   middle = (</a:t>
            </a:r>
            <a:r>
              <a:rPr lang="en-US" dirty="0" err="1" smtClean="0"/>
              <a:t>first+last</a:t>
            </a:r>
            <a:r>
              <a:rPr lang="en-US" dirty="0" smtClean="0"/>
              <a:t>)/2;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while (first &lt;= last) {</a:t>
            </a:r>
          </a:p>
          <a:p>
            <a:pPr>
              <a:buNone/>
            </a:pPr>
            <a:r>
              <a:rPr lang="en-US" dirty="0" smtClean="0"/>
              <a:t>      if (array[middle] &lt; search)</a:t>
            </a:r>
          </a:p>
          <a:p>
            <a:pPr>
              <a:buNone/>
            </a:pPr>
            <a:r>
              <a:rPr lang="en-US" dirty="0" smtClean="0"/>
              <a:t>         first = middle + 1;</a:t>
            </a:r>
          </a:p>
          <a:p>
            <a:pPr>
              <a:buNone/>
            </a:pPr>
            <a:r>
              <a:rPr lang="en-US" dirty="0" smtClean="0"/>
              <a:t>      else if (array[middle] == search)</a:t>
            </a:r>
          </a:p>
          <a:p>
            <a:pPr>
              <a:buNone/>
            </a:pPr>
            <a:r>
              <a:rPr lang="en-US" dirty="0" smtClean="0"/>
              <a:t>        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("%d found at location %d.\n", search, middle+1);</a:t>
            </a:r>
          </a:p>
          <a:p>
            <a:pPr>
              <a:buNone/>
            </a:pPr>
            <a:r>
              <a:rPr lang="en-US" dirty="0" smtClean="0"/>
              <a:t>         break;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r>
              <a:rPr lang="en-US" dirty="0" smtClean="0"/>
              <a:t>      else</a:t>
            </a:r>
          </a:p>
          <a:p>
            <a:pPr>
              <a:buNone/>
            </a:pPr>
            <a:r>
              <a:rPr lang="en-US" dirty="0" smtClean="0"/>
              <a:t>         last = middle - 1;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middle = (first + last)/2;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pPr>
              <a:buNone/>
            </a:pPr>
            <a:r>
              <a:rPr lang="en-US" dirty="0" smtClean="0"/>
              <a:t>   if (first &gt; last)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 smtClean="0"/>
              <a:t>("Not found! %d is not present in the list.\n", search);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676400"/>
            <a:ext cx="7315200" cy="4407360"/>
          </a:xfrm>
          <a:prstGeom prst="rect">
            <a:avLst/>
          </a:prstGeom>
          <a:solidFill>
            <a:srgbClr val="F4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b="1" dirty="0"/>
              <a:t> </a:t>
            </a:r>
            <a:r>
              <a:rPr lang="en-US" sz="2000" b="1" dirty="0" smtClean="0"/>
              <a:t>Binary Search Algorithm :</a:t>
            </a:r>
          </a:p>
          <a:p>
            <a:pPr marL="342900" indent="-342900">
              <a:spcBef>
                <a:spcPct val="50000"/>
              </a:spcBef>
            </a:pPr>
            <a:endParaRPr lang="en-US" sz="2000" b="1" dirty="0" smtClean="0"/>
          </a:p>
          <a:p>
            <a:pPr marL="381000" indent="-381000">
              <a:lnSpc>
                <a:spcPct val="80000"/>
              </a:lnSpc>
            </a:pPr>
            <a:r>
              <a:rPr lang="en-US" sz="1600" b="1" dirty="0" smtClean="0"/>
              <a:t>BINARY(DATA, LB, UB, ITEM, LOC)</a:t>
            </a:r>
          </a:p>
          <a:p>
            <a:pPr marL="381000" indent="-381000">
              <a:lnSpc>
                <a:spcPct val="80000"/>
              </a:lnSpc>
            </a:pPr>
            <a:endParaRPr lang="en-US" sz="1600" b="1" dirty="0" smtClean="0"/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b="1" dirty="0" smtClean="0"/>
              <a:t>Set BEG=LB; END=UB; and MID=INT((BEG+END)/2).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b="1" dirty="0" smtClean="0"/>
              <a:t>Repeat step 3 and 4 while 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b="1" dirty="0" smtClean="0"/>
              <a:t>BEG ≤ END and DATA[MID] ≠ ITEM</a:t>
            </a:r>
          </a:p>
          <a:p>
            <a:pPr marL="381000" indent="-381000">
              <a:lnSpc>
                <a:spcPct val="80000"/>
              </a:lnSpc>
              <a:buFontTx/>
              <a:buAutoNum type="arabicPeriod"/>
            </a:pPr>
            <a:r>
              <a:rPr lang="en-US" sz="1600" b="1" dirty="0" smtClean="0"/>
              <a:t>If ITEM &lt; DATA[MID] then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 smtClean="0"/>
              <a:t>	Set END= MID - 1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Else: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	Set BEG= MID+1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	[end of if structure]</a:t>
            </a:r>
          </a:p>
          <a:p>
            <a:pPr marL="381000" indent="-381000">
              <a:lnSpc>
                <a:spcPct val="80000"/>
              </a:lnSpc>
              <a:buFontTx/>
              <a:buAutoNum type="arabicPeriod" startAt="4"/>
            </a:pPr>
            <a:r>
              <a:rPr lang="en-US" sz="1600" b="1" dirty="0" smtClean="0"/>
              <a:t>Set MID= INT((BEG+END)/2)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	[End of step 2 loop]</a:t>
            </a:r>
          </a:p>
          <a:p>
            <a:pPr marL="381000" indent="-381000">
              <a:lnSpc>
                <a:spcPct val="80000"/>
              </a:lnSpc>
              <a:buFontTx/>
              <a:buAutoNum type="arabicPeriod" startAt="5"/>
            </a:pPr>
            <a:r>
              <a:rPr lang="en-US" sz="1600" b="1" dirty="0" smtClean="0"/>
              <a:t>If ITEM = DATA[MID] then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1600" dirty="0" smtClean="0"/>
              <a:t>	Set LOC= MID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Else: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      	Set LOC= NULL</a:t>
            </a:r>
          </a:p>
          <a:p>
            <a:pPr marL="381000" indent="-381000">
              <a:lnSpc>
                <a:spcPct val="80000"/>
              </a:lnSpc>
            </a:pPr>
            <a:r>
              <a:rPr lang="en-US" sz="1600" dirty="0" smtClean="0"/>
              <a:t>	[end of if structure]</a:t>
            </a:r>
          </a:p>
          <a:p>
            <a:pPr marL="381000" indent="-381000">
              <a:lnSpc>
                <a:spcPct val="80000"/>
              </a:lnSpc>
              <a:buFontTx/>
              <a:buAutoNum type="arabicPeriod" startAt="6"/>
            </a:pPr>
            <a:r>
              <a:rPr lang="en-US" sz="1600" b="1" dirty="0" smtClean="0"/>
              <a:t>Exit.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Binary Search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n-BD" sz="3600" dirty="0" smtClean="0"/>
              <a:t>1 8 4 6 20 15 13 18 12 24 19 22</a:t>
            </a:r>
          </a:p>
          <a:p>
            <a:pPr>
              <a:buNone/>
            </a:pPr>
            <a:r>
              <a:rPr lang="bn-BD" sz="3600" dirty="0" smtClean="0"/>
              <a:t>How many comparisons are required to </a:t>
            </a:r>
            <a:r>
              <a:rPr lang="bn-BD" sz="3600" smtClean="0"/>
              <a:t>find 20?</a:t>
            </a:r>
            <a:endParaRPr lang="en-US" sz="3600" dirty="0" smtClean="0"/>
          </a:p>
          <a:p>
            <a:pPr>
              <a:buNone/>
            </a:pPr>
            <a:endParaRPr lang="bn-BD" sz="36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Binary Search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n-BD" sz="2800" dirty="0" smtClean="0"/>
              <a:t>Sorted array:</a:t>
            </a:r>
          </a:p>
          <a:p>
            <a:pPr>
              <a:buNone/>
            </a:pPr>
            <a:r>
              <a:rPr lang="bn-BD" sz="2800" dirty="0" smtClean="0"/>
              <a:t>1 4 6 8 12 13 15 18 19 20 22 24</a:t>
            </a:r>
          </a:p>
          <a:p>
            <a:pPr>
              <a:buNone/>
            </a:pPr>
            <a:r>
              <a:rPr lang="en-US" sz="2800" dirty="0" smtClean="0"/>
              <a:t>L</a:t>
            </a:r>
            <a:r>
              <a:rPr lang="bn-BD" sz="2800" dirty="0" smtClean="0"/>
              <a:t>ow=0</a:t>
            </a:r>
          </a:p>
          <a:p>
            <a:pPr>
              <a:buNone/>
            </a:pPr>
            <a:r>
              <a:rPr lang="en-US" sz="2800" dirty="0" smtClean="0"/>
              <a:t>H</a:t>
            </a:r>
            <a:r>
              <a:rPr lang="bn-BD" sz="2800" dirty="0" smtClean="0"/>
              <a:t>igh=11</a:t>
            </a:r>
          </a:p>
          <a:p>
            <a:pPr>
              <a:buNone/>
            </a:pPr>
            <a:r>
              <a:rPr lang="en-US" sz="2800" dirty="0" smtClean="0"/>
              <a:t>M</a:t>
            </a:r>
            <a:r>
              <a:rPr lang="bn-BD" sz="2800" dirty="0" smtClean="0"/>
              <a:t>id=5</a:t>
            </a:r>
            <a:endParaRPr lang="bn-BD" sz="2800" dirty="0" smtClean="0"/>
          </a:p>
          <a:p>
            <a:pPr>
              <a:buNone/>
            </a:pPr>
            <a:r>
              <a:rPr lang="en-US" sz="2800" dirty="0" smtClean="0"/>
              <a:t>I</a:t>
            </a:r>
            <a:r>
              <a:rPr lang="bn-BD" sz="2800" dirty="0" smtClean="0"/>
              <a:t>ndex 5 contains 13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Binary Search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</a:t>
            </a:r>
            <a:r>
              <a:rPr lang="bn-BD" dirty="0" smtClean="0"/>
              <a:t>ow=6</a:t>
            </a:r>
          </a:p>
          <a:p>
            <a:pPr>
              <a:buNone/>
            </a:pPr>
            <a:r>
              <a:rPr lang="bn-BD" dirty="0" smtClean="0"/>
              <a:t>High=11</a:t>
            </a:r>
            <a:endParaRPr lang="bn-BD" dirty="0" smtClean="0"/>
          </a:p>
          <a:p>
            <a:pPr>
              <a:buNone/>
            </a:pPr>
            <a:r>
              <a:rPr lang="en-US" dirty="0" smtClean="0"/>
              <a:t>M</a:t>
            </a:r>
            <a:r>
              <a:rPr lang="bn-BD" dirty="0" smtClean="0"/>
              <a:t>id=8</a:t>
            </a:r>
            <a:endParaRPr lang="bn-BD" dirty="0" smtClean="0"/>
          </a:p>
          <a:p>
            <a:pPr>
              <a:buNone/>
            </a:pPr>
            <a:r>
              <a:rPr lang="en-US" dirty="0" smtClean="0"/>
              <a:t>I</a:t>
            </a:r>
            <a:r>
              <a:rPr lang="bn-BD" dirty="0" smtClean="0"/>
              <a:t>ndex 8 contains 19</a:t>
            </a:r>
          </a:p>
          <a:p>
            <a:pPr>
              <a:buNone/>
            </a:pPr>
            <a:r>
              <a:rPr lang="bn-BD" dirty="0" smtClean="0"/>
              <a:t>Low=9</a:t>
            </a:r>
          </a:p>
          <a:p>
            <a:pPr>
              <a:buNone/>
            </a:pPr>
            <a:r>
              <a:rPr lang="bn-BD" dirty="0" smtClean="0"/>
              <a:t>High=11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bn-BD" dirty="0" smtClean="0"/>
              <a:t>id=10</a:t>
            </a:r>
            <a:endParaRPr lang="bn-BD" dirty="0" smtClean="0"/>
          </a:p>
          <a:p>
            <a:pPr>
              <a:buNone/>
            </a:pPr>
            <a:r>
              <a:rPr lang="en-US" dirty="0" smtClean="0"/>
              <a:t>I</a:t>
            </a:r>
            <a:r>
              <a:rPr lang="bn-BD" dirty="0" smtClean="0"/>
              <a:t>ndex 10 contains 22</a:t>
            </a:r>
          </a:p>
          <a:p>
            <a:pPr>
              <a:buNone/>
            </a:pPr>
            <a:endParaRPr lang="bn-BD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Binary Search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bn-BD" dirty="0" smtClean="0"/>
              <a:t>Low=9</a:t>
            </a:r>
          </a:p>
          <a:p>
            <a:pPr>
              <a:buNone/>
            </a:pPr>
            <a:r>
              <a:rPr lang="bn-BD" dirty="0" smtClean="0"/>
              <a:t>High=9</a:t>
            </a:r>
          </a:p>
          <a:p>
            <a:pPr>
              <a:buNone/>
            </a:pPr>
            <a:r>
              <a:rPr lang="en-US" dirty="0" smtClean="0"/>
              <a:t>M</a:t>
            </a:r>
            <a:r>
              <a:rPr lang="bn-BD" dirty="0" smtClean="0"/>
              <a:t>id=9</a:t>
            </a:r>
            <a:endParaRPr lang="bn-BD" dirty="0" smtClean="0"/>
          </a:p>
          <a:p>
            <a:pPr>
              <a:buNone/>
            </a:pPr>
            <a:r>
              <a:rPr lang="en-US" dirty="0" smtClean="0"/>
              <a:t>I</a:t>
            </a:r>
            <a:r>
              <a:rPr lang="bn-BD" dirty="0" smtClean="0"/>
              <a:t>ndex 9 contains 20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Binary Search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If the list has 8 elements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It takes 3 steps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If the list has 16 elements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It takes 4 steps</a:t>
            </a:r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If the list has 64 elements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It takes 6 steps</a:t>
            </a:r>
          </a:p>
          <a:p>
            <a:pPr>
              <a:lnSpc>
                <a:spcPct val="80000"/>
              </a:lnSpc>
              <a:defRPr/>
            </a:pPr>
            <a:endParaRPr lang="en-US" sz="2800" dirty="0" smtClean="0"/>
          </a:p>
          <a:p>
            <a:pPr>
              <a:lnSpc>
                <a:spcPct val="80000"/>
              </a:lnSpc>
              <a:defRPr/>
            </a:pPr>
            <a:r>
              <a:rPr lang="en-US" sz="2800" dirty="0" smtClean="0"/>
              <a:t>If the list has </a:t>
            </a:r>
            <a:r>
              <a:rPr lang="en-US" sz="2800" i="1" dirty="0" smtClean="0"/>
              <a:t>n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400" dirty="0" smtClean="0"/>
              <a:t>It takes log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i="1" dirty="0" smtClean="0"/>
              <a:t>n</a:t>
            </a:r>
            <a:r>
              <a:rPr lang="en-US" sz="2400" dirty="0" smtClean="0"/>
              <a:t> steps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Binary Search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Best case performance : O(1)</a:t>
            </a:r>
          </a:p>
          <a:p>
            <a:pPr>
              <a:buNone/>
            </a:pPr>
            <a:r>
              <a:rPr lang="en-US" sz="2000" dirty="0" smtClean="0"/>
              <a:t>    In the best case, the item X is the middle in the array A. A constant number of comparisons (actually just 1) are required.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Worst case performance : O(log2 n)</a:t>
            </a:r>
          </a:p>
          <a:p>
            <a:pPr>
              <a:buNone/>
            </a:pPr>
            <a:r>
              <a:rPr lang="en-US" sz="2000" dirty="0" smtClean="0"/>
              <a:t>    In the worst case, the item X does not exist in the array A at all.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Average case performance: O(log2 n)</a:t>
            </a:r>
          </a:p>
          <a:p>
            <a:pPr>
              <a:buNone/>
            </a:pPr>
            <a:r>
              <a:rPr lang="en-US" sz="2000" dirty="0" smtClean="0"/>
              <a:t>    To find the average case, take the sum over all elements of the product of number of comparisons required to find each element and the probability of searching for that element.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How do these functions compare?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n     	           log</a:t>
            </a:r>
            <a:r>
              <a:rPr lang="en-US" sz="2000" b="1" baseline="-25000" dirty="0" smtClean="0"/>
              <a:t>2</a:t>
            </a:r>
            <a:r>
              <a:rPr lang="en-US" sz="2000" b="1" dirty="0" smtClean="0"/>
              <a:t>n</a:t>
            </a:r>
          </a:p>
          <a:p>
            <a:pPr>
              <a:buNone/>
            </a:pPr>
            <a:r>
              <a:rPr lang="en-US" sz="2000" b="1" dirty="0" smtClean="0"/>
              <a:t>    </a:t>
            </a:r>
            <a:r>
              <a:rPr lang="en-US" sz="2000" dirty="0" smtClean="0"/>
              <a:t>10       	3 </a:t>
            </a:r>
          </a:p>
          <a:p>
            <a:pPr>
              <a:buNone/>
            </a:pPr>
            <a:r>
              <a:rPr lang="en-US" sz="2000" dirty="0" smtClean="0"/>
              <a:t>    100     	6 </a:t>
            </a:r>
          </a:p>
          <a:p>
            <a:pPr>
              <a:buNone/>
            </a:pPr>
            <a:r>
              <a:rPr lang="en-US" sz="2000" dirty="0" smtClean="0"/>
              <a:t>    1,000 	9 </a:t>
            </a:r>
          </a:p>
          <a:p>
            <a:pPr>
              <a:buNone/>
            </a:pPr>
            <a:r>
              <a:rPr lang="en-US" sz="2000" dirty="0" smtClean="0"/>
              <a:t>    10,000   	13 </a:t>
            </a:r>
          </a:p>
          <a:p>
            <a:pPr>
              <a:buNone/>
            </a:pPr>
            <a:r>
              <a:rPr lang="en-US" sz="2000" dirty="0" smtClean="0"/>
              <a:t>	100,000 	16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So for 100,00 items, binary search saves 999,984 comparisons compared to linear search. This is an amazing improvement!! 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4800" dirty="0" smtClean="0"/>
          </a:p>
          <a:p>
            <a:pPr algn="ctr">
              <a:buNone/>
            </a:pPr>
            <a:r>
              <a:rPr lang="en-US" sz="9600" dirty="0" smtClean="0"/>
              <a:t>Questions?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Linear Search Algorithm and complexity</a:t>
            </a:r>
          </a:p>
          <a:p>
            <a:r>
              <a:rPr lang="en-US" dirty="0" smtClean="0"/>
              <a:t>Binary search Algorithm and complexity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bn-BD" dirty="0" smtClean="0"/>
              <a:t>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bn-BD" sz="3600" dirty="0" smtClean="0"/>
              <a:t>1 8 4 6 20 15 13 18 12 24 19 22</a:t>
            </a:r>
          </a:p>
          <a:p>
            <a:pPr>
              <a:buNone/>
            </a:pPr>
            <a:endParaRPr lang="bn-BD" sz="3600" dirty="0" smtClean="0"/>
          </a:p>
          <a:p>
            <a:pPr>
              <a:buNone/>
            </a:pPr>
            <a:r>
              <a:rPr lang="bn-BD" sz="3600" dirty="0" smtClean="0"/>
              <a:t>How many comparisons are required to find 19?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11175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How Linear Search works: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 smtClean="0"/>
              <a:t>Searching</a:t>
            </a:r>
            <a:r>
              <a:rPr lang="en-US" sz="2800" dirty="0" smtClean="0"/>
              <a:t> refers to the operation of finding the location LOC of ITEM in DATA, or printing some message that ITEM does not appear there.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/>
              <a:t>DATA is a linear array with n elements. The most intuitive way to search for a given ITEM in DATA is to compare ITEM with each element of DATA one by one. That is first we test whether DATA[1 ]=ITEM</a:t>
            </a:r>
            <a:r>
              <a:rPr lang="en-US" dirty="0" smtClean="0"/>
              <a:t>, and then we test whether DATA[2 ]=ITEM, and so on. This method, which traverses DATA sequentially to locate ITEM, is called </a:t>
            </a:r>
            <a:r>
              <a:rPr lang="en-US" b="1" dirty="0" smtClean="0"/>
              <a:t>linear</a:t>
            </a:r>
            <a:r>
              <a:rPr lang="en-US" dirty="0" smtClean="0"/>
              <a:t> </a:t>
            </a:r>
            <a:r>
              <a:rPr lang="en-US" b="1" dirty="0" smtClean="0"/>
              <a:t>search</a:t>
            </a:r>
            <a:r>
              <a:rPr lang="en-US" dirty="0" smtClean="0"/>
              <a:t> or </a:t>
            </a:r>
            <a:r>
              <a:rPr lang="en-US" b="1" dirty="0" smtClean="0"/>
              <a:t>sequential</a:t>
            </a:r>
            <a:r>
              <a:rPr lang="en-US" dirty="0" smtClean="0"/>
              <a:t> </a:t>
            </a:r>
            <a:r>
              <a:rPr lang="en-US" b="1" dirty="0" smtClean="0"/>
              <a:t>search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Algorithm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7315200" cy="4524315"/>
          </a:xfrm>
          <a:prstGeom prst="rect">
            <a:avLst/>
          </a:prstGeom>
          <a:solidFill>
            <a:srgbClr val="F4FAF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b="1" dirty="0"/>
              <a:t>     </a:t>
            </a:r>
            <a:r>
              <a:rPr lang="en-US" sz="2000" b="1" dirty="0" smtClean="0"/>
              <a:t>Linear Search Algorithm </a:t>
            </a:r>
            <a:r>
              <a:rPr lang="en-US" sz="2000" b="1" dirty="0"/>
              <a:t>: </a:t>
            </a:r>
            <a:r>
              <a:rPr lang="en-US" sz="2000" dirty="0"/>
              <a:t>A linear array DATA with N elements and a specific ITEM of information are given. This algorithm finds the location LOC of ITEM in the array DATA or sets LOC = </a:t>
            </a:r>
            <a:r>
              <a:rPr lang="en-US" dirty="0" smtClean="0"/>
              <a:t>Null</a:t>
            </a:r>
            <a:r>
              <a:rPr lang="en-US" sz="2000" dirty="0" smtClean="0"/>
              <a:t>.</a:t>
            </a:r>
            <a:endParaRPr lang="en-US" sz="2000" dirty="0"/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Set </a:t>
            </a:r>
            <a:r>
              <a:rPr lang="en-US" sz="2000" dirty="0" smtClean="0"/>
              <a:t>Variable=ITEM</a:t>
            </a:r>
            <a:r>
              <a:rPr lang="en-US" sz="2000" dirty="0"/>
              <a:t>.</a:t>
            </a:r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Set LOC</a:t>
            </a:r>
            <a:r>
              <a:rPr lang="en-US" sz="2000" dirty="0" smtClean="0"/>
              <a:t>:=0.</a:t>
            </a:r>
            <a:endParaRPr lang="en-US" sz="2000" dirty="0"/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Repeat while DATA[LOC]! =ITEM :			 Set LOC := LOC +1.				[End of loop]</a:t>
            </a:r>
          </a:p>
          <a:p>
            <a:pPr marL="1714500" lvl="3" indent="-342900">
              <a:buFontTx/>
              <a:buAutoNum type="arabicPeriod"/>
            </a:pPr>
            <a:r>
              <a:rPr lang="en-US" sz="2000" dirty="0"/>
              <a:t>If LOC = </a:t>
            </a:r>
            <a:r>
              <a:rPr lang="en-US" sz="2000" dirty="0" smtClean="0"/>
              <a:t>N+1, </a:t>
            </a:r>
            <a:r>
              <a:rPr lang="en-US" sz="2000" dirty="0"/>
              <a:t>then :</a:t>
            </a:r>
          </a:p>
          <a:p>
            <a:pPr marL="1714500" lvl="3" indent="-342900"/>
            <a:r>
              <a:rPr lang="en-US" sz="2000" dirty="0"/>
              <a:t>	Write : ITEM is not in the array DATA.</a:t>
            </a:r>
          </a:p>
          <a:p>
            <a:pPr marL="1714500" lvl="3" indent="-342900"/>
            <a:r>
              <a:rPr lang="en-US" sz="2000" dirty="0"/>
              <a:t>	Else :</a:t>
            </a:r>
          </a:p>
          <a:p>
            <a:pPr marL="1714500" lvl="3" indent="-342900"/>
            <a:r>
              <a:rPr lang="en-US" sz="2000" dirty="0"/>
              <a:t>	Write : LOC is the location of ITEM.</a:t>
            </a:r>
          </a:p>
          <a:p>
            <a:pPr marL="1714500" lvl="3" indent="-342900"/>
            <a:r>
              <a:rPr lang="en-US" sz="2000" dirty="0"/>
              <a:t>	        5.Exit.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(the main part of the 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 (c = 0; c &lt; n;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{</a:t>
            </a:r>
          </a:p>
          <a:p>
            <a:pPr>
              <a:buNone/>
            </a:pPr>
            <a:r>
              <a:rPr lang="en-US" dirty="0" smtClean="0"/>
              <a:t>      if (array[c] == search)     </a:t>
            </a:r>
          </a:p>
          <a:p>
            <a:pPr>
              <a:buNone/>
            </a:pPr>
            <a:r>
              <a:rPr lang="en-US" dirty="0" smtClean="0"/>
              <a:t>/* if required element found */</a:t>
            </a:r>
          </a:p>
          <a:p>
            <a:pPr>
              <a:buNone/>
            </a:pPr>
            <a:r>
              <a:rPr lang="en-US" dirty="0" smtClean="0"/>
              <a:t>      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printf</a:t>
            </a:r>
            <a:r>
              <a:rPr lang="en-US" dirty="0" smtClean="0"/>
              <a:t>("%d is present at location %d.\n", search, c+1);</a:t>
            </a:r>
          </a:p>
          <a:p>
            <a:pPr>
              <a:buNone/>
            </a:pPr>
            <a:r>
              <a:rPr lang="en-US" dirty="0" smtClean="0"/>
              <a:t>         break;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   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BD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Big O</a:t>
            </a:r>
            <a:r>
              <a:rPr lang="bn-BD" b="1" dirty="0" smtClean="0"/>
              <a:t> </a:t>
            </a:r>
            <a:r>
              <a:rPr lang="en-US" dirty="0" smtClean="0"/>
              <a:t>specifically describes the worst-case scenario, and can be used to describe the execution time required or the space used (e.g. in memory or on disk) by an algorithm.</a:t>
            </a:r>
            <a:endParaRPr lang="bn-BD" dirty="0" smtClean="0"/>
          </a:p>
          <a:p>
            <a:r>
              <a:rPr lang="en-US" dirty="0" smtClean="0"/>
              <a:t>The big-O and big- θ provide a language of describing the (time) </a:t>
            </a:r>
            <a:r>
              <a:rPr lang="en-US" b="1" dirty="0" smtClean="0"/>
              <a:t>complexity</a:t>
            </a:r>
            <a:r>
              <a:rPr lang="en-US" dirty="0" smtClean="0"/>
              <a:t> of algorithms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Search </a:t>
            </a:r>
            <a:r>
              <a:rPr lang="bn-BD" dirty="0" smtClean="0"/>
              <a:t>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 case performance : O(1)</a:t>
            </a:r>
          </a:p>
          <a:p>
            <a:pPr>
              <a:buNone/>
            </a:pPr>
            <a:r>
              <a:rPr lang="en-US" sz="2000" dirty="0" smtClean="0"/>
              <a:t>     Find at first place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Worst case performance : O(n)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000" dirty="0" smtClean="0"/>
              <a:t>Find at </a:t>
            </a:r>
            <a:r>
              <a:rPr lang="en-US" sz="2000" i="1" dirty="0" smtClean="0"/>
              <a:t>n</a:t>
            </a:r>
            <a:r>
              <a:rPr lang="en-US" sz="2000" dirty="0" smtClean="0"/>
              <a:t>th place or not at all - </a:t>
            </a:r>
            <a:r>
              <a:rPr lang="en-US" sz="2000" b="1" i="1" dirty="0" smtClean="0"/>
              <a:t>n</a:t>
            </a:r>
            <a:r>
              <a:rPr lang="en-US" sz="2000" b="1" dirty="0" smtClean="0"/>
              <a:t> comparisons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dirty="0" smtClean="0"/>
              <a:t>Average case performance: O(</a:t>
            </a:r>
            <a:r>
              <a:rPr lang="bn-BD" dirty="0" smtClean="0"/>
              <a:t>(n+1)/2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pt-BR" sz="2000" dirty="0" smtClean="0"/>
              <a:t>     </a:t>
            </a:r>
            <a:r>
              <a:rPr lang="en-US" sz="2000" dirty="0" smtClean="0"/>
              <a:t>In considering the average case there are n cases that can occur, i.e. find at the first place, the second place, the third place and so on up to the </a:t>
            </a:r>
            <a:r>
              <a:rPr lang="en-US" sz="2000" i="1" dirty="0" smtClean="0"/>
              <a:t>n</a:t>
            </a:r>
            <a:r>
              <a:rPr lang="en-US" sz="2000" dirty="0" smtClean="0"/>
              <a:t>th place. </a:t>
            </a:r>
            <a:endParaRPr lang="pt-BR" sz="2000" dirty="0" smtClean="0"/>
          </a:p>
          <a:p>
            <a:pPr>
              <a:buNone/>
            </a:pPr>
            <a:r>
              <a:rPr lang="pt-BR" sz="2000" dirty="0" smtClean="0"/>
              <a:t>     Average = (1+2+3.....+n)/n = (n+1)/2</a:t>
            </a: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How Binary Search Works:</a:t>
            </a:r>
          </a:p>
          <a:p>
            <a:pPr lvl="0">
              <a:buNone/>
            </a:pPr>
            <a:r>
              <a:rPr lang="en-US" sz="2800" dirty="0" smtClean="0"/>
              <a:t>It must be sorted array before applying binary search. </a:t>
            </a:r>
          </a:p>
          <a:p>
            <a:pPr lvl="0">
              <a:buNone/>
            </a:pPr>
            <a:r>
              <a:rPr lang="en-US" sz="2800" dirty="0" smtClean="0"/>
              <a:t>In binary search, we first compare the key with the item in the middle position of the array. If there's a match, we can return immediately. If the key is less than the middle key, then the item should lie in the lower half of the array; if it's greater then the item so it must lie in the upper half of the array. So we repeat the procedure on the lower (or upper) half of the array.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762</TotalTime>
  <Words>956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Lecture 3 Array Searching Algorithm</vt:lpstr>
      <vt:lpstr>Contents</vt:lpstr>
      <vt:lpstr>Linear Search</vt:lpstr>
      <vt:lpstr>Linear Search Algorithm</vt:lpstr>
      <vt:lpstr>Linear Search Algorithm</vt:lpstr>
      <vt:lpstr>Sample Code (the main part of the code)</vt:lpstr>
      <vt:lpstr>Complexity</vt:lpstr>
      <vt:lpstr>Linear Search Complexity</vt:lpstr>
      <vt:lpstr>Binary Search Algorithm</vt:lpstr>
      <vt:lpstr>Sample Code (the main part of the code)</vt:lpstr>
      <vt:lpstr>Binary Search Algorithm</vt:lpstr>
      <vt:lpstr>Binary Search Example</vt:lpstr>
      <vt:lpstr>Binary Search Example</vt:lpstr>
      <vt:lpstr>Binary Search Example</vt:lpstr>
      <vt:lpstr>Binary Search Example</vt:lpstr>
      <vt:lpstr>Binary Search Steps</vt:lpstr>
      <vt:lpstr>Binary Search Time Complexity</vt:lpstr>
      <vt:lpstr>Comparison 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Array Basics</dc:title>
  <dc:creator>Administrator</dc:creator>
  <cp:lastModifiedBy>Jobaer Khan</cp:lastModifiedBy>
  <cp:revision>102</cp:revision>
  <dcterms:created xsi:type="dcterms:W3CDTF">2006-08-16T00:00:00Z</dcterms:created>
  <dcterms:modified xsi:type="dcterms:W3CDTF">2016-10-05T03:43:57Z</dcterms:modified>
</cp:coreProperties>
</file>