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7" r:id="rId2"/>
    <p:sldId id="258" r:id="rId3"/>
    <p:sldId id="278" r:id="rId4"/>
    <p:sldId id="262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80" r:id="rId18"/>
    <p:sldId id="279" r:id="rId19"/>
    <p:sldId id="281" r:id="rId20"/>
    <p:sldId id="277" r:id="rId21"/>
    <p:sldId id="263" r:id="rId22"/>
    <p:sldId id="26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D56E4-5273-4E47-83E6-EDFE8B6163E6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2123E-2657-4002-80D0-880E8A230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FD89207-AF81-48FD-B6BD-C29055B5CBB8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47E4-F8DD-48ED-96AC-19C7322F032D}" type="datetime1">
              <a:rPr lang="en-US" smtClean="0"/>
              <a:t>10/6/2016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B327-49F8-4829-BAA5-93F9F6DE237B}" type="datetime1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FF51-D519-4B07-B1F0-3DA1A99473C0}" type="datetime1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E477-23BC-44BF-8CA3-F21C9EED863D}" type="datetime1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07B2-BC2F-4C65-A21B-A62C44485DD0}" type="datetime1">
              <a:rPr lang="en-US" smtClean="0"/>
              <a:t>10/6/2016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B429B52-2517-4858-8294-679395A70C75}" type="datetime1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35234-EE65-4EC7-A0ED-C15B4106C703}" type="datetime1">
              <a:rPr lang="en-US" smtClean="0"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2041-0BED-48EB-B11E-2352315A5BFB}" type="datetime1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9EDF-44E6-4A04-AA55-19C94859FD90}" type="datetime1">
              <a:rPr lang="en-US" smtClean="0"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4424-DBB7-47C4-9E72-4387C0185BF8}" type="datetime1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55A90D8-6F37-4783-935B-1256B38AF3C2}" type="datetime1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A6A0E0F-6B95-42F9-9B47-D9F8D33D9591}" type="datetime1">
              <a:rPr lang="en-US" smtClean="0"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mtClean="0"/>
              <a:t>Lecture </a:t>
            </a:r>
            <a:r>
              <a:rPr lang="en-US" dirty="0" smtClean="0"/>
              <a:t>4</a:t>
            </a:r>
            <a:r>
              <a:rPr smtClean="0"/>
              <a:t/>
            </a:r>
            <a:br>
              <a:rPr smtClean="0"/>
            </a:br>
            <a:r>
              <a:rPr smtClean="0"/>
              <a:t>Array</a:t>
            </a:r>
            <a:r>
              <a:rPr lang="en-US" dirty="0" smtClean="0"/>
              <a:t> Sorting, Merging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"Bubbling Up" the Largest Element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Traverse a collection of elements</a:t>
            </a:r>
          </a:p>
          <a:p>
            <a:pPr lvl="1" eaLnBrk="1" hangingPunct="1"/>
            <a:r>
              <a:rPr lang="en-US" b="1" smtClean="0"/>
              <a:t>Move from the front to the end</a:t>
            </a:r>
          </a:p>
          <a:p>
            <a:pPr lvl="1" eaLnBrk="1" hangingPunct="1"/>
            <a:r>
              <a:rPr lang="en-US" b="1" smtClean="0"/>
              <a:t>“Bubble” the largest value to the end using pair-wise comparisons and swapping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5</a:t>
            </a: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>
                <a:solidFill>
                  <a:srgbClr val="FF0033"/>
                </a:solidFill>
              </a:rPr>
              <a:t>77</a:t>
            </a:r>
            <a:endParaRPr lang="en-US" sz="2400">
              <a:solidFill>
                <a:srgbClr val="FF0033"/>
              </a:solidFill>
            </a:endParaRPr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12</a:t>
            </a:r>
            <a:endParaRPr lang="en-US" sz="2400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35</a:t>
            </a:r>
            <a:endParaRPr lang="en-US" sz="2400"/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42</a:t>
            </a:r>
            <a:endParaRPr lang="en-US" sz="2400"/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>
                <a:solidFill>
                  <a:srgbClr val="FF0033"/>
                </a:solidFill>
              </a:rPr>
              <a:t>101</a:t>
            </a:r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1          2          3          4            5            6</a:t>
            </a:r>
            <a:endParaRPr lang="en-US" sz="2400"/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4291013" y="4587875"/>
            <a:ext cx="1081087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5386388" y="4587875"/>
            <a:ext cx="11525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4157663" y="5454650"/>
            <a:ext cx="26035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3333FF"/>
                </a:solidFill>
              </a:rPr>
              <a:t>No need to swap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E6D2-937D-46B6-9B14-BF3402EAB496}" type="datetime1">
              <a:rPr lang="en-US" smtClean="0"/>
              <a:t>10/6/2016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"Bubbling Up" the Largest Element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Traverse a collection of elements</a:t>
            </a:r>
          </a:p>
          <a:p>
            <a:pPr lvl="1" eaLnBrk="1" hangingPunct="1"/>
            <a:r>
              <a:rPr lang="en-US" b="1" smtClean="0"/>
              <a:t>Move from the front to the end</a:t>
            </a:r>
          </a:p>
          <a:p>
            <a:pPr lvl="1" eaLnBrk="1" hangingPunct="1"/>
            <a:r>
              <a:rPr lang="en-US" b="1" smtClean="0"/>
              <a:t>“Bubble” the largest value to the end using pair-wise comparisons and swapping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>
                <a:solidFill>
                  <a:srgbClr val="FF0033"/>
                </a:solidFill>
              </a:rPr>
              <a:t>5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77</a:t>
            </a:r>
            <a:endParaRPr lang="en-US" sz="2400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12</a:t>
            </a:r>
            <a:endParaRPr lang="en-US" sz="2400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35</a:t>
            </a:r>
            <a:endParaRPr lang="en-US" sz="2400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42</a:t>
            </a:r>
            <a:endParaRPr lang="en-US" sz="2400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>
                <a:solidFill>
                  <a:srgbClr val="FF0033"/>
                </a:solidFill>
              </a:rPr>
              <a:t>101</a:t>
            </a: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1          2          3          4            5            6</a:t>
            </a:r>
            <a:endParaRPr lang="en-US" sz="2400"/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5400675" y="4584700"/>
            <a:ext cx="11398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6553200" y="4584700"/>
            <a:ext cx="11525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1" name="AutoShape 19"/>
          <p:cNvSpPr>
            <a:spLocks noChangeArrowheads="1"/>
          </p:cNvSpPr>
          <p:nvPr/>
        </p:nvSpPr>
        <p:spPr bwMode="auto">
          <a:xfrm>
            <a:off x="5289550" y="4156075"/>
            <a:ext cx="250190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sz="2400" b="1"/>
              <a:t>Swap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400675" y="4591050"/>
            <a:ext cx="2328863" cy="708025"/>
            <a:chOff x="760" y="2895"/>
            <a:chExt cx="1272" cy="446"/>
          </a:xfrm>
        </p:grpSpPr>
        <p:sp>
          <p:nvSpPr>
            <p:cNvPr id="23573" name="Rectangle 21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 b="1"/>
                <a:t>5</a:t>
              </a:r>
            </a:p>
          </p:txBody>
        </p:sp>
        <p:sp>
          <p:nvSpPr>
            <p:cNvPr id="23574" name="Rectangle 22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 b="1"/>
                <a:t>101</a:t>
              </a:r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5E4D-D8E9-4223-BB2A-6FF08558CAC3}" type="datetime1">
              <a:rPr lang="en-US" smtClean="0"/>
              <a:t>10/6/2016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1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"Bubbling Up" the Largest Element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Traverse a collection of elements</a:t>
            </a:r>
          </a:p>
          <a:p>
            <a:pPr lvl="1" eaLnBrk="1" hangingPunct="1"/>
            <a:r>
              <a:rPr lang="en-US" b="1" smtClean="0"/>
              <a:t>Move from the front to the end</a:t>
            </a:r>
          </a:p>
          <a:p>
            <a:pPr lvl="1" eaLnBrk="1" hangingPunct="1"/>
            <a:r>
              <a:rPr lang="en-US" b="1" smtClean="0"/>
              <a:t>“Bubble” the largest value to the end using pair-wise comparisons and swapping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990600" y="3886200"/>
            <a:ext cx="6518275" cy="1181100"/>
            <a:chOff x="763" y="2603"/>
            <a:chExt cx="4106" cy="744"/>
          </a:xfrm>
        </p:grpSpPr>
        <p:sp>
          <p:nvSpPr>
            <p:cNvPr id="24582" name="Rectangle 15"/>
            <p:cNvSpPr>
              <a:spLocks noChangeArrowheads="1"/>
            </p:cNvSpPr>
            <p:nvPr/>
          </p:nvSpPr>
          <p:spPr bwMode="auto">
            <a:xfrm>
              <a:off x="960" y="2603"/>
              <a:ext cx="36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/>
                <a:t>1          2          3          4            5            6</a:t>
              </a:r>
              <a:endParaRPr lang="en-US" sz="2400"/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763" y="2888"/>
              <a:ext cx="4106" cy="459"/>
              <a:chOff x="763" y="2888"/>
              <a:chExt cx="4106" cy="459"/>
            </a:xfrm>
          </p:grpSpPr>
          <p:sp>
            <p:nvSpPr>
              <p:cNvPr id="24584" name="Rectangle 4"/>
              <p:cNvSpPr>
                <a:spLocks noChangeArrowheads="1"/>
              </p:cNvSpPr>
              <p:nvPr/>
            </p:nvSpPr>
            <p:spPr bwMode="auto">
              <a:xfrm>
                <a:off x="763" y="2893"/>
                <a:ext cx="4106" cy="45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5" name="Line 5"/>
              <p:cNvSpPr>
                <a:spLocks noChangeShapeType="1"/>
              </p:cNvSpPr>
              <p:nvPr/>
            </p:nvSpPr>
            <p:spPr bwMode="auto">
              <a:xfrm>
                <a:off x="1399" y="2890"/>
                <a:ext cx="0" cy="44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6" name="Line 6"/>
              <p:cNvSpPr>
                <a:spLocks noChangeShapeType="1"/>
              </p:cNvSpPr>
              <p:nvPr/>
            </p:nvSpPr>
            <p:spPr bwMode="auto">
              <a:xfrm>
                <a:off x="2040" y="2890"/>
                <a:ext cx="0" cy="45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7" name="Line 7"/>
              <p:cNvSpPr>
                <a:spLocks noChangeShapeType="1"/>
              </p:cNvSpPr>
              <p:nvPr/>
            </p:nvSpPr>
            <p:spPr bwMode="auto">
              <a:xfrm>
                <a:off x="2694" y="2890"/>
                <a:ext cx="0" cy="45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8" name="Line 8"/>
              <p:cNvSpPr>
                <a:spLocks noChangeShapeType="1"/>
              </p:cNvSpPr>
              <p:nvPr/>
            </p:nvSpPr>
            <p:spPr bwMode="auto">
              <a:xfrm>
                <a:off x="3393" y="2890"/>
                <a:ext cx="0" cy="45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9" name="Line 9"/>
              <p:cNvSpPr>
                <a:spLocks noChangeShapeType="1"/>
              </p:cNvSpPr>
              <p:nvPr/>
            </p:nvSpPr>
            <p:spPr bwMode="auto">
              <a:xfrm>
                <a:off x="4120" y="2898"/>
                <a:ext cx="0" cy="44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0" name="Rectangle 10"/>
              <p:cNvSpPr>
                <a:spLocks noChangeArrowheads="1"/>
              </p:cNvSpPr>
              <p:nvPr/>
            </p:nvSpPr>
            <p:spPr bwMode="auto">
              <a:xfrm>
                <a:off x="2845" y="2995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2400" b="1"/>
                  <a:t>77</a:t>
                </a:r>
                <a:endParaRPr lang="en-US" sz="2400"/>
              </a:p>
            </p:txBody>
          </p:sp>
          <p:sp>
            <p:nvSpPr>
              <p:cNvPr id="24591" name="Rectangle 11"/>
              <p:cNvSpPr>
                <a:spLocks noChangeArrowheads="1"/>
              </p:cNvSpPr>
              <p:nvPr/>
            </p:nvSpPr>
            <p:spPr bwMode="auto">
              <a:xfrm>
                <a:off x="2161" y="3003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2400" b="1"/>
                  <a:t>12</a:t>
                </a:r>
                <a:endParaRPr lang="en-US" sz="2400"/>
              </a:p>
            </p:txBody>
          </p:sp>
          <p:sp>
            <p:nvSpPr>
              <p:cNvPr id="24592" name="Rectangle 12"/>
              <p:cNvSpPr>
                <a:spLocks noChangeArrowheads="1"/>
              </p:cNvSpPr>
              <p:nvPr/>
            </p:nvSpPr>
            <p:spPr bwMode="auto">
              <a:xfrm>
                <a:off x="1477" y="3003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2400" b="1"/>
                  <a:t>35</a:t>
                </a:r>
                <a:endParaRPr lang="en-US" sz="2400"/>
              </a:p>
            </p:txBody>
          </p:sp>
          <p:sp>
            <p:nvSpPr>
              <p:cNvPr id="24593" name="Rectangle 13"/>
              <p:cNvSpPr>
                <a:spLocks noChangeArrowheads="1"/>
              </p:cNvSpPr>
              <p:nvPr/>
            </p:nvSpPr>
            <p:spPr bwMode="auto">
              <a:xfrm>
                <a:off x="867" y="3012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2400" b="1"/>
                  <a:t>42</a:t>
                </a:r>
                <a:endParaRPr lang="en-US" sz="2400"/>
              </a:p>
            </p:txBody>
          </p:sp>
          <p:sp>
            <p:nvSpPr>
              <p:cNvPr id="24594" name="Rectangle 14"/>
              <p:cNvSpPr>
                <a:spLocks noChangeArrowheads="1"/>
              </p:cNvSpPr>
              <p:nvPr/>
            </p:nvSpPr>
            <p:spPr bwMode="auto">
              <a:xfrm>
                <a:off x="3502" y="2994"/>
                <a:ext cx="32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2400" b="1"/>
                  <a:t>  5</a:t>
                </a:r>
              </a:p>
            </p:txBody>
          </p:sp>
          <p:sp>
            <p:nvSpPr>
              <p:cNvPr id="24595" name="Rectangle 16"/>
              <p:cNvSpPr>
                <a:spLocks noChangeArrowheads="1"/>
              </p:cNvSpPr>
              <p:nvPr/>
            </p:nvSpPr>
            <p:spPr bwMode="auto">
              <a:xfrm>
                <a:off x="4128" y="2888"/>
                <a:ext cx="726" cy="446"/>
              </a:xfrm>
              <a:prstGeom prst="rect">
                <a:avLst/>
              </a:prstGeom>
              <a:noFill/>
              <a:ln w="76200">
                <a:solidFill>
                  <a:srgbClr val="3333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 b="1">
                    <a:solidFill>
                      <a:srgbClr val="3333FF"/>
                    </a:solidFill>
                  </a:rPr>
                  <a:t>101</a:t>
                </a:r>
              </a:p>
            </p:txBody>
          </p:sp>
        </p:grpSp>
      </p:grpSp>
      <p:sp>
        <p:nvSpPr>
          <p:cNvPr id="24581" name="Text Box 17"/>
          <p:cNvSpPr txBox="1">
            <a:spLocks noChangeArrowheads="1"/>
          </p:cNvSpPr>
          <p:nvPr/>
        </p:nvSpPr>
        <p:spPr bwMode="auto">
          <a:xfrm>
            <a:off x="1990725" y="5524500"/>
            <a:ext cx="4572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3333FF"/>
                </a:solidFill>
              </a:rPr>
              <a:t>Largest value correctly placed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BDA2-1CB7-4D53-A521-A827C1B0F9E7}" type="datetime1">
              <a:rPr lang="en-US" smtClean="0"/>
              <a:t>10/6/2016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/>
            <a:r>
              <a:rPr lang="en-US" sz="2400" b="1" dirty="0" smtClean="0"/>
              <a:t>Notice that only the largest value is correctly placed</a:t>
            </a:r>
          </a:p>
          <a:p>
            <a:pPr eaLnBrk="1" hangingPunct="1"/>
            <a:r>
              <a:rPr lang="en-US" sz="2400" b="1" dirty="0" smtClean="0">
                <a:solidFill>
                  <a:srgbClr val="3333FF"/>
                </a:solidFill>
              </a:rPr>
              <a:t>All other values are still out of order</a:t>
            </a:r>
          </a:p>
          <a:p>
            <a:pPr eaLnBrk="1" hangingPunct="1"/>
            <a:r>
              <a:rPr lang="en-US" sz="2400" b="1" dirty="0" smtClean="0"/>
              <a:t>So we need to </a:t>
            </a:r>
            <a:r>
              <a:rPr lang="en-US" sz="2400" b="1" dirty="0" smtClean="0">
                <a:solidFill>
                  <a:srgbClr val="FF0033"/>
                </a:solidFill>
              </a:rPr>
              <a:t>repeat this process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211263" y="3505200"/>
            <a:ext cx="6518275" cy="1181100"/>
            <a:chOff x="763" y="2603"/>
            <a:chExt cx="4106" cy="744"/>
          </a:xfrm>
        </p:grpSpPr>
        <p:sp>
          <p:nvSpPr>
            <p:cNvPr id="25607" name="Rectangle 4"/>
            <p:cNvSpPr>
              <a:spLocks noChangeArrowheads="1"/>
            </p:cNvSpPr>
            <p:nvPr/>
          </p:nvSpPr>
          <p:spPr bwMode="auto">
            <a:xfrm>
              <a:off x="763" y="2893"/>
              <a:ext cx="4106" cy="45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8" name="Line 5"/>
            <p:cNvSpPr>
              <a:spLocks noChangeShapeType="1"/>
            </p:cNvSpPr>
            <p:nvPr/>
          </p:nvSpPr>
          <p:spPr bwMode="auto">
            <a:xfrm>
              <a:off x="1399" y="2890"/>
              <a:ext cx="0" cy="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9" name="Line 6"/>
            <p:cNvSpPr>
              <a:spLocks noChangeShapeType="1"/>
            </p:cNvSpPr>
            <p:nvPr/>
          </p:nvSpPr>
          <p:spPr bwMode="auto">
            <a:xfrm>
              <a:off x="2040" y="2890"/>
              <a:ext cx="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Line 7"/>
            <p:cNvSpPr>
              <a:spLocks noChangeShapeType="1"/>
            </p:cNvSpPr>
            <p:nvPr/>
          </p:nvSpPr>
          <p:spPr bwMode="auto">
            <a:xfrm>
              <a:off x="2694" y="2890"/>
              <a:ext cx="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Line 8"/>
            <p:cNvSpPr>
              <a:spLocks noChangeShapeType="1"/>
            </p:cNvSpPr>
            <p:nvPr/>
          </p:nvSpPr>
          <p:spPr bwMode="auto">
            <a:xfrm>
              <a:off x="3393" y="2890"/>
              <a:ext cx="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2" name="Line 9"/>
            <p:cNvSpPr>
              <a:spLocks noChangeShapeType="1"/>
            </p:cNvSpPr>
            <p:nvPr/>
          </p:nvSpPr>
          <p:spPr bwMode="auto">
            <a:xfrm>
              <a:off x="4120" y="2898"/>
              <a:ext cx="0" cy="4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Rectangle 10"/>
            <p:cNvSpPr>
              <a:spLocks noChangeArrowheads="1"/>
            </p:cNvSpPr>
            <p:nvPr/>
          </p:nvSpPr>
          <p:spPr bwMode="auto">
            <a:xfrm>
              <a:off x="2845" y="2995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/>
                <a:t>77</a:t>
              </a:r>
              <a:endParaRPr lang="en-US" sz="2400"/>
            </a:p>
          </p:txBody>
        </p:sp>
        <p:sp>
          <p:nvSpPr>
            <p:cNvPr id="25614" name="Rectangle 11"/>
            <p:cNvSpPr>
              <a:spLocks noChangeArrowheads="1"/>
            </p:cNvSpPr>
            <p:nvPr/>
          </p:nvSpPr>
          <p:spPr bwMode="auto">
            <a:xfrm>
              <a:off x="2161" y="3003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/>
                <a:t>12</a:t>
              </a:r>
              <a:endParaRPr lang="en-US" sz="2400"/>
            </a:p>
          </p:txBody>
        </p:sp>
        <p:sp>
          <p:nvSpPr>
            <p:cNvPr id="25615" name="Rectangle 12"/>
            <p:cNvSpPr>
              <a:spLocks noChangeArrowheads="1"/>
            </p:cNvSpPr>
            <p:nvPr/>
          </p:nvSpPr>
          <p:spPr bwMode="auto">
            <a:xfrm>
              <a:off x="1477" y="3003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/>
                <a:t>35</a:t>
              </a:r>
              <a:endParaRPr lang="en-US" sz="2400"/>
            </a:p>
          </p:txBody>
        </p:sp>
        <p:sp>
          <p:nvSpPr>
            <p:cNvPr id="25616" name="Rectangle 13"/>
            <p:cNvSpPr>
              <a:spLocks noChangeArrowheads="1"/>
            </p:cNvSpPr>
            <p:nvPr/>
          </p:nvSpPr>
          <p:spPr bwMode="auto">
            <a:xfrm>
              <a:off x="867" y="3012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/>
                <a:t>42</a:t>
              </a:r>
              <a:endParaRPr lang="en-US" sz="2400"/>
            </a:p>
          </p:txBody>
        </p:sp>
        <p:sp>
          <p:nvSpPr>
            <p:cNvPr id="25617" name="Rectangle 14"/>
            <p:cNvSpPr>
              <a:spLocks noChangeArrowheads="1"/>
            </p:cNvSpPr>
            <p:nvPr/>
          </p:nvSpPr>
          <p:spPr bwMode="auto">
            <a:xfrm>
              <a:off x="3502" y="2994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/>
                <a:t>  5</a:t>
              </a:r>
            </a:p>
          </p:txBody>
        </p:sp>
        <p:sp>
          <p:nvSpPr>
            <p:cNvPr id="25618" name="Rectangle 15"/>
            <p:cNvSpPr>
              <a:spLocks noChangeArrowheads="1"/>
            </p:cNvSpPr>
            <p:nvPr/>
          </p:nvSpPr>
          <p:spPr bwMode="auto">
            <a:xfrm>
              <a:off x="960" y="2603"/>
              <a:ext cx="36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/>
                <a:t>1          2          3          4            5            6</a:t>
              </a:r>
              <a:endParaRPr lang="en-US" sz="2400"/>
            </a:p>
          </p:txBody>
        </p:sp>
        <p:sp>
          <p:nvSpPr>
            <p:cNvPr id="25619" name="Rectangle 16"/>
            <p:cNvSpPr>
              <a:spLocks noChangeArrowheads="1"/>
            </p:cNvSpPr>
            <p:nvPr/>
          </p:nvSpPr>
          <p:spPr bwMode="auto">
            <a:xfrm>
              <a:off x="4128" y="2888"/>
              <a:ext cx="726" cy="446"/>
            </a:xfrm>
            <a:prstGeom prst="rect">
              <a:avLst/>
            </a:prstGeom>
            <a:noFill/>
            <a:ln w="76200">
              <a:solidFill>
                <a:srgbClr val="3333FF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 b="1">
                  <a:solidFill>
                    <a:srgbClr val="3333FF"/>
                  </a:solidFill>
                </a:rPr>
                <a:t>101</a:t>
              </a:r>
            </a:p>
          </p:txBody>
        </p:sp>
      </p:grpSp>
      <p:sp>
        <p:nvSpPr>
          <p:cNvPr id="25604" name="Text Box 17"/>
          <p:cNvSpPr txBox="1">
            <a:spLocks noChangeArrowheads="1"/>
          </p:cNvSpPr>
          <p:nvPr/>
        </p:nvSpPr>
        <p:spPr bwMode="auto">
          <a:xfrm>
            <a:off x="1990725" y="5524500"/>
            <a:ext cx="4572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3333FF"/>
                </a:solidFill>
              </a:rPr>
              <a:t>Largest value correctly placed</a:t>
            </a:r>
          </a:p>
        </p:txBody>
      </p:sp>
      <p:sp>
        <p:nvSpPr>
          <p:cNvPr id="25605" name="Text Box 19"/>
          <p:cNvSpPr txBox="1">
            <a:spLocks noChangeArrowheads="1"/>
          </p:cNvSpPr>
          <p:nvPr/>
        </p:nvSpPr>
        <p:spPr bwMode="auto">
          <a:xfrm>
            <a:off x="2590800" y="50292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000FF"/>
                </a:solidFill>
              </a:rPr>
              <a:t>After n-1 comparisons</a:t>
            </a:r>
          </a:p>
        </p:txBody>
      </p:sp>
      <p:sp>
        <p:nvSpPr>
          <p:cNvPr id="25606" name="Rectangle 2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"Bubbling Up" the Largest Element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C03B-13D2-4425-B8B2-38324F106757}" type="datetime1">
              <a:rPr lang="en-US" smtClean="0"/>
              <a:t>10/6/2016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84212"/>
          </a:xfrm>
        </p:spPr>
        <p:txBody>
          <a:bodyPr/>
          <a:lstStyle/>
          <a:p>
            <a:pPr eaLnBrk="1" hangingPunct="1"/>
            <a:r>
              <a:rPr lang="en-US" smtClean="0"/>
              <a:t>Repeat “Bubble Up” How Many Times?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04950"/>
            <a:ext cx="7248525" cy="4591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If we have N elements…</a:t>
            </a:r>
          </a:p>
          <a:p>
            <a:pPr eaLnBrk="1" hangingPunct="1">
              <a:lnSpc>
                <a:spcPct val="90000"/>
              </a:lnSpc>
            </a:pPr>
            <a:endParaRPr lang="en-US" sz="2400" b="1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And if each time we bubble an element, we place it in its correct location…</a:t>
            </a:r>
          </a:p>
          <a:p>
            <a:pPr eaLnBrk="1" hangingPunct="1">
              <a:lnSpc>
                <a:spcPct val="90000"/>
              </a:lnSpc>
            </a:pPr>
            <a:endParaRPr lang="en-US" sz="2400" b="1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Then we </a:t>
            </a:r>
            <a:r>
              <a:rPr lang="en-US" sz="2400" b="1" dirty="0" smtClean="0">
                <a:solidFill>
                  <a:srgbClr val="3333FF"/>
                </a:solidFill>
              </a:rPr>
              <a:t>repeat the “bubble up” process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 smtClean="0">
                <a:solidFill>
                  <a:srgbClr val="3333FF"/>
                </a:solidFill>
              </a:rPr>
              <a:t>N – 1 times.</a:t>
            </a:r>
          </a:p>
          <a:p>
            <a:pPr eaLnBrk="1" hangingPunct="1">
              <a:lnSpc>
                <a:spcPct val="90000"/>
              </a:lnSpc>
            </a:pPr>
            <a:endParaRPr lang="en-US" sz="2400" b="1" dirty="0" smtClean="0">
              <a:solidFill>
                <a:srgbClr val="3333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This </a:t>
            </a:r>
            <a:r>
              <a:rPr lang="en-US" sz="2400" b="1" dirty="0" smtClean="0">
                <a:solidFill>
                  <a:srgbClr val="3333FF"/>
                </a:solidFill>
              </a:rPr>
              <a:t>guarantees we’ll correctly </a:t>
            </a:r>
            <a:br>
              <a:rPr lang="en-US" sz="2400" b="1" dirty="0" smtClean="0">
                <a:solidFill>
                  <a:srgbClr val="3333FF"/>
                </a:solidFill>
              </a:rPr>
            </a:br>
            <a:r>
              <a:rPr lang="en-US" sz="2400" b="1" dirty="0" smtClean="0">
                <a:solidFill>
                  <a:srgbClr val="3333FF"/>
                </a:solidFill>
              </a:rPr>
              <a:t>place all N elements.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DA73-5117-4614-9A1D-D076EAE0A6EA}" type="datetime1">
              <a:rPr lang="en-US" smtClean="0"/>
              <a:t>10/6/2016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“Bubbling” All the Elements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01775" y="1717675"/>
            <a:ext cx="6518275" cy="882650"/>
            <a:chOff x="644" y="1072"/>
            <a:chExt cx="4106" cy="556"/>
          </a:xfrm>
        </p:grpSpPr>
        <p:sp>
          <p:nvSpPr>
            <p:cNvPr id="27711" name="Rectangle 4"/>
            <p:cNvSpPr>
              <a:spLocks noChangeArrowheads="1"/>
            </p:cNvSpPr>
            <p:nvPr/>
          </p:nvSpPr>
          <p:spPr bwMode="auto">
            <a:xfrm>
              <a:off x="644" y="1332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2" name="Line 5"/>
            <p:cNvSpPr>
              <a:spLocks noChangeShapeType="1"/>
            </p:cNvSpPr>
            <p:nvPr/>
          </p:nvSpPr>
          <p:spPr bwMode="auto">
            <a:xfrm>
              <a:off x="1280" y="1330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3" name="Line 6"/>
            <p:cNvSpPr>
              <a:spLocks noChangeShapeType="1"/>
            </p:cNvSpPr>
            <p:nvPr/>
          </p:nvSpPr>
          <p:spPr bwMode="auto">
            <a:xfrm>
              <a:off x="1921" y="1330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4" name="Line 7"/>
            <p:cNvSpPr>
              <a:spLocks noChangeShapeType="1"/>
            </p:cNvSpPr>
            <p:nvPr/>
          </p:nvSpPr>
          <p:spPr bwMode="auto">
            <a:xfrm>
              <a:off x="2575" y="1330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5" name="Line 8"/>
            <p:cNvSpPr>
              <a:spLocks noChangeShapeType="1"/>
            </p:cNvSpPr>
            <p:nvPr/>
          </p:nvSpPr>
          <p:spPr bwMode="auto">
            <a:xfrm>
              <a:off x="3274" y="1330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6" name="Line 9"/>
            <p:cNvSpPr>
              <a:spLocks noChangeShapeType="1"/>
            </p:cNvSpPr>
            <p:nvPr/>
          </p:nvSpPr>
          <p:spPr bwMode="auto">
            <a:xfrm>
              <a:off x="4001" y="1335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7" name="Rectangle 10"/>
            <p:cNvSpPr>
              <a:spLocks noChangeArrowheads="1"/>
            </p:cNvSpPr>
            <p:nvPr/>
          </p:nvSpPr>
          <p:spPr bwMode="auto">
            <a:xfrm>
              <a:off x="2726" y="1335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/>
                <a:t>77</a:t>
              </a:r>
              <a:endParaRPr lang="en-US" sz="2400"/>
            </a:p>
          </p:txBody>
        </p:sp>
        <p:sp>
          <p:nvSpPr>
            <p:cNvPr id="27718" name="Rectangle 11"/>
            <p:cNvSpPr>
              <a:spLocks noChangeArrowheads="1"/>
            </p:cNvSpPr>
            <p:nvPr/>
          </p:nvSpPr>
          <p:spPr bwMode="auto">
            <a:xfrm>
              <a:off x="2042" y="1340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/>
                <a:t>12</a:t>
              </a:r>
              <a:endParaRPr lang="en-US" sz="2400"/>
            </a:p>
          </p:txBody>
        </p:sp>
        <p:sp>
          <p:nvSpPr>
            <p:cNvPr id="27719" name="Rectangle 12"/>
            <p:cNvSpPr>
              <a:spLocks noChangeArrowheads="1"/>
            </p:cNvSpPr>
            <p:nvPr/>
          </p:nvSpPr>
          <p:spPr bwMode="auto">
            <a:xfrm>
              <a:off x="1358" y="1340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/>
                <a:t>35</a:t>
              </a:r>
              <a:endParaRPr lang="en-US" sz="2400"/>
            </a:p>
          </p:txBody>
        </p:sp>
        <p:sp>
          <p:nvSpPr>
            <p:cNvPr id="27720" name="Rectangle 13"/>
            <p:cNvSpPr>
              <a:spLocks noChangeArrowheads="1"/>
            </p:cNvSpPr>
            <p:nvPr/>
          </p:nvSpPr>
          <p:spPr bwMode="auto">
            <a:xfrm>
              <a:off x="748" y="1337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/>
                <a:t>42</a:t>
              </a:r>
              <a:endParaRPr lang="en-US" sz="2400"/>
            </a:p>
          </p:txBody>
        </p:sp>
        <p:sp>
          <p:nvSpPr>
            <p:cNvPr id="27721" name="Rectangle 14"/>
            <p:cNvSpPr>
              <a:spLocks noChangeArrowheads="1"/>
            </p:cNvSpPr>
            <p:nvPr/>
          </p:nvSpPr>
          <p:spPr bwMode="auto">
            <a:xfrm>
              <a:off x="3383" y="1335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/>
                <a:t>  5</a:t>
              </a:r>
            </a:p>
          </p:txBody>
        </p:sp>
        <p:sp>
          <p:nvSpPr>
            <p:cNvPr id="27722" name="Rectangle 15"/>
            <p:cNvSpPr>
              <a:spLocks noChangeArrowheads="1"/>
            </p:cNvSpPr>
            <p:nvPr/>
          </p:nvSpPr>
          <p:spPr bwMode="auto">
            <a:xfrm>
              <a:off x="841" y="1072"/>
              <a:ext cx="36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/>
                <a:t>1          2          3          4            5            6</a:t>
              </a:r>
              <a:endParaRPr lang="en-US" sz="2400"/>
            </a:p>
          </p:txBody>
        </p:sp>
        <p:sp>
          <p:nvSpPr>
            <p:cNvPr id="27723" name="Rectangle 16"/>
            <p:cNvSpPr>
              <a:spLocks noChangeArrowheads="1"/>
            </p:cNvSpPr>
            <p:nvPr/>
          </p:nvSpPr>
          <p:spPr bwMode="auto">
            <a:xfrm>
              <a:off x="4132" y="1335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/>
                <a:t> </a:t>
              </a:r>
              <a:r>
                <a:rPr lang="en-US" sz="2400" b="1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497013" y="2636838"/>
            <a:ext cx="6518275" cy="882650"/>
            <a:chOff x="641" y="1651"/>
            <a:chExt cx="4106" cy="556"/>
          </a:xfrm>
        </p:grpSpPr>
        <p:sp>
          <p:nvSpPr>
            <p:cNvPr id="27698" name="Rectangle 18"/>
            <p:cNvSpPr>
              <a:spLocks noChangeArrowheads="1"/>
            </p:cNvSpPr>
            <p:nvPr/>
          </p:nvSpPr>
          <p:spPr bwMode="auto">
            <a:xfrm>
              <a:off x="641" y="191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9" name="Line 19"/>
            <p:cNvSpPr>
              <a:spLocks noChangeShapeType="1"/>
            </p:cNvSpPr>
            <p:nvPr/>
          </p:nvSpPr>
          <p:spPr bwMode="auto">
            <a:xfrm>
              <a:off x="1277" y="190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0" name="Line 20"/>
            <p:cNvSpPr>
              <a:spLocks noChangeShapeType="1"/>
            </p:cNvSpPr>
            <p:nvPr/>
          </p:nvSpPr>
          <p:spPr bwMode="auto">
            <a:xfrm>
              <a:off x="1918" y="190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1" name="Line 21"/>
            <p:cNvSpPr>
              <a:spLocks noChangeShapeType="1"/>
            </p:cNvSpPr>
            <p:nvPr/>
          </p:nvSpPr>
          <p:spPr bwMode="auto">
            <a:xfrm>
              <a:off x="2572" y="190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2" name="Line 22"/>
            <p:cNvSpPr>
              <a:spLocks noChangeShapeType="1"/>
            </p:cNvSpPr>
            <p:nvPr/>
          </p:nvSpPr>
          <p:spPr bwMode="auto">
            <a:xfrm>
              <a:off x="3271" y="190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3" name="Line 23"/>
            <p:cNvSpPr>
              <a:spLocks noChangeShapeType="1"/>
            </p:cNvSpPr>
            <p:nvPr/>
          </p:nvSpPr>
          <p:spPr bwMode="auto">
            <a:xfrm>
              <a:off x="3998" y="191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4" name="Rectangle 24"/>
            <p:cNvSpPr>
              <a:spLocks noChangeArrowheads="1"/>
            </p:cNvSpPr>
            <p:nvPr/>
          </p:nvSpPr>
          <p:spPr bwMode="auto">
            <a:xfrm>
              <a:off x="2723" y="191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/>
                <a:t> 5</a:t>
              </a:r>
              <a:endParaRPr lang="en-US" sz="2400"/>
            </a:p>
          </p:txBody>
        </p:sp>
        <p:sp>
          <p:nvSpPr>
            <p:cNvPr id="27705" name="Rectangle 25"/>
            <p:cNvSpPr>
              <a:spLocks noChangeArrowheads="1"/>
            </p:cNvSpPr>
            <p:nvPr/>
          </p:nvSpPr>
          <p:spPr bwMode="auto">
            <a:xfrm>
              <a:off x="2039" y="1919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/>
                <a:t>42</a:t>
              </a:r>
              <a:endParaRPr lang="en-US" sz="2400"/>
            </a:p>
          </p:txBody>
        </p:sp>
        <p:sp>
          <p:nvSpPr>
            <p:cNvPr id="27706" name="Rectangle 26"/>
            <p:cNvSpPr>
              <a:spLocks noChangeArrowheads="1"/>
            </p:cNvSpPr>
            <p:nvPr/>
          </p:nvSpPr>
          <p:spPr bwMode="auto">
            <a:xfrm>
              <a:off x="1355" y="1919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/>
                <a:t>12</a:t>
              </a:r>
              <a:endParaRPr lang="en-US" sz="2400"/>
            </a:p>
          </p:txBody>
        </p:sp>
        <p:sp>
          <p:nvSpPr>
            <p:cNvPr id="27707" name="Rectangle 27"/>
            <p:cNvSpPr>
              <a:spLocks noChangeArrowheads="1"/>
            </p:cNvSpPr>
            <p:nvPr/>
          </p:nvSpPr>
          <p:spPr bwMode="auto">
            <a:xfrm>
              <a:off x="745" y="1916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/>
                <a:t>35</a:t>
              </a:r>
              <a:endParaRPr lang="en-US" sz="2400"/>
            </a:p>
          </p:txBody>
        </p:sp>
        <p:sp>
          <p:nvSpPr>
            <p:cNvPr id="27708" name="Rectangle 28"/>
            <p:cNvSpPr>
              <a:spLocks noChangeArrowheads="1"/>
            </p:cNvSpPr>
            <p:nvPr/>
          </p:nvSpPr>
          <p:spPr bwMode="auto">
            <a:xfrm>
              <a:off x="3380" y="1914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/>
                <a:t> </a:t>
              </a:r>
              <a:r>
                <a:rPr lang="en-US" sz="2400" b="1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27709" name="Rectangle 29"/>
            <p:cNvSpPr>
              <a:spLocks noChangeArrowheads="1"/>
            </p:cNvSpPr>
            <p:nvPr/>
          </p:nvSpPr>
          <p:spPr bwMode="auto">
            <a:xfrm>
              <a:off x="838" y="1651"/>
              <a:ext cx="36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/>
                <a:t>1          2          3          4            5            6</a:t>
              </a:r>
              <a:endParaRPr lang="en-US" sz="2400"/>
            </a:p>
          </p:txBody>
        </p:sp>
        <p:sp>
          <p:nvSpPr>
            <p:cNvPr id="27710" name="Rectangle 30"/>
            <p:cNvSpPr>
              <a:spLocks noChangeArrowheads="1"/>
            </p:cNvSpPr>
            <p:nvPr/>
          </p:nvSpPr>
          <p:spPr bwMode="auto">
            <a:xfrm>
              <a:off x="4129" y="1914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/>
                <a:t> </a:t>
              </a:r>
              <a:r>
                <a:rPr lang="en-US" sz="2400" b="1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501775" y="3548063"/>
            <a:ext cx="6518275" cy="882650"/>
            <a:chOff x="644" y="2225"/>
            <a:chExt cx="4106" cy="556"/>
          </a:xfrm>
        </p:grpSpPr>
        <p:sp>
          <p:nvSpPr>
            <p:cNvPr id="27685" name="Rectangle 32"/>
            <p:cNvSpPr>
              <a:spLocks noChangeArrowheads="1"/>
            </p:cNvSpPr>
            <p:nvPr/>
          </p:nvSpPr>
          <p:spPr bwMode="auto">
            <a:xfrm>
              <a:off x="644" y="2485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6" name="Line 33"/>
            <p:cNvSpPr>
              <a:spLocks noChangeShapeType="1"/>
            </p:cNvSpPr>
            <p:nvPr/>
          </p:nvSpPr>
          <p:spPr bwMode="auto">
            <a:xfrm>
              <a:off x="1280" y="2483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7" name="Line 34"/>
            <p:cNvSpPr>
              <a:spLocks noChangeShapeType="1"/>
            </p:cNvSpPr>
            <p:nvPr/>
          </p:nvSpPr>
          <p:spPr bwMode="auto">
            <a:xfrm>
              <a:off x="1921" y="2483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8" name="Line 35"/>
            <p:cNvSpPr>
              <a:spLocks noChangeShapeType="1"/>
            </p:cNvSpPr>
            <p:nvPr/>
          </p:nvSpPr>
          <p:spPr bwMode="auto">
            <a:xfrm>
              <a:off x="2575" y="2483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9" name="Line 36"/>
            <p:cNvSpPr>
              <a:spLocks noChangeShapeType="1"/>
            </p:cNvSpPr>
            <p:nvPr/>
          </p:nvSpPr>
          <p:spPr bwMode="auto">
            <a:xfrm>
              <a:off x="3274" y="2483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0" name="Line 37"/>
            <p:cNvSpPr>
              <a:spLocks noChangeShapeType="1"/>
            </p:cNvSpPr>
            <p:nvPr/>
          </p:nvSpPr>
          <p:spPr bwMode="auto">
            <a:xfrm>
              <a:off x="4001" y="2488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1" name="Rectangle 38"/>
            <p:cNvSpPr>
              <a:spLocks noChangeArrowheads="1"/>
            </p:cNvSpPr>
            <p:nvPr/>
          </p:nvSpPr>
          <p:spPr bwMode="auto">
            <a:xfrm>
              <a:off x="2726" y="2488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rgbClr val="FF0033"/>
                  </a:solidFill>
                </a:rPr>
                <a:t>42</a:t>
              </a:r>
              <a:endParaRPr lang="en-US" sz="2400">
                <a:solidFill>
                  <a:srgbClr val="FF0033"/>
                </a:solidFill>
              </a:endParaRPr>
            </a:p>
          </p:txBody>
        </p:sp>
        <p:sp>
          <p:nvSpPr>
            <p:cNvPr id="27692" name="Rectangle 39"/>
            <p:cNvSpPr>
              <a:spLocks noChangeArrowheads="1"/>
            </p:cNvSpPr>
            <p:nvPr/>
          </p:nvSpPr>
          <p:spPr bwMode="auto">
            <a:xfrm>
              <a:off x="2042" y="2493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/>
                <a:t> 5</a:t>
              </a:r>
              <a:endParaRPr lang="en-US" sz="2400"/>
            </a:p>
          </p:txBody>
        </p:sp>
        <p:sp>
          <p:nvSpPr>
            <p:cNvPr id="27693" name="Rectangle 40"/>
            <p:cNvSpPr>
              <a:spLocks noChangeArrowheads="1"/>
            </p:cNvSpPr>
            <p:nvPr/>
          </p:nvSpPr>
          <p:spPr bwMode="auto">
            <a:xfrm>
              <a:off x="1358" y="2493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/>
                <a:t> 35</a:t>
              </a:r>
              <a:endParaRPr lang="en-US" sz="2400"/>
            </a:p>
          </p:txBody>
        </p:sp>
        <p:sp>
          <p:nvSpPr>
            <p:cNvPr id="27694" name="Rectangle 41"/>
            <p:cNvSpPr>
              <a:spLocks noChangeArrowheads="1"/>
            </p:cNvSpPr>
            <p:nvPr/>
          </p:nvSpPr>
          <p:spPr bwMode="auto">
            <a:xfrm>
              <a:off x="748" y="2490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/>
                <a:t>12</a:t>
              </a:r>
              <a:endParaRPr lang="en-US" sz="2400"/>
            </a:p>
          </p:txBody>
        </p:sp>
        <p:sp>
          <p:nvSpPr>
            <p:cNvPr id="27695" name="Rectangle 42"/>
            <p:cNvSpPr>
              <a:spLocks noChangeArrowheads="1"/>
            </p:cNvSpPr>
            <p:nvPr/>
          </p:nvSpPr>
          <p:spPr bwMode="auto">
            <a:xfrm>
              <a:off x="3383" y="2488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/>
                <a:t> </a:t>
              </a:r>
              <a:r>
                <a:rPr lang="en-US" sz="2400" b="1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27696" name="Rectangle 43"/>
            <p:cNvSpPr>
              <a:spLocks noChangeArrowheads="1"/>
            </p:cNvSpPr>
            <p:nvPr/>
          </p:nvSpPr>
          <p:spPr bwMode="auto">
            <a:xfrm>
              <a:off x="841" y="2225"/>
              <a:ext cx="36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 dirty="0"/>
                <a:t>1          2          3          4            5            6</a:t>
              </a:r>
              <a:endParaRPr lang="en-US" sz="2400" dirty="0"/>
            </a:p>
          </p:txBody>
        </p:sp>
        <p:sp>
          <p:nvSpPr>
            <p:cNvPr id="27697" name="Rectangle 44"/>
            <p:cNvSpPr>
              <a:spLocks noChangeArrowheads="1"/>
            </p:cNvSpPr>
            <p:nvPr/>
          </p:nvSpPr>
          <p:spPr bwMode="auto">
            <a:xfrm>
              <a:off x="4132" y="2488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/>
                <a:t> </a:t>
              </a:r>
              <a:r>
                <a:rPr lang="en-US" sz="2400" b="1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1497013" y="4430713"/>
            <a:ext cx="6518275" cy="882650"/>
            <a:chOff x="641" y="2781"/>
            <a:chExt cx="4106" cy="556"/>
          </a:xfrm>
        </p:grpSpPr>
        <p:sp>
          <p:nvSpPr>
            <p:cNvPr id="27672" name="Rectangle 46"/>
            <p:cNvSpPr>
              <a:spLocks noChangeArrowheads="1"/>
            </p:cNvSpPr>
            <p:nvPr/>
          </p:nvSpPr>
          <p:spPr bwMode="auto">
            <a:xfrm>
              <a:off x="641" y="304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3" name="Line 47"/>
            <p:cNvSpPr>
              <a:spLocks noChangeShapeType="1"/>
            </p:cNvSpPr>
            <p:nvPr/>
          </p:nvSpPr>
          <p:spPr bwMode="auto">
            <a:xfrm>
              <a:off x="1277" y="303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4" name="Line 48"/>
            <p:cNvSpPr>
              <a:spLocks noChangeShapeType="1"/>
            </p:cNvSpPr>
            <p:nvPr/>
          </p:nvSpPr>
          <p:spPr bwMode="auto">
            <a:xfrm>
              <a:off x="1918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5" name="Line 49"/>
            <p:cNvSpPr>
              <a:spLocks noChangeShapeType="1"/>
            </p:cNvSpPr>
            <p:nvPr/>
          </p:nvSpPr>
          <p:spPr bwMode="auto">
            <a:xfrm>
              <a:off x="2572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6" name="Line 50"/>
            <p:cNvSpPr>
              <a:spLocks noChangeShapeType="1"/>
            </p:cNvSpPr>
            <p:nvPr/>
          </p:nvSpPr>
          <p:spPr bwMode="auto">
            <a:xfrm>
              <a:off x="3271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7" name="Line 51"/>
            <p:cNvSpPr>
              <a:spLocks noChangeShapeType="1"/>
            </p:cNvSpPr>
            <p:nvPr/>
          </p:nvSpPr>
          <p:spPr bwMode="auto">
            <a:xfrm>
              <a:off x="3998" y="304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8" name="Rectangle 52"/>
            <p:cNvSpPr>
              <a:spLocks noChangeArrowheads="1"/>
            </p:cNvSpPr>
            <p:nvPr/>
          </p:nvSpPr>
          <p:spPr bwMode="auto">
            <a:xfrm>
              <a:off x="2723" y="3044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rgbClr val="FF0033"/>
                  </a:solidFill>
                </a:rPr>
                <a:t>42</a:t>
              </a:r>
              <a:endParaRPr lang="en-US" sz="2400">
                <a:solidFill>
                  <a:srgbClr val="FF0033"/>
                </a:solidFill>
              </a:endParaRPr>
            </a:p>
          </p:txBody>
        </p:sp>
        <p:sp>
          <p:nvSpPr>
            <p:cNvPr id="27679" name="Rectangle 53"/>
            <p:cNvSpPr>
              <a:spLocks noChangeArrowheads="1"/>
            </p:cNvSpPr>
            <p:nvPr/>
          </p:nvSpPr>
          <p:spPr bwMode="auto">
            <a:xfrm>
              <a:off x="2039" y="3049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/>
                <a:t> </a:t>
              </a:r>
              <a:r>
                <a:rPr lang="en-US" sz="2400" b="1">
                  <a:solidFill>
                    <a:srgbClr val="FF0033"/>
                  </a:solidFill>
                </a:rPr>
                <a:t>35</a:t>
              </a:r>
              <a:endParaRPr lang="en-US" sz="2400">
                <a:solidFill>
                  <a:srgbClr val="FF0033"/>
                </a:solidFill>
              </a:endParaRPr>
            </a:p>
          </p:txBody>
        </p:sp>
        <p:sp>
          <p:nvSpPr>
            <p:cNvPr id="27680" name="Rectangle 54"/>
            <p:cNvSpPr>
              <a:spLocks noChangeArrowheads="1"/>
            </p:cNvSpPr>
            <p:nvPr/>
          </p:nvSpPr>
          <p:spPr bwMode="auto">
            <a:xfrm>
              <a:off x="1355" y="3049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/>
                <a:t>  5</a:t>
              </a:r>
              <a:endParaRPr lang="en-US" sz="2400"/>
            </a:p>
          </p:txBody>
        </p:sp>
        <p:sp>
          <p:nvSpPr>
            <p:cNvPr id="27681" name="Rectangle 55"/>
            <p:cNvSpPr>
              <a:spLocks noChangeArrowheads="1"/>
            </p:cNvSpPr>
            <p:nvPr/>
          </p:nvSpPr>
          <p:spPr bwMode="auto">
            <a:xfrm>
              <a:off x="745" y="3046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/>
                <a:t>12</a:t>
              </a:r>
              <a:endParaRPr lang="en-US" sz="2400"/>
            </a:p>
          </p:txBody>
        </p:sp>
        <p:sp>
          <p:nvSpPr>
            <p:cNvPr id="27682" name="Rectangle 56"/>
            <p:cNvSpPr>
              <a:spLocks noChangeArrowheads="1"/>
            </p:cNvSpPr>
            <p:nvPr/>
          </p:nvSpPr>
          <p:spPr bwMode="auto">
            <a:xfrm>
              <a:off x="3380" y="3044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/>
                <a:t> </a:t>
              </a:r>
              <a:r>
                <a:rPr lang="en-US" sz="2400" b="1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27683" name="Rectangle 57"/>
            <p:cNvSpPr>
              <a:spLocks noChangeArrowheads="1"/>
            </p:cNvSpPr>
            <p:nvPr/>
          </p:nvSpPr>
          <p:spPr bwMode="auto">
            <a:xfrm>
              <a:off x="838" y="2781"/>
              <a:ext cx="36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 dirty="0"/>
                <a:t>1          2          3          4            5            6</a:t>
              </a:r>
              <a:endParaRPr lang="en-US" sz="2400" dirty="0"/>
            </a:p>
          </p:txBody>
        </p:sp>
        <p:sp>
          <p:nvSpPr>
            <p:cNvPr id="27684" name="Rectangle 58"/>
            <p:cNvSpPr>
              <a:spLocks noChangeArrowheads="1"/>
            </p:cNvSpPr>
            <p:nvPr/>
          </p:nvSpPr>
          <p:spPr bwMode="auto">
            <a:xfrm>
              <a:off x="4129" y="3044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/>
                <a:t> </a:t>
              </a:r>
              <a:r>
                <a:rPr lang="en-US" sz="2400" b="1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1497013" y="5351463"/>
            <a:ext cx="6518275" cy="882650"/>
            <a:chOff x="641" y="3361"/>
            <a:chExt cx="4106" cy="556"/>
          </a:xfrm>
        </p:grpSpPr>
        <p:sp>
          <p:nvSpPr>
            <p:cNvPr id="27659" name="Rectangle 60"/>
            <p:cNvSpPr>
              <a:spLocks noChangeArrowheads="1"/>
            </p:cNvSpPr>
            <p:nvPr/>
          </p:nvSpPr>
          <p:spPr bwMode="auto">
            <a:xfrm>
              <a:off x="641" y="362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0" name="Line 61"/>
            <p:cNvSpPr>
              <a:spLocks noChangeShapeType="1"/>
            </p:cNvSpPr>
            <p:nvPr/>
          </p:nvSpPr>
          <p:spPr bwMode="auto">
            <a:xfrm>
              <a:off x="1277" y="361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Line 62"/>
            <p:cNvSpPr>
              <a:spLocks noChangeShapeType="1"/>
            </p:cNvSpPr>
            <p:nvPr/>
          </p:nvSpPr>
          <p:spPr bwMode="auto">
            <a:xfrm>
              <a:off x="1918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Line 63"/>
            <p:cNvSpPr>
              <a:spLocks noChangeShapeType="1"/>
            </p:cNvSpPr>
            <p:nvPr/>
          </p:nvSpPr>
          <p:spPr bwMode="auto">
            <a:xfrm>
              <a:off x="2572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Line 64"/>
            <p:cNvSpPr>
              <a:spLocks noChangeShapeType="1"/>
            </p:cNvSpPr>
            <p:nvPr/>
          </p:nvSpPr>
          <p:spPr bwMode="auto">
            <a:xfrm>
              <a:off x="3271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Line 65"/>
            <p:cNvSpPr>
              <a:spLocks noChangeShapeType="1"/>
            </p:cNvSpPr>
            <p:nvPr/>
          </p:nvSpPr>
          <p:spPr bwMode="auto">
            <a:xfrm>
              <a:off x="3998" y="362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5" name="Rectangle 66"/>
            <p:cNvSpPr>
              <a:spLocks noChangeArrowheads="1"/>
            </p:cNvSpPr>
            <p:nvPr/>
          </p:nvSpPr>
          <p:spPr bwMode="auto">
            <a:xfrm>
              <a:off x="2723" y="3624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rgbClr val="FF0033"/>
                  </a:solidFill>
                </a:rPr>
                <a:t>42</a:t>
              </a:r>
              <a:endParaRPr lang="en-US" sz="2400">
                <a:solidFill>
                  <a:srgbClr val="FF0033"/>
                </a:solidFill>
              </a:endParaRPr>
            </a:p>
          </p:txBody>
        </p:sp>
        <p:sp>
          <p:nvSpPr>
            <p:cNvPr id="27666" name="Rectangle 67"/>
            <p:cNvSpPr>
              <a:spLocks noChangeArrowheads="1"/>
            </p:cNvSpPr>
            <p:nvPr/>
          </p:nvSpPr>
          <p:spPr bwMode="auto">
            <a:xfrm>
              <a:off x="2039" y="3629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/>
                <a:t> </a:t>
              </a:r>
              <a:r>
                <a:rPr lang="en-US" sz="2400" b="1">
                  <a:solidFill>
                    <a:srgbClr val="FF0033"/>
                  </a:solidFill>
                </a:rPr>
                <a:t>35</a:t>
              </a:r>
              <a:endParaRPr lang="en-US" sz="2400">
                <a:solidFill>
                  <a:srgbClr val="FF0033"/>
                </a:solidFill>
              </a:endParaRPr>
            </a:p>
          </p:txBody>
        </p:sp>
        <p:sp>
          <p:nvSpPr>
            <p:cNvPr id="27667" name="Rectangle 68"/>
            <p:cNvSpPr>
              <a:spLocks noChangeArrowheads="1"/>
            </p:cNvSpPr>
            <p:nvPr/>
          </p:nvSpPr>
          <p:spPr bwMode="auto">
            <a:xfrm>
              <a:off x="1355" y="3629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/>
                <a:t> </a:t>
              </a:r>
              <a:r>
                <a:rPr lang="en-US" sz="2400" b="1">
                  <a:solidFill>
                    <a:srgbClr val="FF0033"/>
                  </a:solidFill>
                </a:rPr>
                <a:t>12</a:t>
              </a:r>
              <a:endParaRPr lang="en-US" sz="2400">
                <a:solidFill>
                  <a:srgbClr val="FF0033"/>
                </a:solidFill>
              </a:endParaRPr>
            </a:p>
          </p:txBody>
        </p:sp>
        <p:sp>
          <p:nvSpPr>
            <p:cNvPr id="27668" name="Rectangle 69"/>
            <p:cNvSpPr>
              <a:spLocks noChangeArrowheads="1"/>
            </p:cNvSpPr>
            <p:nvPr/>
          </p:nvSpPr>
          <p:spPr bwMode="auto">
            <a:xfrm>
              <a:off x="745" y="3626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/>
                <a:t> </a:t>
              </a:r>
              <a:r>
                <a:rPr lang="en-US" sz="2400" b="1">
                  <a:solidFill>
                    <a:srgbClr val="3333FF"/>
                  </a:solidFill>
                </a:rPr>
                <a:t>5</a:t>
              </a:r>
              <a:endParaRPr lang="en-US" sz="2400">
                <a:solidFill>
                  <a:srgbClr val="3333FF"/>
                </a:solidFill>
              </a:endParaRPr>
            </a:p>
          </p:txBody>
        </p:sp>
        <p:sp>
          <p:nvSpPr>
            <p:cNvPr id="27669" name="Rectangle 70"/>
            <p:cNvSpPr>
              <a:spLocks noChangeArrowheads="1"/>
            </p:cNvSpPr>
            <p:nvPr/>
          </p:nvSpPr>
          <p:spPr bwMode="auto">
            <a:xfrm>
              <a:off x="3380" y="3624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/>
                <a:t> </a:t>
              </a:r>
              <a:r>
                <a:rPr lang="en-US" sz="2400" b="1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27670" name="Rectangle 71"/>
            <p:cNvSpPr>
              <a:spLocks noChangeArrowheads="1"/>
            </p:cNvSpPr>
            <p:nvPr/>
          </p:nvSpPr>
          <p:spPr bwMode="auto">
            <a:xfrm>
              <a:off x="838" y="3361"/>
              <a:ext cx="36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/>
                <a:t>1          2          3          4            5            6</a:t>
              </a:r>
              <a:endParaRPr lang="en-US" sz="2400"/>
            </a:p>
          </p:txBody>
        </p:sp>
        <p:sp>
          <p:nvSpPr>
            <p:cNvPr id="27671" name="Rectangle 72"/>
            <p:cNvSpPr>
              <a:spLocks noChangeArrowheads="1"/>
            </p:cNvSpPr>
            <p:nvPr/>
          </p:nvSpPr>
          <p:spPr bwMode="auto">
            <a:xfrm>
              <a:off x="4129" y="3624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/>
                <a:t> </a:t>
              </a:r>
              <a:r>
                <a:rPr lang="en-US" sz="2400" b="1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357188" y="2143125"/>
            <a:ext cx="1011237" cy="4106863"/>
            <a:chOff x="225" y="1350"/>
            <a:chExt cx="637" cy="2587"/>
          </a:xfrm>
        </p:grpSpPr>
        <p:sp>
          <p:nvSpPr>
            <p:cNvPr id="27657" name="AutoShape 74"/>
            <p:cNvSpPr>
              <a:spLocks/>
            </p:cNvSpPr>
            <p:nvPr/>
          </p:nvSpPr>
          <p:spPr bwMode="auto">
            <a:xfrm>
              <a:off x="477" y="1350"/>
              <a:ext cx="385" cy="2587"/>
            </a:xfrm>
            <a:prstGeom prst="leftBrace">
              <a:avLst>
                <a:gd name="adj1" fmla="val 55996"/>
                <a:gd name="adj2" fmla="val 50000"/>
              </a:avLst>
            </a:prstGeom>
            <a:noFill/>
            <a:ln w="38100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8" name="Text Box 75"/>
            <p:cNvSpPr txBox="1">
              <a:spLocks noChangeArrowheads="1"/>
            </p:cNvSpPr>
            <p:nvPr/>
          </p:nvSpPr>
          <p:spPr bwMode="auto">
            <a:xfrm rot="-5400000">
              <a:off x="103" y="2498"/>
              <a:ext cx="5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rgbClr val="3333FF"/>
                  </a:solidFill>
                </a:rPr>
                <a:t>N - 1</a:t>
              </a:r>
            </a:p>
          </p:txBody>
        </p:sp>
      </p:grpSp>
      <p:sp>
        <p:nvSpPr>
          <p:cNvPr id="76" name="Date Placeholder 7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FC46-E405-438F-8D7F-A65B20DBEE32}" type="datetime1">
              <a:rPr lang="en-US" smtClean="0"/>
              <a:t>10/6/2016</a:t>
            </a:fld>
            <a:endParaRPr lang="en-US"/>
          </a:p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Reducing the Number of Comparisons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50925" y="1682750"/>
            <a:ext cx="6518275" cy="882650"/>
            <a:chOff x="641" y="3361"/>
            <a:chExt cx="4106" cy="556"/>
          </a:xfrm>
        </p:grpSpPr>
        <p:sp>
          <p:nvSpPr>
            <p:cNvPr id="28741" name="Rectangle 4"/>
            <p:cNvSpPr>
              <a:spLocks noChangeArrowheads="1"/>
            </p:cNvSpPr>
            <p:nvPr/>
          </p:nvSpPr>
          <p:spPr bwMode="auto">
            <a:xfrm>
              <a:off x="641" y="362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2" name="Line 5"/>
            <p:cNvSpPr>
              <a:spLocks noChangeShapeType="1"/>
            </p:cNvSpPr>
            <p:nvPr/>
          </p:nvSpPr>
          <p:spPr bwMode="auto">
            <a:xfrm>
              <a:off x="1277" y="361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3" name="Line 6"/>
            <p:cNvSpPr>
              <a:spLocks noChangeShapeType="1"/>
            </p:cNvSpPr>
            <p:nvPr/>
          </p:nvSpPr>
          <p:spPr bwMode="auto">
            <a:xfrm>
              <a:off x="1918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4" name="Line 7"/>
            <p:cNvSpPr>
              <a:spLocks noChangeShapeType="1"/>
            </p:cNvSpPr>
            <p:nvPr/>
          </p:nvSpPr>
          <p:spPr bwMode="auto">
            <a:xfrm>
              <a:off x="2572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5" name="Line 8"/>
            <p:cNvSpPr>
              <a:spLocks noChangeShapeType="1"/>
            </p:cNvSpPr>
            <p:nvPr/>
          </p:nvSpPr>
          <p:spPr bwMode="auto">
            <a:xfrm>
              <a:off x="3271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6" name="Line 9"/>
            <p:cNvSpPr>
              <a:spLocks noChangeShapeType="1"/>
            </p:cNvSpPr>
            <p:nvPr/>
          </p:nvSpPr>
          <p:spPr bwMode="auto">
            <a:xfrm>
              <a:off x="3998" y="362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7" name="Rectangle 10"/>
            <p:cNvSpPr>
              <a:spLocks noChangeArrowheads="1"/>
            </p:cNvSpPr>
            <p:nvPr/>
          </p:nvSpPr>
          <p:spPr bwMode="auto">
            <a:xfrm>
              <a:off x="2723" y="3624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/>
                <a:t>12</a:t>
              </a:r>
              <a:endParaRPr lang="en-US" sz="2400"/>
            </a:p>
          </p:txBody>
        </p:sp>
        <p:sp>
          <p:nvSpPr>
            <p:cNvPr id="28748" name="Rectangle 11"/>
            <p:cNvSpPr>
              <a:spLocks noChangeArrowheads="1"/>
            </p:cNvSpPr>
            <p:nvPr/>
          </p:nvSpPr>
          <p:spPr bwMode="auto">
            <a:xfrm>
              <a:off x="2039" y="3629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/>
                <a:t> 35</a:t>
              </a:r>
              <a:endParaRPr lang="en-US" sz="2400"/>
            </a:p>
          </p:txBody>
        </p:sp>
        <p:sp>
          <p:nvSpPr>
            <p:cNvPr id="28749" name="Rectangle 12"/>
            <p:cNvSpPr>
              <a:spLocks noChangeArrowheads="1"/>
            </p:cNvSpPr>
            <p:nvPr/>
          </p:nvSpPr>
          <p:spPr bwMode="auto">
            <a:xfrm>
              <a:off x="1355" y="3629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/>
                <a:t> 42</a:t>
              </a:r>
              <a:endParaRPr lang="en-US" sz="2400"/>
            </a:p>
          </p:txBody>
        </p:sp>
        <p:sp>
          <p:nvSpPr>
            <p:cNvPr id="28750" name="Rectangle 13"/>
            <p:cNvSpPr>
              <a:spLocks noChangeArrowheads="1"/>
            </p:cNvSpPr>
            <p:nvPr/>
          </p:nvSpPr>
          <p:spPr bwMode="auto">
            <a:xfrm>
              <a:off x="745" y="3626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/>
                <a:t> 77</a:t>
              </a:r>
              <a:endParaRPr lang="en-US" sz="2400"/>
            </a:p>
          </p:txBody>
        </p:sp>
        <p:sp>
          <p:nvSpPr>
            <p:cNvPr id="28751" name="Rectangle 14"/>
            <p:cNvSpPr>
              <a:spLocks noChangeArrowheads="1"/>
            </p:cNvSpPr>
            <p:nvPr/>
          </p:nvSpPr>
          <p:spPr bwMode="auto">
            <a:xfrm>
              <a:off x="3380" y="3624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/>
                <a:t> 101</a:t>
              </a:r>
            </a:p>
          </p:txBody>
        </p:sp>
        <p:sp>
          <p:nvSpPr>
            <p:cNvPr id="28752" name="Rectangle 15"/>
            <p:cNvSpPr>
              <a:spLocks noChangeArrowheads="1"/>
            </p:cNvSpPr>
            <p:nvPr/>
          </p:nvSpPr>
          <p:spPr bwMode="auto">
            <a:xfrm>
              <a:off x="838" y="3361"/>
              <a:ext cx="36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/>
                <a:t>1          2          3          4            5            6</a:t>
              </a:r>
              <a:endParaRPr lang="en-US" sz="2400"/>
            </a:p>
          </p:txBody>
        </p:sp>
        <p:sp>
          <p:nvSpPr>
            <p:cNvPr id="28753" name="Rectangle 16"/>
            <p:cNvSpPr>
              <a:spLocks noChangeArrowheads="1"/>
            </p:cNvSpPr>
            <p:nvPr/>
          </p:nvSpPr>
          <p:spPr bwMode="auto">
            <a:xfrm>
              <a:off x="4129" y="362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/>
                <a:t> 5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060450" y="2530475"/>
            <a:ext cx="6523038" cy="882650"/>
            <a:chOff x="668" y="1594"/>
            <a:chExt cx="4109" cy="556"/>
          </a:xfrm>
        </p:grpSpPr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671" y="1594"/>
              <a:ext cx="4106" cy="556"/>
              <a:chOff x="644" y="1072"/>
              <a:chExt cx="4106" cy="556"/>
            </a:xfrm>
          </p:grpSpPr>
          <p:sp>
            <p:nvSpPr>
              <p:cNvPr id="28728" name="Rectangle 19"/>
              <p:cNvSpPr>
                <a:spLocks noChangeArrowheads="1"/>
              </p:cNvSpPr>
              <p:nvPr/>
            </p:nvSpPr>
            <p:spPr bwMode="auto">
              <a:xfrm>
                <a:off x="644" y="1332"/>
                <a:ext cx="4106" cy="2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9" name="Line 20"/>
              <p:cNvSpPr>
                <a:spLocks noChangeShapeType="1"/>
              </p:cNvSpPr>
              <p:nvPr/>
            </p:nvSpPr>
            <p:spPr bwMode="auto">
              <a:xfrm>
                <a:off x="1280" y="1330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0" name="Line 21"/>
              <p:cNvSpPr>
                <a:spLocks noChangeShapeType="1"/>
              </p:cNvSpPr>
              <p:nvPr/>
            </p:nvSpPr>
            <p:spPr bwMode="auto">
              <a:xfrm>
                <a:off x="1921" y="1330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1" name="Line 22"/>
              <p:cNvSpPr>
                <a:spLocks noChangeShapeType="1"/>
              </p:cNvSpPr>
              <p:nvPr/>
            </p:nvSpPr>
            <p:spPr bwMode="auto">
              <a:xfrm>
                <a:off x="2575" y="1330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2" name="Line 23"/>
              <p:cNvSpPr>
                <a:spLocks noChangeShapeType="1"/>
              </p:cNvSpPr>
              <p:nvPr/>
            </p:nvSpPr>
            <p:spPr bwMode="auto">
              <a:xfrm>
                <a:off x="3274" y="1330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3" name="Line 24"/>
              <p:cNvSpPr>
                <a:spLocks noChangeShapeType="1"/>
              </p:cNvSpPr>
              <p:nvPr/>
            </p:nvSpPr>
            <p:spPr bwMode="auto">
              <a:xfrm>
                <a:off x="4001" y="1335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4" name="Rectangle 25"/>
              <p:cNvSpPr>
                <a:spLocks noChangeArrowheads="1"/>
              </p:cNvSpPr>
              <p:nvPr/>
            </p:nvSpPr>
            <p:spPr bwMode="auto">
              <a:xfrm>
                <a:off x="2726" y="1335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2400" b="1"/>
                  <a:t>77</a:t>
                </a:r>
                <a:endParaRPr lang="en-US" sz="2400"/>
              </a:p>
            </p:txBody>
          </p:sp>
          <p:sp>
            <p:nvSpPr>
              <p:cNvPr id="28735" name="Rectangle 26"/>
              <p:cNvSpPr>
                <a:spLocks noChangeArrowheads="1"/>
              </p:cNvSpPr>
              <p:nvPr/>
            </p:nvSpPr>
            <p:spPr bwMode="auto">
              <a:xfrm>
                <a:off x="2042" y="1340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2400" b="1"/>
                  <a:t>12</a:t>
                </a:r>
                <a:endParaRPr lang="en-US" sz="2400"/>
              </a:p>
            </p:txBody>
          </p:sp>
          <p:sp>
            <p:nvSpPr>
              <p:cNvPr id="28736" name="Rectangle 27"/>
              <p:cNvSpPr>
                <a:spLocks noChangeArrowheads="1"/>
              </p:cNvSpPr>
              <p:nvPr/>
            </p:nvSpPr>
            <p:spPr bwMode="auto">
              <a:xfrm>
                <a:off x="1358" y="1340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2400" b="1"/>
                  <a:t>35</a:t>
                </a:r>
                <a:endParaRPr lang="en-US" sz="2400"/>
              </a:p>
            </p:txBody>
          </p:sp>
          <p:sp>
            <p:nvSpPr>
              <p:cNvPr id="28737" name="Rectangle 28"/>
              <p:cNvSpPr>
                <a:spLocks noChangeArrowheads="1"/>
              </p:cNvSpPr>
              <p:nvPr/>
            </p:nvSpPr>
            <p:spPr bwMode="auto">
              <a:xfrm>
                <a:off x="748" y="1337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2400" b="1"/>
                  <a:t>42</a:t>
                </a:r>
                <a:endParaRPr lang="en-US" sz="2400"/>
              </a:p>
            </p:txBody>
          </p:sp>
          <p:sp>
            <p:nvSpPr>
              <p:cNvPr id="28738" name="Rectangle 29"/>
              <p:cNvSpPr>
                <a:spLocks noChangeArrowheads="1"/>
              </p:cNvSpPr>
              <p:nvPr/>
            </p:nvSpPr>
            <p:spPr bwMode="auto">
              <a:xfrm>
                <a:off x="3383" y="1335"/>
                <a:ext cx="32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2400" b="1"/>
                  <a:t>  5</a:t>
                </a:r>
              </a:p>
            </p:txBody>
          </p:sp>
          <p:sp>
            <p:nvSpPr>
              <p:cNvPr id="28739" name="Rectangle 30"/>
              <p:cNvSpPr>
                <a:spLocks noChangeArrowheads="1"/>
              </p:cNvSpPr>
              <p:nvPr/>
            </p:nvSpPr>
            <p:spPr bwMode="auto">
              <a:xfrm>
                <a:off x="841" y="1072"/>
                <a:ext cx="36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2400" b="1"/>
                  <a:t>1          2          3          4            5            6</a:t>
                </a:r>
                <a:endParaRPr lang="en-US" sz="2400"/>
              </a:p>
            </p:txBody>
          </p:sp>
          <p:sp>
            <p:nvSpPr>
              <p:cNvPr id="28740" name="Rectangle 31"/>
              <p:cNvSpPr>
                <a:spLocks noChangeArrowheads="1"/>
              </p:cNvSpPr>
              <p:nvPr/>
            </p:nvSpPr>
            <p:spPr bwMode="auto">
              <a:xfrm>
                <a:off x="4132" y="1335"/>
                <a:ext cx="49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2400" b="1"/>
                  <a:t> </a:t>
                </a:r>
                <a:r>
                  <a:rPr lang="en-US" sz="2400" b="1">
                    <a:solidFill>
                      <a:srgbClr val="FF0033"/>
                    </a:solidFill>
                  </a:rPr>
                  <a:t>101</a:t>
                </a:r>
              </a:p>
            </p:txBody>
          </p:sp>
        </p:grpSp>
        <p:sp>
          <p:nvSpPr>
            <p:cNvPr id="28727" name="Rectangle 32"/>
            <p:cNvSpPr>
              <a:spLocks noChangeArrowheads="1"/>
            </p:cNvSpPr>
            <p:nvPr/>
          </p:nvSpPr>
          <p:spPr bwMode="auto">
            <a:xfrm>
              <a:off x="668" y="1852"/>
              <a:ext cx="3360" cy="291"/>
            </a:xfrm>
            <a:prstGeom prst="rect">
              <a:avLst/>
            </a:prstGeom>
            <a:noFill/>
            <a:ln w="76200">
              <a:solidFill>
                <a:srgbClr val="00CCFF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1055688" y="3449638"/>
            <a:ext cx="6523037" cy="882650"/>
            <a:chOff x="940" y="1661"/>
            <a:chExt cx="4109" cy="556"/>
          </a:xfrm>
        </p:grpSpPr>
        <p:grpSp>
          <p:nvGrpSpPr>
            <p:cNvPr id="6" name="Group 34"/>
            <p:cNvGrpSpPr>
              <a:grpSpLocks/>
            </p:cNvGrpSpPr>
            <p:nvPr/>
          </p:nvGrpSpPr>
          <p:grpSpPr bwMode="auto">
            <a:xfrm>
              <a:off x="943" y="1661"/>
              <a:ext cx="4106" cy="556"/>
              <a:chOff x="641" y="1651"/>
              <a:chExt cx="4106" cy="556"/>
            </a:xfrm>
          </p:grpSpPr>
          <p:sp>
            <p:nvSpPr>
              <p:cNvPr id="28713" name="Rectangle 35"/>
              <p:cNvSpPr>
                <a:spLocks noChangeArrowheads="1"/>
              </p:cNvSpPr>
              <p:nvPr/>
            </p:nvSpPr>
            <p:spPr bwMode="auto">
              <a:xfrm>
                <a:off x="641" y="1911"/>
                <a:ext cx="4106" cy="2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4" name="Line 36"/>
              <p:cNvSpPr>
                <a:spLocks noChangeShapeType="1"/>
              </p:cNvSpPr>
              <p:nvPr/>
            </p:nvSpPr>
            <p:spPr bwMode="auto">
              <a:xfrm>
                <a:off x="1277" y="1909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5" name="Line 37"/>
              <p:cNvSpPr>
                <a:spLocks noChangeShapeType="1"/>
              </p:cNvSpPr>
              <p:nvPr/>
            </p:nvSpPr>
            <p:spPr bwMode="auto">
              <a:xfrm>
                <a:off x="1918" y="190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6" name="Line 38"/>
              <p:cNvSpPr>
                <a:spLocks noChangeShapeType="1"/>
              </p:cNvSpPr>
              <p:nvPr/>
            </p:nvSpPr>
            <p:spPr bwMode="auto">
              <a:xfrm>
                <a:off x="2572" y="190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7" name="Line 39"/>
              <p:cNvSpPr>
                <a:spLocks noChangeShapeType="1"/>
              </p:cNvSpPr>
              <p:nvPr/>
            </p:nvSpPr>
            <p:spPr bwMode="auto">
              <a:xfrm>
                <a:off x="3271" y="190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8" name="Line 40"/>
              <p:cNvSpPr>
                <a:spLocks noChangeShapeType="1"/>
              </p:cNvSpPr>
              <p:nvPr/>
            </p:nvSpPr>
            <p:spPr bwMode="auto">
              <a:xfrm>
                <a:off x="3998" y="1914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9" name="Rectangle 41"/>
              <p:cNvSpPr>
                <a:spLocks noChangeArrowheads="1"/>
              </p:cNvSpPr>
              <p:nvPr/>
            </p:nvSpPr>
            <p:spPr bwMode="auto">
              <a:xfrm>
                <a:off x="2723" y="1914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2400" b="1"/>
                  <a:t> 5</a:t>
                </a:r>
                <a:endParaRPr lang="en-US" sz="2400"/>
              </a:p>
            </p:txBody>
          </p:sp>
          <p:sp>
            <p:nvSpPr>
              <p:cNvPr id="28720" name="Rectangle 42"/>
              <p:cNvSpPr>
                <a:spLocks noChangeArrowheads="1"/>
              </p:cNvSpPr>
              <p:nvPr/>
            </p:nvSpPr>
            <p:spPr bwMode="auto">
              <a:xfrm>
                <a:off x="2039" y="1919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2400" b="1"/>
                  <a:t>42</a:t>
                </a:r>
                <a:endParaRPr lang="en-US" sz="2400"/>
              </a:p>
            </p:txBody>
          </p:sp>
          <p:sp>
            <p:nvSpPr>
              <p:cNvPr id="28721" name="Rectangle 43"/>
              <p:cNvSpPr>
                <a:spLocks noChangeArrowheads="1"/>
              </p:cNvSpPr>
              <p:nvPr/>
            </p:nvSpPr>
            <p:spPr bwMode="auto">
              <a:xfrm>
                <a:off x="1355" y="1919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2400" b="1"/>
                  <a:t>12</a:t>
                </a:r>
                <a:endParaRPr lang="en-US" sz="2400"/>
              </a:p>
            </p:txBody>
          </p:sp>
          <p:sp>
            <p:nvSpPr>
              <p:cNvPr id="28722" name="Rectangle 44"/>
              <p:cNvSpPr>
                <a:spLocks noChangeArrowheads="1"/>
              </p:cNvSpPr>
              <p:nvPr/>
            </p:nvSpPr>
            <p:spPr bwMode="auto">
              <a:xfrm>
                <a:off x="745" y="1916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2400" b="1"/>
                  <a:t>35</a:t>
                </a:r>
                <a:endParaRPr lang="en-US" sz="2400"/>
              </a:p>
            </p:txBody>
          </p:sp>
          <p:sp>
            <p:nvSpPr>
              <p:cNvPr id="28723" name="Rectangle 45"/>
              <p:cNvSpPr>
                <a:spLocks noChangeArrowheads="1"/>
              </p:cNvSpPr>
              <p:nvPr/>
            </p:nvSpPr>
            <p:spPr bwMode="auto">
              <a:xfrm>
                <a:off x="3380" y="1914"/>
                <a:ext cx="3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2400" b="1"/>
                  <a:t> </a:t>
                </a:r>
                <a:r>
                  <a:rPr lang="en-US" sz="2400" b="1">
                    <a:solidFill>
                      <a:srgbClr val="FF0033"/>
                    </a:solidFill>
                  </a:rPr>
                  <a:t>77</a:t>
                </a:r>
              </a:p>
            </p:txBody>
          </p:sp>
          <p:sp>
            <p:nvSpPr>
              <p:cNvPr id="28724" name="Rectangle 46"/>
              <p:cNvSpPr>
                <a:spLocks noChangeArrowheads="1"/>
              </p:cNvSpPr>
              <p:nvPr/>
            </p:nvSpPr>
            <p:spPr bwMode="auto">
              <a:xfrm>
                <a:off x="838" y="1651"/>
                <a:ext cx="36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2400" b="1"/>
                  <a:t>1          2          3          4            5            6</a:t>
                </a:r>
                <a:endParaRPr lang="en-US" sz="2400"/>
              </a:p>
            </p:txBody>
          </p:sp>
          <p:sp>
            <p:nvSpPr>
              <p:cNvPr id="28725" name="Rectangle 47"/>
              <p:cNvSpPr>
                <a:spLocks noChangeArrowheads="1"/>
              </p:cNvSpPr>
              <p:nvPr/>
            </p:nvSpPr>
            <p:spPr bwMode="auto">
              <a:xfrm>
                <a:off x="4129" y="1914"/>
                <a:ext cx="49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2400" b="1"/>
                  <a:t> </a:t>
                </a:r>
                <a:r>
                  <a:rPr lang="en-US" sz="2400" b="1">
                    <a:solidFill>
                      <a:srgbClr val="FF0033"/>
                    </a:solidFill>
                  </a:rPr>
                  <a:t>101</a:t>
                </a:r>
              </a:p>
            </p:txBody>
          </p:sp>
        </p:grpSp>
        <p:sp>
          <p:nvSpPr>
            <p:cNvPr id="28712" name="Rectangle 48"/>
            <p:cNvSpPr>
              <a:spLocks noChangeArrowheads="1"/>
            </p:cNvSpPr>
            <p:nvPr/>
          </p:nvSpPr>
          <p:spPr bwMode="auto">
            <a:xfrm>
              <a:off x="940" y="1919"/>
              <a:ext cx="2633" cy="291"/>
            </a:xfrm>
            <a:prstGeom prst="rect">
              <a:avLst/>
            </a:prstGeom>
            <a:noFill/>
            <a:ln w="76200">
              <a:solidFill>
                <a:srgbClr val="00CCFF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1055688" y="4360863"/>
            <a:ext cx="6527800" cy="882650"/>
            <a:chOff x="940" y="2235"/>
            <a:chExt cx="4112" cy="556"/>
          </a:xfrm>
        </p:grpSpPr>
        <p:grpSp>
          <p:nvGrpSpPr>
            <p:cNvPr id="8" name="Group 50"/>
            <p:cNvGrpSpPr>
              <a:grpSpLocks/>
            </p:cNvGrpSpPr>
            <p:nvPr/>
          </p:nvGrpSpPr>
          <p:grpSpPr bwMode="auto">
            <a:xfrm>
              <a:off x="946" y="2235"/>
              <a:ext cx="4106" cy="556"/>
              <a:chOff x="644" y="2225"/>
              <a:chExt cx="4106" cy="556"/>
            </a:xfrm>
          </p:grpSpPr>
          <p:sp>
            <p:nvSpPr>
              <p:cNvPr id="28698" name="Rectangle 51"/>
              <p:cNvSpPr>
                <a:spLocks noChangeArrowheads="1"/>
              </p:cNvSpPr>
              <p:nvPr/>
            </p:nvSpPr>
            <p:spPr bwMode="auto">
              <a:xfrm>
                <a:off x="644" y="2485"/>
                <a:ext cx="4106" cy="2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Line 52"/>
              <p:cNvSpPr>
                <a:spLocks noChangeShapeType="1"/>
              </p:cNvSpPr>
              <p:nvPr/>
            </p:nvSpPr>
            <p:spPr bwMode="auto">
              <a:xfrm>
                <a:off x="1280" y="2483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Line 53"/>
              <p:cNvSpPr>
                <a:spLocks noChangeShapeType="1"/>
              </p:cNvSpPr>
              <p:nvPr/>
            </p:nvSpPr>
            <p:spPr bwMode="auto">
              <a:xfrm>
                <a:off x="1921" y="2483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1" name="Line 54"/>
              <p:cNvSpPr>
                <a:spLocks noChangeShapeType="1"/>
              </p:cNvSpPr>
              <p:nvPr/>
            </p:nvSpPr>
            <p:spPr bwMode="auto">
              <a:xfrm>
                <a:off x="2575" y="2483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2" name="Line 55"/>
              <p:cNvSpPr>
                <a:spLocks noChangeShapeType="1"/>
              </p:cNvSpPr>
              <p:nvPr/>
            </p:nvSpPr>
            <p:spPr bwMode="auto">
              <a:xfrm>
                <a:off x="3274" y="2483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3" name="Line 56"/>
              <p:cNvSpPr>
                <a:spLocks noChangeShapeType="1"/>
              </p:cNvSpPr>
              <p:nvPr/>
            </p:nvSpPr>
            <p:spPr bwMode="auto">
              <a:xfrm>
                <a:off x="4001" y="2488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4" name="Rectangle 57"/>
              <p:cNvSpPr>
                <a:spLocks noChangeArrowheads="1"/>
              </p:cNvSpPr>
              <p:nvPr/>
            </p:nvSpPr>
            <p:spPr bwMode="auto">
              <a:xfrm>
                <a:off x="2726" y="2488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2400" b="1">
                    <a:solidFill>
                      <a:srgbClr val="FF0033"/>
                    </a:solidFill>
                  </a:rPr>
                  <a:t>42</a:t>
                </a:r>
                <a:endParaRPr lang="en-US" sz="2400">
                  <a:solidFill>
                    <a:srgbClr val="FF0033"/>
                  </a:solidFill>
                </a:endParaRPr>
              </a:p>
            </p:txBody>
          </p:sp>
          <p:sp>
            <p:nvSpPr>
              <p:cNvPr id="28705" name="Rectangle 58"/>
              <p:cNvSpPr>
                <a:spLocks noChangeArrowheads="1"/>
              </p:cNvSpPr>
              <p:nvPr/>
            </p:nvSpPr>
            <p:spPr bwMode="auto">
              <a:xfrm>
                <a:off x="2042" y="2493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2400" b="1"/>
                  <a:t> 5</a:t>
                </a:r>
                <a:endParaRPr lang="en-US" sz="2400"/>
              </a:p>
            </p:txBody>
          </p:sp>
          <p:sp>
            <p:nvSpPr>
              <p:cNvPr id="28706" name="Rectangle 59"/>
              <p:cNvSpPr>
                <a:spLocks noChangeArrowheads="1"/>
              </p:cNvSpPr>
              <p:nvPr/>
            </p:nvSpPr>
            <p:spPr bwMode="auto">
              <a:xfrm>
                <a:off x="1358" y="2493"/>
                <a:ext cx="3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2400" b="1"/>
                  <a:t> 35</a:t>
                </a:r>
                <a:endParaRPr lang="en-US" sz="2400"/>
              </a:p>
            </p:txBody>
          </p:sp>
          <p:sp>
            <p:nvSpPr>
              <p:cNvPr id="28707" name="Rectangle 60"/>
              <p:cNvSpPr>
                <a:spLocks noChangeArrowheads="1"/>
              </p:cNvSpPr>
              <p:nvPr/>
            </p:nvSpPr>
            <p:spPr bwMode="auto">
              <a:xfrm>
                <a:off x="748" y="2490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2400" b="1"/>
                  <a:t>12</a:t>
                </a:r>
                <a:endParaRPr lang="en-US" sz="2400"/>
              </a:p>
            </p:txBody>
          </p:sp>
          <p:sp>
            <p:nvSpPr>
              <p:cNvPr id="28708" name="Rectangle 61"/>
              <p:cNvSpPr>
                <a:spLocks noChangeArrowheads="1"/>
              </p:cNvSpPr>
              <p:nvPr/>
            </p:nvSpPr>
            <p:spPr bwMode="auto">
              <a:xfrm>
                <a:off x="3383" y="2488"/>
                <a:ext cx="3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2400" b="1"/>
                  <a:t> </a:t>
                </a:r>
                <a:r>
                  <a:rPr lang="en-US" sz="2400" b="1">
                    <a:solidFill>
                      <a:srgbClr val="FF0033"/>
                    </a:solidFill>
                  </a:rPr>
                  <a:t>77</a:t>
                </a:r>
              </a:p>
            </p:txBody>
          </p:sp>
          <p:sp>
            <p:nvSpPr>
              <p:cNvPr id="28709" name="Rectangle 62"/>
              <p:cNvSpPr>
                <a:spLocks noChangeArrowheads="1"/>
              </p:cNvSpPr>
              <p:nvPr/>
            </p:nvSpPr>
            <p:spPr bwMode="auto">
              <a:xfrm>
                <a:off x="841" y="2225"/>
                <a:ext cx="36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2400" b="1"/>
                  <a:t>1          2          3          4            5            6</a:t>
                </a:r>
                <a:endParaRPr lang="en-US" sz="2400"/>
              </a:p>
            </p:txBody>
          </p:sp>
          <p:sp>
            <p:nvSpPr>
              <p:cNvPr id="28710" name="Rectangle 63"/>
              <p:cNvSpPr>
                <a:spLocks noChangeArrowheads="1"/>
              </p:cNvSpPr>
              <p:nvPr/>
            </p:nvSpPr>
            <p:spPr bwMode="auto">
              <a:xfrm>
                <a:off x="4132" y="2488"/>
                <a:ext cx="49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2400" b="1"/>
                  <a:t> </a:t>
                </a:r>
                <a:r>
                  <a:rPr lang="en-US" sz="2400" b="1">
                    <a:solidFill>
                      <a:srgbClr val="FF0033"/>
                    </a:solidFill>
                  </a:rPr>
                  <a:t>101</a:t>
                </a:r>
              </a:p>
            </p:txBody>
          </p:sp>
        </p:grpSp>
        <p:sp>
          <p:nvSpPr>
            <p:cNvPr id="28697" name="Rectangle 64"/>
            <p:cNvSpPr>
              <a:spLocks noChangeArrowheads="1"/>
            </p:cNvSpPr>
            <p:nvPr/>
          </p:nvSpPr>
          <p:spPr bwMode="auto">
            <a:xfrm>
              <a:off x="940" y="2500"/>
              <a:ext cx="1937" cy="291"/>
            </a:xfrm>
            <a:prstGeom prst="rect">
              <a:avLst/>
            </a:prstGeom>
            <a:noFill/>
            <a:ln w="76200">
              <a:solidFill>
                <a:srgbClr val="00CCFF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65"/>
          <p:cNvGrpSpPr>
            <a:grpSpLocks/>
          </p:cNvGrpSpPr>
          <p:nvPr/>
        </p:nvGrpSpPr>
        <p:grpSpPr bwMode="auto">
          <a:xfrm>
            <a:off x="1050925" y="5243513"/>
            <a:ext cx="6527800" cy="887412"/>
            <a:chOff x="937" y="2791"/>
            <a:chExt cx="4112" cy="559"/>
          </a:xfrm>
        </p:grpSpPr>
        <p:grpSp>
          <p:nvGrpSpPr>
            <p:cNvPr id="10" name="Group 66"/>
            <p:cNvGrpSpPr>
              <a:grpSpLocks/>
            </p:cNvGrpSpPr>
            <p:nvPr/>
          </p:nvGrpSpPr>
          <p:grpSpPr bwMode="auto">
            <a:xfrm>
              <a:off x="943" y="2791"/>
              <a:ext cx="4106" cy="556"/>
              <a:chOff x="641" y="2781"/>
              <a:chExt cx="4106" cy="556"/>
            </a:xfrm>
          </p:grpSpPr>
          <p:sp>
            <p:nvSpPr>
              <p:cNvPr id="28683" name="Rectangle 67"/>
              <p:cNvSpPr>
                <a:spLocks noChangeArrowheads="1"/>
              </p:cNvSpPr>
              <p:nvPr/>
            </p:nvSpPr>
            <p:spPr bwMode="auto">
              <a:xfrm>
                <a:off x="641" y="3041"/>
                <a:ext cx="4106" cy="2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4" name="Line 68"/>
              <p:cNvSpPr>
                <a:spLocks noChangeShapeType="1"/>
              </p:cNvSpPr>
              <p:nvPr/>
            </p:nvSpPr>
            <p:spPr bwMode="auto">
              <a:xfrm>
                <a:off x="1277" y="3039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5" name="Line 69"/>
              <p:cNvSpPr>
                <a:spLocks noChangeShapeType="1"/>
              </p:cNvSpPr>
              <p:nvPr/>
            </p:nvSpPr>
            <p:spPr bwMode="auto">
              <a:xfrm>
                <a:off x="1918" y="303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6" name="Line 70"/>
              <p:cNvSpPr>
                <a:spLocks noChangeShapeType="1"/>
              </p:cNvSpPr>
              <p:nvPr/>
            </p:nvSpPr>
            <p:spPr bwMode="auto">
              <a:xfrm>
                <a:off x="2572" y="303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7" name="Line 71"/>
              <p:cNvSpPr>
                <a:spLocks noChangeShapeType="1"/>
              </p:cNvSpPr>
              <p:nvPr/>
            </p:nvSpPr>
            <p:spPr bwMode="auto">
              <a:xfrm>
                <a:off x="3271" y="303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8" name="Line 72"/>
              <p:cNvSpPr>
                <a:spLocks noChangeShapeType="1"/>
              </p:cNvSpPr>
              <p:nvPr/>
            </p:nvSpPr>
            <p:spPr bwMode="auto">
              <a:xfrm>
                <a:off x="3998" y="3044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9" name="Rectangle 73"/>
              <p:cNvSpPr>
                <a:spLocks noChangeArrowheads="1"/>
              </p:cNvSpPr>
              <p:nvPr/>
            </p:nvSpPr>
            <p:spPr bwMode="auto">
              <a:xfrm>
                <a:off x="2723" y="3044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2400" b="1">
                    <a:solidFill>
                      <a:srgbClr val="FF0033"/>
                    </a:solidFill>
                  </a:rPr>
                  <a:t>42</a:t>
                </a:r>
                <a:endParaRPr lang="en-US" sz="2400">
                  <a:solidFill>
                    <a:srgbClr val="FF0033"/>
                  </a:solidFill>
                </a:endParaRPr>
              </a:p>
            </p:txBody>
          </p:sp>
          <p:sp>
            <p:nvSpPr>
              <p:cNvPr id="28690" name="Rectangle 74"/>
              <p:cNvSpPr>
                <a:spLocks noChangeArrowheads="1"/>
              </p:cNvSpPr>
              <p:nvPr/>
            </p:nvSpPr>
            <p:spPr bwMode="auto">
              <a:xfrm>
                <a:off x="2039" y="3049"/>
                <a:ext cx="3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2400" b="1"/>
                  <a:t> </a:t>
                </a:r>
                <a:r>
                  <a:rPr lang="en-US" sz="2400" b="1">
                    <a:solidFill>
                      <a:srgbClr val="FF0033"/>
                    </a:solidFill>
                  </a:rPr>
                  <a:t>35</a:t>
                </a:r>
                <a:endParaRPr lang="en-US" sz="2400">
                  <a:solidFill>
                    <a:srgbClr val="FF0033"/>
                  </a:solidFill>
                </a:endParaRPr>
              </a:p>
            </p:txBody>
          </p:sp>
          <p:sp>
            <p:nvSpPr>
              <p:cNvPr id="28691" name="Rectangle 75"/>
              <p:cNvSpPr>
                <a:spLocks noChangeArrowheads="1"/>
              </p:cNvSpPr>
              <p:nvPr/>
            </p:nvSpPr>
            <p:spPr bwMode="auto">
              <a:xfrm>
                <a:off x="1355" y="3049"/>
                <a:ext cx="32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2400" b="1"/>
                  <a:t>  5</a:t>
                </a:r>
                <a:endParaRPr lang="en-US" sz="2400"/>
              </a:p>
            </p:txBody>
          </p:sp>
          <p:sp>
            <p:nvSpPr>
              <p:cNvPr id="28692" name="Rectangle 76"/>
              <p:cNvSpPr>
                <a:spLocks noChangeArrowheads="1"/>
              </p:cNvSpPr>
              <p:nvPr/>
            </p:nvSpPr>
            <p:spPr bwMode="auto">
              <a:xfrm>
                <a:off x="745" y="3046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2400" b="1"/>
                  <a:t>12</a:t>
                </a:r>
                <a:endParaRPr lang="en-US" sz="2400"/>
              </a:p>
            </p:txBody>
          </p:sp>
          <p:sp>
            <p:nvSpPr>
              <p:cNvPr id="28693" name="Rectangle 77"/>
              <p:cNvSpPr>
                <a:spLocks noChangeArrowheads="1"/>
              </p:cNvSpPr>
              <p:nvPr/>
            </p:nvSpPr>
            <p:spPr bwMode="auto">
              <a:xfrm>
                <a:off x="3380" y="3044"/>
                <a:ext cx="3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2400" b="1"/>
                  <a:t> </a:t>
                </a:r>
                <a:r>
                  <a:rPr lang="en-US" sz="2400" b="1">
                    <a:solidFill>
                      <a:srgbClr val="FF0033"/>
                    </a:solidFill>
                  </a:rPr>
                  <a:t>77</a:t>
                </a:r>
              </a:p>
            </p:txBody>
          </p:sp>
          <p:sp>
            <p:nvSpPr>
              <p:cNvPr id="28694" name="Rectangle 78"/>
              <p:cNvSpPr>
                <a:spLocks noChangeArrowheads="1"/>
              </p:cNvSpPr>
              <p:nvPr/>
            </p:nvSpPr>
            <p:spPr bwMode="auto">
              <a:xfrm>
                <a:off x="838" y="2781"/>
                <a:ext cx="36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2400" b="1"/>
                  <a:t>1          2          3          4            5            6</a:t>
                </a:r>
                <a:endParaRPr lang="en-US" sz="2400"/>
              </a:p>
            </p:txBody>
          </p:sp>
          <p:sp>
            <p:nvSpPr>
              <p:cNvPr id="28695" name="Rectangle 79"/>
              <p:cNvSpPr>
                <a:spLocks noChangeArrowheads="1"/>
              </p:cNvSpPr>
              <p:nvPr/>
            </p:nvSpPr>
            <p:spPr bwMode="auto">
              <a:xfrm>
                <a:off x="4129" y="3044"/>
                <a:ext cx="49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2400" b="1"/>
                  <a:t> </a:t>
                </a:r>
                <a:r>
                  <a:rPr lang="en-US" sz="2400" b="1">
                    <a:solidFill>
                      <a:srgbClr val="FF0033"/>
                    </a:solidFill>
                  </a:rPr>
                  <a:t>101</a:t>
                </a:r>
              </a:p>
            </p:txBody>
          </p:sp>
        </p:grpSp>
        <p:sp>
          <p:nvSpPr>
            <p:cNvPr id="28682" name="Rectangle 80"/>
            <p:cNvSpPr>
              <a:spLocks noChangeArrowheads="1"/>
            </p:cNvSpPr>
            <p:nvPr/>
          </p:nvSpPr>
          <p:spPr bwMode="auto">
            <a:xfrm>
              <a:off x="937" y="3059"/>
              <a:ext cx="1283" cy="291"/>
            </a:xfrm>
            <a:prstGeom prst="rect">
              <a:avLst/>
            </a:prstGeom>
            <a:noFill/>
            <a:ln w="76200">
              <a:solidFill>
                <a:srgbClr val="00CCFF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80" name="Rectangle 81"/>
          <p:cNvSpPr>
            <a:spLocks noChangeArrowheads="1"/>
          </p:cNvSpPr>
          <p:nvPr/>
        </p:nvSpPr>
        <p:spPr bwMode="auto">
          <a:xfrm>
            <a:off x="1065213" y="2108200"/>
            <a:ext cx="6518275" cy="461963"/>
          </a:xfrm>
          <a:prstGeom prst="rect">
            <a:avLst/>
          </a:prstGeom>
          <a:noFill/>
          <a:ln w="76200">
            <a:solidFill>
              <a:srgbClr val="00CC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Date Placeholder 8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257F-EBF0-46FB-9849-7B6DB5AACA25}" type="datetime1">
              <a:rPr lang="en-US" smtClean="0"/>
              <a:t>10/6/2016</a:t>
            </a:fld>
            <a:endParaRPr lang="en-US"/>
          </a:p>
        </p:txBody>
      </p:sp>
      <p:sp>
        <p:nvSpPr>
          <p:cNvPr id="83" name="Slide Number Placeholder 8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Bubble Sort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procedure </a:t>
            </a:r>
            <a:r>
              <a:rPr lang="en-US" sz="2000" dirty="0" err="1" smtClean="0"/>
              <a:t>bubbleSort</a:t>
            </a:r>
            <a:r>
              <a:rPr lang="en-US" sz="2000" dirty="0" smtClean="0"/>
              <a:t>( A : list of </a:t>
            </a:r>
            <a:r>
              <a:rPr lang="en-US" sz="2000" dirty="0" err="1" smtClean="0"/>
              <a:t>sortable</a:t>
            </a:r>
            <a:r>
              <a:rPr lang="en-US" sz="2000" dirty="0" smtClean="0"/>
              <a:t> items )</a:t>
            </a:r>
            <a:endParaRPr lang="bn-BD" sz="2000" dirty="0" smtClean="0"/>
          </a:p>
          <a:p>
            <a:pPr>
              <a:buNone/>
            </a:pPr>
            <a:r>
              <a:rPr lang="bn-BD" sz="2000" dirty="0" smtClean="0"/>
              <a:t> 	</a:t>
            </a:r>
            <a:r>
              <a:rPr lang="en-US" sz="2000" dirty="0" smtClean="0"/>
              <a:t> n = length(A) </a:t>
            </a:r>
            <a:endParaRPr lang="bn-BD" sz="2000" dirty="0" smtClean="0"/>
          </a:p>
          <a:p>
            <a:pPr>
              <a:buNone/>
            </a:pPr>
            <a:r>
              <a:rPr lang="bn-BD" sz="2000" dirty="0" smtClean="0"/>
              <a:t>     	r</a:t>
            </a:r>
            <a:r>
              <a:rPr lang="en-US" sz="2000" dirty="0" err="1" smtClean="0"/>
              <a:t>epeat</a:t>
            </a:r>
            <a:endParaRPr lang="bn-BD" sz="2000" dirty="0" smtClean="0"/>
          </a:p>
          <a:p>
            <a:pPr>
              <a:buNone/>
            </a:pPr>
            <a:r>
              <a:rPr lang="bn-BD" sz="2000" dirty="0" smtClean="0"/>
              <a:t>			</a:t>
            </a:r>
            <a:r>
              <a:rPr lang="en-US" sz="2000" dirty="0" smtClean="0"/>
              <a:t> swapped = false</a:t>
            </a:r>
            <a:endParaRPr lang="bn-BD" sz="2000" dirty="0" smtClean="0"/>
          </a:p>
          <a:p>
            <a:pPr>
              <a:buNone/>
            </a:pPr>
            <a:r>
              <a:rPr lang="bn-BD" sz="2000" dirty="0" smtClean="0"/>
              <a:t>			</a:t>
            </a:r>
            <a:r>
              <a:rPr lang="en-US" sz="2000" dirty="0" smtClean="0"/>
              <a:t>for </a:t>
            </a:r>
            <a:r>
              <a:rPr lang="en-US" sz="2000" dirty="0" err="1" smtClean="0"/>
              <a:t>i</a:t>
            </a:r>
            <a:r>
              <a:rPr lang="en-US" sz="2000" dirty="0" smtClean="0"/>
              <a:t> = 1 to n-1 inclusive do </a:t>
            </a:r>
            <a:endParaRPr lang="bn-BD" sz="2000" dirty="0" smtClean="0"/>
          </a:p>
          <a:p>
            <a:pPr>
              <a:buNone/>
            </a:pPr>
            <a:r>
              <a:rPr lang="bn-BD" sz="2000" dirty="0" smtClean="0"/>
              <a:t>			  </a:t>
            </a:r>
            <a:r>
              <a:rPr lang="en-US" sz="2000" dirty="0" smtClean="0"/>
              <a:t>/* if this pair is out of order */</a:t>
            </a:r>
            <a:endParaRPr lang="bn-BD" sz="2000" dirty="0" smtClean="0"/>
          </a:p>
          <a:p>
            <a:pPr>
              <a:buNone/>
            </a:pPr>
            <a:r>
              <a:rPr lang="bn-BD" sz="2000" dirty="0" smtClean="0"/>
              <a:t>	</a:t>
            </a:r>
            <a:r>
              <a:rPr lang="bn-BD" sz="2000" dirty="0" smtClean="0"/>
              <a:t>		  </a:t>
            </a:r>
            <a:r>
              <a:rPr lang="en-US" sz="2000" dirty="0" smtClean="0"/>
              <a:t>if A[i-1] &gt; A[</a:t>
            </a:r>
            <a:r>
              <a:rPr lang="en-US" sz="2000" dirty="0" err="1" smtClean="0"/>
              <a:t>i</a:t>
            </a:r>
            <a:r>
              <a:rPr lang="en-US" sz="2000" dirty="0" smtClean="0"/>
              <a:t>] then </a:t>
            </a:r>
            <a:endParaRPr lang="bn-BD" sz="2000" dirty="0" smtClean="0"/>
          </a:p>
          <a:p>
            <a:pPr>
              <a:buNone/>
            </a:pPr>
            <a:r>
              <a:rPr lang="bn-BD" sz="2000" dirty="0" smtClean="0"/>
              <a:t>              </a:t>
            </a:r>
            <a:r>
              <a:rPr lang="en-US" sz="2000" dirty="0" smtClean="0"/>
              <a:t>/* swap them and remember something changed */ </a:t>
            </a:r>
            <a:r>
              <a:rPr lang="bn-BD" sz="2000" dirty="0" smtClean="0"/>
              <a:t>		        	</a:t>
            </a:r>
            <a:r>
              <a:rPr lang="en-US" sz="2000" dirty="0" smtClean="0"/>
              <a:t>swap( A[i-1], A[</a:t>
            </a:r>
            <a:r>
              <a:rPr lang="en-US" sz="2000" dirty="0" err="1" smtClean="0"/>
              <a:t>i</a:t>
            </a:r>
            <a:r>
              <a:rPr lang="en-US" sz="2000" dirty="0" smtClean="0"/>
              <a:t>] ) </a:t>
            </a:r>
            <a:endParaRPr lang="bn-BD" sz="2000" dirty="0" smtClean="0"/>
          </a:p>
          <a:p>
            <a:pPr>
              <a:buNone/>
            </a:pPr>
            <a:r>
              <a:rPr lang="bn-BD" sz="2000" dirty="0" smtClean="0"/>
              <a:t>				</a:t>
            </a:r>
            <a:r>
              <a:rPr lang="en-US" sz="2000" dirty="0" smtClean="0"/>
              <a:t>swapped = true </a:t>
            </a:r>
            <a:endParaRPr lang="bn-BD" sz="2000" dirty="0" smtClean="0"/>
          </a:p>
          <a:p>
            <a:pPr>
              <a:buNone/>
            </a:pPr>
            <a:r>
              <a:rPr lang="bn-BD" sz="2000" dirty="0" smtClean="0"/>
              <a:t>			  </a:t>
            </a:r>
            <a:r>
              <a:rPr lang="en-US" sz="2000" dirty="0" smtClean="0"/>
              <a:t>end if </a:t>
            </a:r>
            <a:endParaRPr lang="bn-BD" sz="2000" dirty="0" smtClean="0"/>
          </a:p>
          <a:p>
            <a:pPr>
              <a:buNone/>
            </a:pPr>
            <a:r>
              <a:rPr lang="bn-BD" sz="2000" dirty="0" smtClean="0"/>
              <a:t>			</a:t>
            </a:r>
            <a:r>
              <a:rPr lang="en-US" sz="2000" dirty="0" smtClean="0"/>
              <a:t>end for </a:t>
            </a:r>
            <a:endParaRPr lang="bn-BD" sz="2000" dirty="0" smtClean="0"/>
          </a:p>
          <a:p>
            <a:pPr>
              <a:buNone/>
            </a:pPr>
            <a:r>
              <a:rPr lang="bn-BD" sz="2000" dirty="0" smtClean="0"/>
              <a:t>		</a:t>
            </a:r>
            <a:r>
              <a:rPr lang="en-US" sz="2000" dirty="0" smtClean="0"/>
              <a:t>until not swapped</a:t>
            </a:r>
            <a:endParaRPr lang="bn-BD" sz="2000" dirty="0" smtClean="0"/>
          </a:p>
          <a:p>
            <a:pPr>
              <a:buNone/>
            </a:pPr>
            <a:r>
              <a:rPr lang="en-US" sz="2000" dirty="0" smtClean="0"/>
              <a:t> end procedure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580-BA97-4EDC-AEF3-4493470AF67F}" type="datetime1">
              <a:rPr lang="en-US" smtClean="0"/>
              <a:t>10/6/2016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Part of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64515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Let </a:t>
            </a:r>
            <a:r>
              <a:rPr lang="en-US" dirty="0" err="1" smtClean="0"/>
              <a:t>int</a:t>
            </a:r>
            <a:r>
              <a:rPr lang="en-US" dirty="0" smtClean="0"/>
              <a:t> array[10]={….}, </a:t>
            </a:r>
            <a:r>
              <a:rPr lang="en-US" dirty="0" err="1" smtClean="0"/>
              <a:t>c,d</a:t>
            </a:r>
            <a:r>
              <a:rPr lang="en-US" dirty="0" smtClean="0"/>
              <a:t>; </a:t>
            </a:r>
            <a:r>
              <a:rPr lang="en-US" smtClean="0"/>
              <a:t>Here n=10 , Then 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(c = 0 ; c &lt; ( n - 1 ); </a:t>
            </a:r>
            <a:r>
              <a:rPr lang="en-US" dirty="0" err="1" smtClean="0"/>
              <a:t>c++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smtClean="0"/>
              <a:t>	for (d = 0 ; d &lt; n - c - 1; d++) </a:t>
            </a:r>
          </a:p>
          <a:p>
            <a:pPr>
              <a:buNone/>
            </a:pPr>
            <a:r>
              <a:rPr lang="en-US" dirty="0" smtClean="0"/>
              <a:t>		{</a:t>
            </a:r>
          </a:p>
          <a:p>
            <a:pPr>
              <a:buNone/>
            </a:pPr>
            <a:r>
              <a:rPr lang="en-US" dirty="0" smtClean="0"/>
              <a:t>		 if (array[d] &gt; array[d+1])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i="1" dirty="0" smtClean="0"/>
              <a:t>/* For decreasing order use &lt; */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{ </a:t>
            </a:r>
          </a:p>
          <a:p>
            <a:pPr>
              <a:buNone/>
            </a:pPr>
            <a:r>
              <a:rPr lang="en-US" dirty="0" smtClean="0"/>
              <a:t>			swap = array[d]; </a:t>
            </a:r>
          </a:p>
          <a:p>
            <a:pPr>
              <a:buNone/>
            </a:pPr>
            <a:r>
              <a:rPr lang="en-US" dirty="0" smtClean="0"/>
              <a:t>			array[d] = array[d+1]; </a:t>
            </a:r>
          </a:p>
          <a:p>
            <a:pPr>
              <a:buNone/>
            </a:pPr>
            <a:r>
              <a:rPr lang="en-US" dirty="0" smtClean="0"/>
              <a:t>			array[d+1] = swap;</a:t>
            </a:r>
          </a:p>
          <a:p>
            <a:pPr>
              <a:buNone/>
            </a:pPr>
            <a:r>
              <a:rPr lang="en-US" dirty="0" smtClean="0"/>
              <a:t>			 }</a:t>
            </a:r>
          </a:p>
          <a:p>
            <a:pPr>
              <a:buNone/>
            </a:pPr>
            <a:r>
              <a:rPr lang="en-US" dirty="0" smtClean="0"/>
              <a:t>		 }</a:t>
            </a:r>
          </a:p>
          <a:p>
            <a:pPr>
              <a:buNone/>
            </a:pPr>
            <a:r>
              <a:rPr lang="en-US" dirty="0" smtClean="0"/>
              <a:t> 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52D2-55B1-4409-BB5E-384DF5DCB24B}" type="datetime1">
              <a:rPr lang="en-US" smtClean="0"/>
              <a:t>10/6/2016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Bubble  Sort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Case 1) O(n) (Best case) This time complexity can occur if the array is already sorted, and that means that no swap occurred and only 1 iteration of n </a:t>
            </a:r>
            <a:r>
              <a:rPr lang="en-US" sz="2000" dirty="0" smtClean="0"/>
              <a:t>elements</a:t>
            </a:r>
            <a:endParaRPr lang="bn-BD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Case 2) O(n^2) (Worst case) The worst case is if the array is already sorted but in descending </a:t>
            </a:r>
            <a:r>
              <a:rPr lang="en-US" sz="2000" dirty="0" smtClean="0"/>
              <a:t>order.</a:t>
            </a:r>
            <a:r>
              <a:rPr lang="bn-BD" sz="2000" dirty="0" smtClean="0"/>
              <a:t> So, </a:t>
            </a:r>
            <a:r>
              <a:rPr lang="en-US" sz="2000" dirty="0" smtClean="0"/>
              <a:t>n-1 </a:t>
            </a:r>
            <a:r>
              <a:rPr lang="en-US" sz="2000" dirty="0" smtClean="0"/>
              <a:t>comparisons will be done in 1st pass, n-2 in 2nd pass, n-3 in 3rd pass and so on. So the total number of comparisons will </a:t>
            </a:r>
            <a:r>
              <a:rPr lang="en-US" sz="2000" dirty="0" smtClean="0"/>
              <a:t>be</a:t>
            </a:r>
            <a:endParaRPr lang="bn-BD" sz="2000" dirty="0" smtClean="0"/>
          </a:p>
          <a:p>
            <a:pPr>
              <a:buNone/>
            </a:pPr>
            <a:endParaRPr lang="bn-BD" sz="2000" dirty="0" smtClean="0"/>
          </a:p>
          <a:p>
            <a:pPr>
              <a:buNone/>
            </a:pPr>
            <a:r>
              <a:rPr lang="bn-BD" sz="2000" dirty="0" smtClean="0"/>
              <a:t> </a:t>
            </a:r>
            <a:r>
              <a:rPr lang="bn-BD" sz="2000" dirty="0" smtClean="0"/>
              <a:t>   </a:t>
            </a:r>
            <a:r>
              <a:rPr lang="en-US" sz="2000" dirty="0" smtClean="0"/>
              <a:t>= </a:t>
            </a:r>
            <a:r>
              <a:rPr lang="en-US" sz="2000" dirty="0" smtClean="0"/>
              <a:t>n + </a:t>
            </a:r>
            <a:r>
              <a:rPr lang="bn-BD" sz="2000" dirty="0" smtClean="0"/>
              <a:t>(</a:t>
            </a:r>
            <a:r>
              <a:rPr lang="en-US" sz="2000" dirty="0" smtClean="0"/>
              <a:t>n – 1</a:t>
            </a:r>
            <a:r>
              <a:rPr lang="bn-BD" sz="2000" dirty="0" smtClean="0"/>
              <a:t>)</a:t>
            </a:r>
            <a:r>
              <a:rPr lang="en-US" sz="2000" dirty="0" smtClean="0"/>
              <a:t> </a:t>
            </a:r>
            <a:r>
              <a:rPr lang="en-US" sz="2000" dirty="0" smtClean="0"/>
              <a:t>+ </a:t>
            </a:r>
            <a:r>
              <a:rPr lang="bn-BD" sz="2000" dirty="0" smtClean="0"/>
              <a:t>(</a:t>
            </a:r>
            <a:r>
              <a:rPr lang="en-US" sz="2000" dirty="0" smtClean="0"/>
              <a:t>n – 2</a:t>
            </a:r>
            <a:r>
              <a:rPr lang="bn-BD" sz="2000" dirty="0" smtClean="0"/>
              <a:t>)</a:t>
            </a:r>
            <a:r>
              <a:rPr lang="en-US" sz="2000" dirty="0" smtClean="0"/>
              <a:t> </a:t>
            </a:r>
            <a:r>
              <a:rPr lang="en-US" sz="2000" dirty="0" smtClean="0"/>
              <a:t>... + 1 = (n*(n + 1))/2 = O(n^2)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9745-D604-40FF-A114-F076CB676062}" type="datetime1">
              <a:rPr lang="en-US" smtClean="0"/>
              <a:t>10/6/2016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</a:p>
          <a:p>
            <a:r>
              <a:rPr lang="en-US" dirty="0" smtClean="0"/>
              <a:t>Merge</a:t>
            </a:r>
            <a:r>
              <a:rPr lang="bn-BD" dirty="0" smtClean="0"/>
              <a:t> Sort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A78B-CB8C-409E-953E-8EBAB0B703A5}" type="datetime1">
              <a:rPr lang="en-US" smtClean="0"/>
              <a:t>10/6/2016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65200"/>
          </a:xfrm>
        </p:spPr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74800"/>
            <a:ext cx="7772400" cy="4400550"/>
          </a:xfrm>
        </p:spPr>
        <p:txBody>
          <a:bodyPr/>
          <a:lstStyle/>
          <a:p>
            <a:pPr eaLnBrk="1" hangingPunct="1"/>
            <a:r>
              <a:rPr lang="en-US" sz="2400" b="1" smtClean="0"/>
              <a:t>“Bubble Up” algorithm will </a:t>
            </a:r>
            <a:r>
              <a:rPr lang="en-US" sz="2400" b="1" smtClean="0">
                <a:solidFill>
                  <a:srgbClr val="3333FF"/>
                </a:solidFill>
              </a:rPr>
              <a:t>move largest value to its correct location</a:t>
            </a:r>
            <a:r>
              <a:rPr lang="en-US" sz="2400" b="1" smtClean="0"/>
              <a:t> (to the right)</a:t>
            </a:r>
          </a:p>
          <a:p>
            <a:pPr eaLnBrk="1" hangingPunct="1"/>
            <a:r>
              <a:rPr lang="en-US" sz="2400" b="1" smtClean="0"/>
              <a:t>Repeat “Bubble Up” until all elements are correctly placed:</a:t>
            </a:r>
          </a:p>
          <a:p>
            <a:pPr lvl="1" eaLnBrk="1" hangingPunct="1"/>
            <a:r>
              <a:rPr lang="en-US" sz="2400" b="1" smtClean="0">
                <a:solidFill>
                  <a:srgbClr val="3333FF"/>
                </a:solidFill>
              </a:rPr>
              <a:t>Maximum of N-1 times</a:t>
            </a:r>
            <a:endParaRPr lang="en-US" sz="2400" b="1" smtClean="0"/>
          </a:p>
          <a:p>
            <a:pPr eaLnBrk="1" hangingPunct="1"/>
            <a:r>
              <a:rPr lang="en-US" sz="2400" b="1" smtClean="0"/>
              <a:t>We reduce the number of elements we compare each time one is correctly placed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BE06-850A-4ADA-99DB-A8239583C5E1}" type="datetime1">
              <a:rPr lang="en-US" smtClean="0"/>
              <a:t>10/6/2016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image.slidesharecdn.com/10-mergesort-150305171054-conversion-gate01/95/10-merge-sort-2-638.jpg?cb=14255971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66800"/>
            <a:ext cx="8534400" cy="5049072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429000" y="533400"/>
            <a:ext cx="1483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Merge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6B8A-93C4-456B-8DEE-2EF994C2D104}" type="datetime1">
              <a:rPr lang="en-US" smtClean="0"/>
              <a:t>10/6/2016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4800" dirty="0" smtClean="0"/>
          </a:p>
          <a:p>
            <a:pPr algn="ctr">
              <a:buNone/>
            </a:pPr>
            <a:r>
              <a:rPr lang="en-US" sz="9600" dirty="0" smtClean="0"/>
              <a:t>Questions?</a:t>
            </a:r>
            <a:endParaRPr lang="en-US" sz="9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6923-97E0-435F-B1C8-E0A163CB62D2}" type="datetime1">
              <a:rPr lang="en-US" smtClean="0"/>
              <a:t>10/6/2016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different kind of Sorting. Today we will see a new kind of sorting called “Bubble Sort”.</a:t>
            </a:r>
          </a:p>
          <a:p>
            <a:r>
              <a:rPr lang="en-US" dirty="0" smtClean="0"/>
              <a:t>Some other kinds of sorting are: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Quick Sorting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Insertion Sorting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Selection Sorting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Merge Sorting</a:t>
            </a:r>
          </a:p>
          <a:p>
            <a:pPr marL="514350" indent="-514350">
              <a:buFont typeface="+mj-lt"/>
              <a:buAutoNum type="alphaLcPeriod"/>
            </a:pPr>
            <a:r>
              <a:rPr lang="en-US" smtClean="0"/>
              <a:t>Radix Sorting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B690-EAD5-4A13-A6D6-89E950523B57}" type="datetime1">
              <a:rPr lang="en-US" smtClean="0"/>
              <a:t>10/6/2016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8153400" cy="5580063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39F6-766F-443E-BD41-C9B0023D5BC2}" type="datetime1">
              <a:rPr lang="en-US" smtClean="0"/>
              <a:t>10/6/2016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r>
              <a:rPr lang="en-US" sz="2400" b="1" smtClean="0"/>
              <a:t>Sorting takes an unordered collection and makes it an ordered one.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211263" y="3203575"/>
            <a:ext cx="6518275" cy="7159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Line 5"/>
          <p:cNvSpPr>
            <a:spLocks noChangeShapeType="1"/>
          </p:cNvSpPr>
          <p:nvPr/>
        </p:nvSpPr>
        <p:spPr bwMode="auto">
          <a:xfrm>
            <a:off x="2220913" y="3198813"/>
            <a:ext cx="0" cy="712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6"/>
          <p:cNvSpPr>
            <a:spLocks noChangeShapeType="1"/>
          </p:cNvSpPr>
          <p:nvPr/>
        </p:nvSpPr>
        <p:spPr bwMode="auto">
          <a:xfrm>
            <a:off x="3238500" y="3198813"/>
            <a:ext cx="0" cy="725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7"/>
          <p:cNvSpPr>
            <a:spLocks noChangeShapeType="1"/>
          </p:cNvSpPr>
          <p:nvPr/>
        </p:nvSpPr>
        <p:spPr bwMode="auto">
          <a:xfrm>
            <a:off x="4276725" y="3198813"/>
            <a:ext cx="0" cy="725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8"/>
          <p:cNvSpPr>
            <a:spLocks noChangeShapeType="1"/>
          </p:cNvSpPr>
          <p:nvPr/>
        </p:nvSpPr>
        <p:spPr bwMode="auto">
          <a:xfrm>
            <a:off x="5386388" y="3198813"/>
            <a:ext cx="0" cy="725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Line 9"/>
          <p:cNvSpPr>
            <a:spLocks noChangeShapeType="1"/>
          </p:cNvSpPr>
          <p:nvPr/>
        </p:nvSpPr>
        <p:spPr bwMode="auto">
          <a:xfrm>
            <a:off x="6540500" y="3211513"/>
            <a:ext cx="0" cy="700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Rectangle 10"/>
          <p:cNvSpPr>
            <a:spLocks noChangeArrowheads="1"/>
          </p:cNvSpPr>
          <p:nvPr/>
        </p:nvSpPr>
        <p:spPr bwMode="auto">
          <a:xfrm>
            <a:off x="6958013" y="33782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5</a:t>
            </a:r>
          </a:p>
        </p:txBody>
      </p:sp>
      <p:sp>
        <p:nvSpPr>
          <p:cNvPr id="17418" name="Rectangle 11"/>
          <p:cNvSpPr>
            <a:spLocks noChangeArrowheads="1"/>
          </p:cNvSpPr>
          <p:nvPr/>
        </p:nvSpPr>
        <p:spPr bwMode="auto">
          <a:xfrm>
            <a:off x="4516438" y="33655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12</a:t>
            </a:r>
            <a:endParaRPr lang="en-US" sz="2400"/>
          </a:p>
        </p:txBody>
      </p:sp>
      <p:sp>
        <p:nvSpPr>
          <p:cNvPr id="17419" name="Rectangle 12"/>
          <p:cNvSpPr>
            <a:spLocks noChangeArrowheads="1"/>
          </p:cNvSpPr>
          <p:nvPr/>
        </p:nvSpPr>
        <p:spPr bwMode="auto">
          <a:xfrm>
            <a:off x="3430588" y="33782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35</a:t>
            </a:r>
            <a:endParaRPr lang="en-US" sz="2400"/>
          </a:p>
        </p:txBody>
      </p:sp>
      <p:sp>
        <p:nvSpPr>
          <p:cNvPr id="17420" name="Rectangle 13"/>
          <p:cNvSpPr>
            <a:spLocks noChangeArrowheads="1"/>
          </p:cNvSpPr>
          <p:nvPr/>
        </p:nvSpPr>
        <p:spPr bwMode="auto">
          <a:xfrm>
            <a:off x="2344738" y="33782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42</a:t>
            </a:r>
            <a:endParaRPr lang="en-US" sz="2400"/>
          </a:p>
        </p:txBody>
      </p:sp>
      <p:sp>
        <p:nvSpPr>
          <p:cNvPr id="17421" name="Rectangle 14"/>
          <p:cNvSpPr>
            <a:spLocks noChangeArrowheads="1"/>
          </p:cNvSpPr>
          <p:nvPr/>
        </p:nvSpPr>
        <p:spPr bwMode="auto">
          <a:xfrm>
            <a:off x="1376363" y="3392488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77</a:t>
            </a:r>
            <a:endParaRPr lang="en-US" sz="2400"/>
          </a:p>
        </p:txBody>
      </p:sp>
      <p:sp>
        <p:nvSpPr>
          <p:cNvPr id="17422" name="Rectangle 15"/>
          <p:cNvSpPr>
            <a:spLocks noChangeArrowheads="1"/>
          </p:cNvSpPr>
          <p:nvPr/>
        </p:nvSpPr>
        <p:spPr bwMode="auto">
          <a:xfrm>
            <a:off x="5559425" y="3363913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101</a:t>
            </a:r>
          </a:p>
        </p:txBody>
      </p:sp>
      <p:sp>
        <p:nvSpPr>
          <p:cNvPr id="17423" name="Rectangle 16"/>
          <p:cNvSpPr>
            <a:spLocks noChangeArrowheads="1"/>
          </p:cNvSpPr>
          <p:nvPr/>
        </p:nvSpPr>
        <p:spPr bwMode="auto">
          <a:xfrm>
            <a:off x="1447800" y="4816475"/>
            <a:ext cx="574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1          2          3           4           5            6</a:t>
            </a:r>
            <a:endParaRPr lang="en-US" sz="2400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143000" y="5224463"/>
            <a:ext cx="6518275" cy="723900"/>
            <a:chOff x="539" y="3921"/>
            <a:chExt cx="3074" cy="608"/>
          </a:xfrm>
        </p:grpSpPr>
        <p:sp>
          <p:nvSpPr>
            <p:cNvPr id="17428" name="Rectangle 18"/>
            <p:cNvSpPr>
              <a:spLocks noChangeArrowheads="1"/>
            </p:cNvSpPr>
            <p:nvPr/>
          </p:nvSpPr>
          <p:spPr bwMode="auto">
            <a:xfrm>
              <a:off x="539" y="3925"/>
              <a:ext cx="3074" cy="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9" name="Line 19"/>
            <p:cNvSpPr>
              <a:spLocks noChangeShapeType="1"/>
            </p:cNvSpPr>
            <p:nvPr/>
          </p:nvSpPr>
          <p:spPr bwMode="auto">
            <a:xfrm>
              <a:off x="1015" y="3921"/>
              <a:ext cx="0" cy="5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Line 20"/>
            <p:cNvSpPr>
              <a:spLocks noChangeShapeType="1"/>
            </p:cNvSpPr>
            <p:nvPr/>
          </p:nvSpPr>
          <p:spPr bwMode="auto">
            <a:xfrm>
              <a:off x="1495" y="3921"/>
              <a:ext cx="0" cy="6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Line 21"/>
            <p:cNvSpPr>
              <a:spLocks noChangeShapeType="1"/>
            </p:cNvSpPr>
            <p:nvPr/>
          </p:nvSpPr>
          <p:spPr bwMode="auto">
            <a:xfrm>
              <a:off x="1985" y="3921"/>
              <a:ext cx="0" cy="6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Line 22"/>
            <p:cNvSpPr>
              <a:spLocks noChangeShapeType="1"/>
            </p:cNvSpPr>
            <p:nvPr/>
          </p:nvSpPr>
          <p:spPr bwMode="auto">
            <a:xfrm>
              <a:off x="2508" y="3921"/>
              <a:ext cx="0" cy="6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3" name="Line 23"/>
            <p:cNvSpPr>
              <a:spLocks noChangeShapeType="1"/>
            </p:cNvSpPr>
            <p:nvPr/>
          </p:nvSpPr>
          <p:spPr bwMode="auto">
            <a:xfrm>
              <a:off x="3052" y="3932"/>
              <a:ext cx="0" cy="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Rectangle 24"/>
            <p:cNvSpPr>
              <a:spLocks noChangeArrowheads="1"/>
            </p:cNvSpPr>
            <p:nvPr/>
          </p:nvSpPr>
          <p:spPr bwMode="auto">
            <a:xfrm>
              <a:off x="679" y="4061"/>
              <a:ext cx="167" cy="38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/>
                <a:t>5</a:t>
              </a:r>
              <a:endParaRPr lang="en-US" sz="2400"/>
            </a:p>
          </p:txBody>
        </p:sp>
        <p:sp>
          <p:nvSpPr>
            <p:cNvPr id="17435" name="Rectangle 25"/>
            <p:cNvSpPr>
              <a:spLocks noChangeArrowheads="1"/>
            </p:cNvSpPr>
            <p:nvPr/>
          </p:nvSpPr>
          <p:spPr bwMode="auto">
            <a:xfrm>
              <a:off x="1106" y="4050"/>
              <a:ext cx="247" cy="38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/>
                <a:t>12</a:t>
              </a:r>
              <a:endParaRPr lang="en-US" sz="2400"/>
            </a:p>
          </p:txBody>
        </p:sp>
        <p:sp>
          <p:nvSpPr>
            <p:cNvPr id="17436" name="Rectangle 26"/>
            <p:cNvSpPr>
              <a:spLocks noChangeArrowheads="1"/>
            </p:cNvSpPr>
            <p:nvPr/>
          </p:nvSpPr>
          <p:spPr bwMode="auto">
            <a:xfrm>
              <a:off x="1586" y="4040"/>
              <a:ext cx="247" cy="38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/>
                <a:t>35</a:t>
              </a:r>
              <a:endParaRPr lang="en-US" sz="2400"/>
            </a:p>
          </p:txBody>
        </p:sp>
        <p:sp>
          <p:nvSpPr>
            <p:cNvPr id="17437" name="Rectangle 27"/>
            <p:cNvSpPr>
              <a:spLocks noChangeArrowheads="1"/>
            </p:cNvSpPr>
            <p:nvPr/>
          </p:nvSpPr>
          <p:spPr bwMode="auto">
            <a:xfrm>
              <a:off x="2087" y="4061"/>
              <a:ext cx="247" cy="38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/>
                <a:t>42</a:t>
              </a:r>
              <a:endParaRPr lang="en-US" sz="2400"/>
            </a:p>
          </p:txBody>
        </p:sp>
        <p:sp>
          <p:nvSpPr>
            <p:cNvPr id="17438" name="Rectangle 28"/>
            <p:cNvSpPr>
              <a:spLocks noChangeArrowheads="1"/>
            </p:cNvSpPr>
            <p:nvPr/>
          </p:nvSpPr>
          <p:spPr bwMode="auto">
            <a:xfrm>
              <a:off x="2621" y="4050"/>
              <a:ext cx="247" cy="38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/>
                <a:t>77</a:t>
              </a:r>
              <a:endParaRPr lang="en-US" sz="2400"/>
            </a:p>
          </p:txBody>
        </p:sp>
        <p:sp>
          <p:nvSpPr>
            <p:cNvPr id="17439" name="Rectangle 29"/>
            <p:cNvSpPr>
              <a:spLocks noChangeArrowheads="1"/>
            </p:cNvSpPr>
            <p:nvPr/>
          </p:nvSpPr>
          <p:spPr bwMode="auto">
            <a:xfrm>
              <a:off x="3112" y="4050"/>
              <a:ext cx="327" cy="38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b="1"/>
                <a:t>101</a:t>
              </a:r>
              <a:endParaRPr lang="en-US" sz="2400"/>
            </a:p>
          </p:txBody>
        </p:sp>
      </p:grpSp>
      <p:sp>
        <p:nvSpPr>
          <p:cNvPr id="17425" name="Rectangle 30"/>
          <p:cNvSpPr>
            <a:spLocks noChangeArrowheads="1"/>
          </p:cNvSpPr>
          <p:nvPr/>
        </p:nvSpPr>
        <p:spPr bwMode="auto">
          <a:xfrm>
            <a:off x="1524000" y="2743200"/>
            <a:ext cx="574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1          2          3          4            5            6</a:t>
            </a:r>
            <a:endParaRPr lang="en-US" sz="2400"/>
          </a:p>
        </p:txBody>
      </p:sp>
      <p:sp>
        <p:nvSpPr>
          <p:cNvPr id="17426" name="Line 31"/>
          <p:cNvSpPr>
            <a:spLocks noChangeShapeType="1"/>
          </p:cNvSpPr>
          <p:nvPr/>
        </p:nvSpPr>
        <p:spPr bwMode="auto">
          <a:xfrm>
            <a:off x="4276725" y="4094163"/>
            <a:ext cx="0" cy="900112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7" name="Rectangle 3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Sorting : Bubble sort</a:t>
            </a:r>
          </a:p>
        </p:txBody>
      </p: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E55C-74D6-4CEF-AA18-8C73EACC0BF4}" type="datetime1">
              <a:rPr lang="en-US" smtClean="0"/>
              <a:t>10/6/2016</a:t>
            </a:fld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"Bubbling Up" the Largest Element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Traverse a collection of elements</a:t>
            </a:r>
          </a:p>
          <a:p>
            <a:pPr lvl="1" eaLnBrk="1" hangingPunct="1"/>
            <a:r>
              <a:rPr lang="en-US" b="1" smtClean="0"/>
              <a:t>Move from the front to the end</a:t>
            </a:r>
          </a:p>
          <a:p>
            <a:pPr lvl="1" eaLnBrk="1" hangingPunct="1"/>
            <a:r>
              <a:rPr lang="en-US" b="1" smtClean="0"/>
              <a:t>“Bubble” the </a:t>
            </a:r>
            <a:r>
              <a:rPr lang="en-US" b="1" smtClean="0">
                <a:solidFill>
                  <a:srgbClr val="3333FF"/>
                </a:solidFill>
              </a:rPr>
              <a:t>largest value</a:t>
            </a:r>
            <a:r>
              <a:rPr lang="en-US" b="1" smtClean="0"/>
              <a:t> to the end using </a:t>
            </a:r>
            <a:r>
              <a:rPr lang="en-US" b="1" smtClean="0">
                <a:solidFill>
                  <a:srgbClr val="3333FF"/>
                </a:solidFill>
              </a:rPr>
              <a:t>pair-wise comparisons and swapping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5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12</a:t>
            </a:r>
            <a:endParaRPr lang="en-US" sz="2400"/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35</a:t>
            </a:r>
            <a:endParaRPr lang="en-US" sz="2400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42</a:t>
            </a:r>
            <a:endParaRPr lang="en-US" sz="2400"/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77</a:t>
            </a:r>
            <a:endParaRPr lang="en-US" sz="2400"/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101</a:t>
            </a: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1          2          3          4            5            6</a:t>
            </a:r>
            <a:endParaRPr lang="en-US" sz="240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D0FE-1495-4365-BBF2-2F19BBEF30E4}" type="datetime1">
              <a:rPr lang="en-US" smtClean="0"/>
              <a:t>10/6/2016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"Bubbling Up" the Largest Element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Traverse a collection of elements</a:t>
            </a:r>
          </a:p>
          <a:p>
            <a:pPr lvl="1" eaLnBrk="1" hangingPunct="1"/>
            <a:r>
              <a:rPr lang="en-US" b="1" smtClean="0"/>
              <a:t>Move from the front to the end</a:t>
            </a:r>
          </a:p>
          <a:p>
            <a:pPr lvl="1" eaLnBrk="1" hangingPunct="1"/>
            <a:r>
              <a:rPr lang="en-US" b="1" smtClean="0"/>
              <a:t>“Bubble” the largest value to the end using pair-wise comparisons and swapping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5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12</a:t>
            </a:r>
            <a:endParaRPr lang="en-US" sz="2400"/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35</a:t>
            </a:r>
            <a:endParaRPr lang="en-US" sz="2400"/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>
                <a:solidFill>
                  <a:srgbClr val="FF0033"/>
                </a:solidFill>
              </a:rPr>
              <a:t>42</a:t>
            </a:r>
            <a:endParaRPr lang="en-US" sz="2400">
              <a:solidFill>
                <a:srgbClr val="FF0033"/>
              </a:solidFill>
            </a:endParaRP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>
                <a:solidFill>
                  <a:srgbClr val="FF0033"/>
                </a:solidFill>
              </a:rPr>
              <a:t>77</a:t>
            </a:r>
            <a:endParaRPr lang="en-US" sz="2400">
              <a:solidFill>
                <a:srgbClr val="FF0033"/>
              </a:solidFill>
            </a:endParaRPr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101</a:t>
            </a: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1          2          3          4            5            6</a:t>
            </a:r>
            <a:endParaRPr lang="en-US" sz="2400"/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1211263" y="46005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2220913" y="46005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5" name="AutoShape 19"/>
          <p:cNvSpPr>
            <a:spLocks noChangeArrowheads="1"/>
          </p:cNvSpPr>
          <p:nvPr/>
        </p:nvSpPr>
        <p:spPr bwMode="auto">
          <a:xfrm>
            <a:off x="1011238" y="4132263"/>
            <a:ext cx="241935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sz="2400" b="1"/>
              <a:t>Swap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206500" y="4595813"/>
            <a:ext cx="2019300" cy="708025"/>
            <a:chOff x="760" y="2895"/>
            <a:chExt cx="1272" cy="446"/>
          </a:xfrm>
        </p:grpSpPr>
        <p:sp>
          <p:nvSpPr>
            <p:cNvPr id="19477" name="Rectangle 21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 b="1"/>
                <a:t>42</a:t>
              </a:r>
            </a:p>
          </p:txBody>
        </p:sp>
        <p:sp>
          <p:nvSpPr>
            <p:cNvPr id="19478" name="Rectangle 22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 b="1"/>
                <a:t>77</a:t>
              </a:r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6F51-B983-4682-B0A9-FACD3966394B}" type="datetime1">
              <a:rPr lang="en-US" smtClean="0"/>
              <a:t>10/6/2016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"Bubbling Up" the Largest Element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Traverse a collection of elements</a:t>
            </a:r>
          </a:p>
          <a:p>
            <a:pPr lvl="1" eaLnBrk="1" hangingPunct="1"/>
            <a:r>
              <a:rPr lang="en-US" b="1" smtClean="0"/>
              <a:t>Move from the front to the end</a:t>
            </a:r>
          </a:p>
          <a:p>
            <a:pPr lvl="1" eaLnBrk="1" hangingPunct="1"/>
            <a:r>
              <a:rPr lang="en-US" b="1" smtClean="0"/>
              <a:t>“Bubble” the largest value to the end using pair-wise comparisons and swapping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5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12</a:t>
            </a:r>
            <a:endParaRPr lang="en-US" sz="2400"/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>
                <a:solidFill>
                  <a:srgbClr val="FF0033"/>
                </a:solidFill>
              </a:rPr>
              <a:t>35</a:t>
            </a:r>
            <a:endParaRPr lang="en-US" sz="2400">
              <a:solidFill>
                <a:srgbClr val="FF0033"/>
              </a:solidFill>
            </a:endParaRP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>
                <a:solidFill>
                  <a:srgbClr val="FF0033"/>
                </a:solidFill>
              </a:rPr>
              <a:t>77</a:t>
            </a:r>
            <a:endParaRPr lang="en-US" sz="2400">
              <a:solidFill>
                <a:srgbClr val="FF0033"/>
              </a:solidFill>
            </a:endParaRP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42</a:t>
            </a:r>
            <a:endParaRPr lang="en-US" sz="2400"/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101</a:t>
            </a: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1          2          3          4            5            6</a:t>
            </a:r>
            <a:endParaRPr lang="en-US" sz="2400"/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2220913" y="45878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3259138" y="45878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9" name="AutoShape 19"/>
          <p:cNvSpPr>
            <a:spLocks noChangeArrowheads="1"/>
          </p:cNvSpPr>
          <p:nvPr/>
        </p:nvSpPr>
        <p:spPr bwMode="auto">
          <a:xfrm>
            <a:off x="2062163" y="4141788"/>
            <a:ext cx="241935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sz="2400" b="1"/>
              <a:t>Swap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257425" y="4605338"/>
            <a:ext cx="2019300" cy="708025"/>
            <a:chOff x="760" y="2895"/>
            <a:chExt cx="1272" cy="446"/>
          </a:xfrm>
        </p:grpSpPr>
        <p:sp>
          <p:nvSpPr>
            <p:cNvPr id="20501" name="Rectangle 21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 b="1"/>
                <a:t>35</a:t>
              </a:r>
            </a:p>
          </p:txBody>
        </p:sp>
        <p:sp>
          <p:nvSpPr>
            <p:cNvPr id="20502" name="Rectangle 22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 b="1"/>
                <a:t>77</a:t>
              </a:r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D24C-0E80-4B38-9F24-E907CB3F5023}" type="datetime1">
              <a:rPr lang="en-US" smtClean="0"/>
              <a:t>10/6/2016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"Bubbling Up" the Largest Element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Traverse a collection of elements</a:t>
            </a:r>
          </a:p>
          <a:p>
            <a:pPr lvl="1" eaLnBrk="1" hangingPunct="1"/>
            <a:r>
              <a:rPr lang="en-US" b="1" smtClean="0"/>
              <a:t>Move from the front to the end</a:t>
            </a:r>
          </a:p>
          <a:p>
            <a:pPr lvl="1" eaLnBrk="1" hangingPunct="1"/>
            <a:r>
              <a:rPr lang="en-US" b="1" smtClean="0"/>
              <a:t>“Bubble” the largest value to the end using pair-wise comparisons and swapping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5</a:t>
            </a: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>
                <a:solidFill>
                  <a:srgbClr val="FF0033"/>
                </a:solidFill>
              </a:rPr>
              <a:t>12</a:t>
            </a:r>
            <a:endParaRPr lang="en-US" sz="2400">
              <a:solidFill>
                <a:srgbClr val="FF0033"/>
              </a:solidFill>
            </a:endParaRP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>
                <a:solidFill>
                  <a:srgbClr val="FF0033"/>
                </a:solidFill>
              </a:rPr>
              <a:t>77</a:t>
            </a:r>
            <a:endParaRPr lang="en-US" sz="2400">
              <a:solidFill>
                <a:srgbClr val="FF0033"/>
              </a:solidFill>
            </a:endParaRP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35</a:t>
            </a:r>
            <a:endParaRPr lang="en-US" sz="2400"/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42</a:t>
            </a:r>
            <a:endParaRPr lang="en-US" sz="2400"/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101</a:t>
            </a: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/>
              <a:t>1          2          3          4            5            6</a:t>
            </a:r>
            <a:endParaRPr lang="en-US" sz="2400"/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3267075" y="46005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4276725" y="4600575"/>
            <a:ext cx="109537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3" name="AutoShape 19"/>
          <p:cNvSpPr>
            <a:spLocks noChangeArrowheads="1"/>
          </p:cNvSpPr>
          <p:nvPr/>
        </p:nvSpPr>
        <p:spPr bwMode="auto">
          <a:xfrm>
            <a:off x="3057525" y="4132263"/>
            <a:ext cx="250190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sz="2400" b="1"/>
              <a:t>Swap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267075" y="4595813"/>
            <a:ext cx="2087563" cy="708025"/>
            <a:chOff x="760" y="2895"/>
            <a:chExt cx="1272" cy="446"/>
          </a:xfrm>
        </p:grpSpPr>
        <p:sp>
          <p:nvSpPr>
            <p:cNvPr id="21525" name="Rectangle 21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 b="1"/>
                <a:t>12</a:t>
              </a:r>
            </a:p>
          </p:txBody>
        </p:sp>
        <p:sp>
          <p:nvSpPr>
            <p:cNvPr id="21526" name="Rectangle 22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 b="1"/>
                <a:t>77</a:t>
              </a:r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F4C29-B816-40EF-8463-2F8D2E11FF2B}" type="datetime1">
              <a:rPr lang="en-US" smtClean="0"/>
              <a:t>10/6/2016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3" grpId="0" animBg="1" autoUpdateAnimBg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786</TotalTime>
  <Words>958</Words>
  <Application>Microsoft Office PowerPoint</Application>
  <PresentationFormat>On-screen Show (4:3)</PresentationFormat>
  <Paragraphs>303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Civic</vt:lpstr>
      <vt:lpstr>Lecture 4 Array Sorting, Merging</vt:lpstr>
      <vt:lpstr>Contents</vt:lpstr>
      <vt:lpstr>Sorting</vt:lpstr>
      <vt:lpstr>Slide 4</vt:lpstr>
      <vt:lpstr>Sorting : Bubble sort</vt:lpstr>
      <vt:lpstr>"Bubbling Up" the Largest Element</vt:lpstr>
      <vt:lpstr>"Bubbling Up" the Largest Element</vt:lpstr>
      <vt:lpstr>"Bubbling Up" the Largest Element</vt:lpstr>
      <vt:lpstr>"Bubbling Up" the Largest Element</vt:lpstr>
      <vt:lpstr>"Bubbling Up" the Largest Element</vt:lpstr>
      <vt:lpstr>"Bubbling Up" the Largest Element</vt:lpstr>
      <vt:lpstr>"Bubbling Up" the Largest Element</vt:lpstr>
      <vt:lpstr>"Bubbling Up" the Largest Element</vt:lpstr>
      <vt:lpstr>Repeat “Bubble Up” How Many Times?</vt:lpstr>
      <vt:lpstr>“Bubbling” All the Elements</vt:lpstr>
      <vt:lpstr>Reducing the Number of Comparisons</vt:lpstr>
      <vt:lpstr>Bubble Sort Algorithm</vt:lpstr>
      <vt:lpstr>Main Part of Codes</vt:lpstr>
      <vt:lpstr>Bubble  Sort Complexity</vt:lpstr>
      <vt:lpstr>Summary</vt:lpstr>
      <vt:lpstr>Slide 21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Array Basics</dc:title>
  <dc:creator>Administrator</dc:creator>
  <cp:lastModifiedBy>Jobaer Khan</cp:lastModifiedBy>
  <cp:revision>27</cp:revision>
  <dcterms:created xsi:type="dcterms:W3CDTF">2006-08-16T00:00:00Z</dcterms:created>
  <dcterms:modified xsi:type="dcterms:W3CDTF">2016-10-06T02:27:02Z</dcterms:modified>
</cp:coreProperties>
</file>