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7"/>
  </p:notesMasterIdLst>
  <p:sldIdLst>
    <p:sldId id="256" r:id="rId2"/>
    <p:sldId id="257" r:id="rId3"/>
    <p:sldId id="291" r:id="rId4"/>
    <p:sldId id="258" r:id="rId5"/>
    <p:sldId id="292" r:id="rId6"/>
    <p:sldId id="290" r:id="rId7"/>
    <p:sldId id="263" r:id="rId8"/>
    <p:sldId id="264" r:id="rId9"/>
    <p:sldId id="265" r:id="rId10"/>
    <p:sldId id="266" r:id="rId11"/>
    <p:sldId id="267" r:id="rId12"/>
    <p:sldId id="293" r:id="rId13"/>
    <p:sldId id="294" r:id="rId14"/>
    <p:sldId id="295" r:id="rId15"/>
    <p:sldId id="288" r:id="rId16"/>
    <p:sldId id="289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3A4BA-1D55-4423-B82D-5CE0DBD6E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7FBAA9-B9CF-4925-95E7-6582268DC1A5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  <a:latin typeface="+mj-lt"/>
            </a:rPr>
            <a:t>Data Structure</a:t>
          </a:r>
          <a:endParaRPr lang="en-US" sz="2400" dirty="0">
            <a:solidFill>
              <a:schemeClr val="tx1"/>
            </a:solidFill>
            <a:latin typeface="+mj-lt"/>
          </a:endParaRPr>
        </a:p>
      </dgm:t>
    </dgm:pt>
    <dgm:pt modelId="{F07E8A1C-7340-4703-A59E-85FB59DB98C0}" type="parTrans" cxnId="{46778827-CB07-4458-968C-FB7D4269FF3E}">
      <dgm:prSet/>
      <dgm:spPr/>
      <dgm:t>
        <a:bodyPr/>
        <a:lstStyle/>
        <a:p>
          <a:endParaRPr lang="en-US"/>
        </a:p>
      </dgm:t>
    </dgm:pt>
    <dgm:pt modelId="{D0CEDE9A-6F03-4FA0-9702-DBDC96A9801F}" type="sibTrans" cxnId="{46778827-CB07-4458-968C-FB7D4269FF3E}">
      <dgm:prSet/>
      <dgm:spPr/>
      <dgm:t>
        <a:bodyPr/>
        <a:lstStyle/>
        <a:p>
          <a:endParaRPr lang="en-US"/>
        </a:p>
      </dgm:t>
    </dgm:pt>
    <dgm:pt modelId="{E34E83F7-6183-440C-8030-ACD125EABA0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  <a:latin typeface="+mj-lt"/>
            </a:rPr>
            <a:t>Linear Data Structure</a:t>
          </a:r>
          <a:endParaRPr lang="en-US" sz="2400" dirty="0">
            <a:solidFill>
              <a:schemeClr val="tx1"/>
            </a:solidFill>
            <a:latin typeface="+mj-lt"/>
          </a:endParaRPr>
        </a:p>
      </dgm:t>
    </dgm:pt>
    <dgm:pt modelId="{84140D64-36DC-472B-91A4-EB8D893B6676}" type="parTrans" cxnId="{B378AF2C-E193-4A6C-8E1D-7FE7D0AD92D3}">
      <dgm:prSet/>
      <dgm:spPr/>
      <dgm:t>
        <a:bodyPr/>
        <a:lstStyle/>
        <a:p>
          <a:endParaRPr lang="en-US"/>
        </a:p>
      </dgm:t>
    </dgm:pt>
    <dgm:pt modelId="{7A15E35B-DAF8-4DD3-B7C9-6685332845FE}" type="sibTrans" cxnId="{B378AF2C-E193-4A6C-8E1D-7FE7D0AD92D3}">
      <dgm:prSet/>
      <dgm:spPr/>
      <dgm:t>
        <a:bodyPr/>
        <a:lstStyle/>
        <a:p>
          <a:endParaRPr lang="en-US"/>
        </a:p>
      </dgm:t>
    </dgm:pt>
    <dgm:pt modelId="{AC036CAF-940B-4006-99F0-59E0A24B4BA7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  <a:latin typeface="+mj-lt"/>
            </a:rPr>
            <a:t>Array</a:t>
          </a:r>
          <a:r>
            <a:rPr lang="en-US" sz="2400" dirty="0" smtClean="0">
              <a:latin typeface="+mj-lt"/>
            </a:rPr>
            <a:t> </a:t>
          </a:r>
          <a:endParaRPr lang="en-US" sz="2400" dirty="0">
            <a:latin typeface="+mj-lt"/>
          </a:endParaRPr>
        </a:p>
      </dgm:t>
    </dgm:pt>
    <dgm:pt modelId="{FAF07C3F-74C5-40E6-B8BC-3F2D987F1CE1}" type="parTrans" cxnId="{26FD497F-522A-4731-8673-DF9F633A961A}">
      <dgm:prSet/>
      <dgm:spPr/>
      <dgm:t>
        <a:bodyPr/>
        <a:lstStyle/>
        <a:p>
          <a:endParaRPr lang="en-US"/>
        </a:p>
      </dgm:t>
    </dgm:pt>
    <dgm:pt modelId="{EC84521E-A63A-4581-B4E9-C781C7DB8E56}" type="sibTrans" cxnId="{26FD497F-522A-4731-8673-DF9F633A961A}">
      <dgm:prSet/>
      <dgm:spPr/>
      <dgm:t>
        <a:bodyPr/>
        <a:lstStyle/>
        <a:p>
          <a:endParaRPr lang="en-US"/>
        </a:p>
      </dgm:t>
    </dgm:pt>
    <dgm:pt modelId="{9D21542E-E704-4089-B1D7-F544A95D9BC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  <a:latin typeface="+mj-lt"/>
            </a:rPr>
            <a:t>Queue</a:t>
          </a:r>
          <a:endParaRPr lang="en-US" sz="2400" dirty="0">
            <a:solidFill>
              <a:schemeClr val="tx1"/>
            </a:solidFill>
            <a:latin typeface="+mj-lt"/>
          </a:endParaRPr>
        </a:p>
      </dgm:t>
    </dgm:pt>
    <dgm:pt modelId="{C551003D-46AD-412C-8307-6C1A59393B39}" type="parTrans" cxnId="{B24AB25F-9C12-4634-B198-96525526614F}">
      <dgm:prSet/>
      <dgm:spPr/>
      <dgm:t>
        <a:bodyPr/>
        <a:lstStyle/>
        <a:p>
          <a:endParaRPr lang="en-US"/>
        </a:p>
      </dgm:t>
    </dgm:pt>
    <dgm:pt modelId="{A68FCD2E-8B7A-4541-B3A2-28CC4BF4191C}" type="sibTrans" cxnId="{B24AB25F-9C12-4634-B198-96525526614F}">
      <dgm:prSet/>
      <dgm:spPr/>
      <dgm:t>
        <a:bodyPr/>
        <a:lstStyle/>
        <a:p>
          <a:endParaRPr lang="en-US"/>
        </a:p>
      </dgm:t>
    </dgm:pt>
    <dgm:pt modelId="{8A2F974A-8E03-44AE-98F5-65F04CB6E52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+mj-lt"/>
            </a:rPr>
            <a:t>Non Linear Data Structure</a:t>
          </a:r>
          <a:endParaRPr lang="en-US" sz="2800" dirty="0">
            <a:solidFill>
              <a:schemeClr val="tx1"/>
            </a:solidFill>
            <a:latin typeface="Comic Sans MS" pitchFamily="66" charset="0"/>
          </a:endParaRPr>
        </a:p>
      </dgm:t>
    </dgm:pt>
    <dgm:pt modelId="{B535E701-924B-4834-8988-4EEE42355B1E}" type="parTrans" cxnId="{0DFE1FE0-BD9B-4DE4-846B-44C16C5B390C}">
      <dgm:prSet/>
      <dgm:spPr/>
      <dgm:t>
        <a:bodyPr/>
        <a:lstStyle/>
        <a:p>
          <a:endParaRPr lang="en-US"/>
        </a:p>
      </dgm:t>
    </dgm:pt>
    <dgm:pt modelId="{855F2722-A6E8-4F44-8C63-8D2E3989DCC1}" type="sibTrans" cxnId="{0DFE1FE0-BD9B-4DE4-846B-44C16C5B390C}">
      <dgm:prSet/>
      <dgm:spPr/>
      <dgm:t>
        <a:bodyPr/>
        <a:lstStyle/>
        <a:p>
          <a:endParaRPr lang="en-US"/>
        </a:p>
      </dgm:t>
    </dgm:pt>
    <dgm:pt modelId="{EBEBAA52-F3C3-4B5E-9725-0B42A672BB80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0" dirty="0" smtClean="0">
              <a:latin typeface="+mj-lt"/>
            </a:rPr>
            <a:t>Stack</a:t>
          </a:r>
          <a:endParaRPr lang="en-US" sz="2400" b="0" dirty="0">
            <a:latin typeface="+mj-lt"/>
          </a:endParaRPr>
        </a:p>
      </dgm:t>
    </dgm:pt>
    <dgm:pt modelId="{75CC15E6-CED3-47B6-8936-689D7CCDF1F3}" type="parTrans" cxnId="{689EF82E-1A79-451C-9332-79F76DF69B07}">
      <dgm:prSet/>
      <dgm:spPr/>
      <dgm:t>
        <a:bodyPr/>
        <a:lstStyle/>
        <a:p>
          <a:endParaRPr lang="en-US"/>
        </a:p>
      </dgm:t>
    </dgm:pt>
    <dgm:pt modelId="{E3007BF2-4C28-4C37-90AD-C258D978066C}" type="sibTrans" cxnId="{689EF82E-1A79-451C-9332-79F76DF69B07}">
      <dgm:prSet/>
      <dgm:spPr/>
      <dgm:t>
        <a:bodyPr/>
        <a:lstStyle/>
        <a:p>
          <a:endParaRPr lang="en-US"/>
        </a:p>
      </dgm:t>
    </dgm:pt>
    <dgm:pt modelId="{C42AA7C6-AABC-4BA5-9CEC-97875F03F9D4}" type="pres">
      <dgm:prSet presAssocID="{C783A4BA-1D55-4423-B82D-5CE0DBD6E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79CB00-F1D4-4E56-B433-C5010EF7FDA1}" type="pres">
      <dgm:prSet presAssocID="{C783A4BA-1D55-4423-B82D-5CE0DBD6E80E}" presName="hierFlow" presStyleCnt="0"/>
      <dgm:spPr/>
    </dgm:pt>
    <dgm:pt modelId="{A663531E-3919-4D7E-8A00-98BED5978F7A}" type="pres">
      <dgm:prSet presAssocID="{C783A4BA-1D55-4423-B82D-5CE0DBD6E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E334C22-ACA1-4FC5-A35F-AEAE9C497A83}" type="pres">
      <dgm:prSet presAssocID="{7B7FBAA9-B9CF-4925-95E7-6582268DC1A5}" presName="Name14" presStyleCnt="0"/>
      <dgm:spPr/>
    </dgm:pt>
    <dgm:pt modelId="{03978396-882F-43B6-96F0-62894BF33659}" type="pres">
      <dgm:prSet presAssocID="{7B7FBAA9-B9CF-4925-95E7-6582268DC1A5}" presName="level1Shape" presStyleLbl="node0" presStyleIdx="0" presStyleCnt="1" custScaleX="149535" custLinFactNeighborX="-76139" custLinFactNeighborY="-51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6A658-07C6-46DA-97CB-FA8D9F0F1E4A}" type="pres">
      <dgm:prSet presAssocID="{7B7FBAA9-B9CF-4925-95E7-6582268DC1A5}" presName="hierChild2" presStyleCnt="0"/>
      <dgm:spPr/>
    </dgm:pt>
    <dgm:pt modelId="{FF0C0E61-BA32-4F09-9CB9-CE68F84398F4}" type="pres">
      <dgm:prSet presAssocID="{84140D64-36DC-472B-91A4-EB8D893B6676}" presName="Name19" presStyleLbl="parChTrans1D2" presStyleIdx="0" presStyleCnt="2"/>
      <dgm:spPr/>
      <dgm:t>
        <a:bodyPr/>
        <a:lstStyle/>
        <a:p>
          <a:endParaRPr lang="en-US"/>
        </a:p>
      </dgm:t>
    </dgm:pt>
    <dgm:pt modelId="{B61C7462-AFFF-48BB-9C58-FB607D20D25B}" type="pres">
      <dgm:prSet presAssocID="{E34E83F7-6183-440C-8030-ACD125EABA03}" presName="Name21" presStyleCnt="0"/>
      <dgm:spPr/>
    </dgm:pt>
    <dgm:pt modelId="{6C0C1AF8-2ECD-47F5-8B04-A310C85AEC8E}" type="pres">
      <dgm:prSet presAssocID="{E34E83F7-6183-440C-8030-ACD125EABA03}" presName="level2Shape" presStyleLbl="node2" presStyleIdx="0" presStyleCnt="2" custScaleX="155507" custLinFactX="-8334" custLinFactNeighborX="-100000" custLinFactNeighborY="-4084"/>
      <dgm:spPr/>
      <dgm:t>
        <a:bodyPr/>
        <a:lstStyle/>
        <a:p>
          <a:endParaRPr lang="en-US"/>
        </a:p>
      </dgm:t>
    </dgm:pt>
    <dgm:pt modelId="{1BC21DC8-E9C4-4CA0-9EB3-1EE6BFD3E9C5}" type="pres">
      <dgm:prSet presAssocID="{E34E83F7-6183-440C-8030-ACD125EABA03}" presName="hierChild3" presStyleCnt="0"/>
      <dgm:spPr/>
    </dgm:pt>
    <dgm:pt modelId="{744D2FFA-D7E9-4CB6-A3B7-EECC1DBC7444}" type="pres">
      <dgm:prSet presAssocID="{FAF07C3F-74C5-40E6-B8BC-3F2D987F1CE1}" presName="Name19" presStyleLbl="parChTrans1D3" presStyleIdx="0" presStyleCnt="3"/>
      <dgm:spPr/>
      <dgm:t>
        <a:bodyPr/>
        <a:lstStyle/>
        <a:p>
          <a:endParaRPr lang="en-US"/>
        </a:p>
      </dgm:t>
    </dgm:pt>
    <dgm:pt modelId="{4316D302-87EB-4E59-9FF2-F7433829DC9F}" type="pres">
      <dgm:prSet presAssocID="{AC036CAF-940B-4006-99F0-59E0A24B4BA7}" presName="Name21" presStyleCnt="0"/>
      <dgm:spPr/>
    </dgm:pt>
    <dgm:pt modelId="{00370196-554E-4ABA-BA74-1C9BBE676908}" type="pres">
      <dgm:prSet presAssocID="{AC036CAF-940B-4006-99F0-59E0A24B4BA7}" presName="level2Shape" presStyleLbl="node3" presStyleIdx="0" presStyleCnt="3"/>
      <dgm:spPr/>
      <dgm:t>
        <a:bodyPr/>
        <a:lstStyle/>
        <a:p>
          <a:endParaRPr lang="en-US"/>
        </a:p>
      </dgm:t>
    </dgm:pt>
    <dgm:pt modelId="{51C97D13-1784-40C9-9108-F14B15EA16A7}" type="pres">
      <dgm:prSet presAssocID="{AC036CAF-940B-4006-99F0-59E0A24B4BA7}" presName="hierChild3" presStyleCnt="0"/>
      <dgm:spPr/>
    </dgm:pt>
    <dgm:pt modelId="{8B1F0BE8-3A87-457A-BCA9-37A9167C0C33}" type="pres">
      <dgm:prSet presAssocID="{C551003D-46AD-412C-8307-6C1A59393B39}" presName="Name19" presStyleLbl="parChTrans1D3" presStyleIdx="1" presStyleCnt="3"/>
      <dgm:spPr/>
      <dgm:t>
        <a:bodyPr/>
        <a:lstStyle/>
        <a:p>
          <a:endParaRPr lang="en-US"/>
        </a:p>
      </dgm:t>
    </dgm:pt>
    <dgm:pt modelId="{19CFF5C6-8B4B-46E4-BC9F-7B29559261BE}" type="pres">
      <dgm:prSet presAssocID="{9D21542E-E704-4089-B1D7-F544A95D9BCC}" presName="Name21" presStyleCnt="0"/>
      <dgm:spPr/>
    </dgm:pt>
    <dgm:pt modelId="{3690C63A-1EC1-43DD-83F1-F1DB761E644A}" type="pres">
      <dgm:prSet presAssocID="{9D21542E-E704-4089-B1D7-F544A95D9BCC}" presName="level2Shape" presStyleLbl="node3" presStyleIdx="1" presStyleCnt="3" custLinFactNeighborX="-408" custLinFactNeighborY="1402"/>
      <dgm:spPr/>
      <dgm:t>
        <a:bodyPr/>
        <a:lstStyle/>
        <a:p>
          <a:endParaRPr lang="en-US"/>
        </a:p>
      </dgm:t>
    </dgm:pt>
    <dgm:pt modelId="{3563ECEA-85AC-4883-B321-E3112A37FF43}" type="pres">
      <dgm:prSet presAssocID="{9D21542E-E704-4089-B1D7-F544A95D9BCC}" presName="hierChild3" presStyleCnt="0"/>
      <dgm:spPr/>
    </dgm:pt>
    <dgm:pt modelId="{2BA57A9A-1D04-44B2-B93B-B92D81ABDC4A}" type="pres">
      <dgm:prSet presAssocID="{75CC15E6-CED3-47B6-8936-689D7CCDF1F3}" presName="Name19" presStyleLbl="parChTrans1D3" presStyleIdx="2" presStyleCnt="3"/>
      <dgm:spPr/>
      <dgm:t>
        <a:bodyPr/>
        <a:lstStyle/>
        <a:p>
          <a:endParaRPr lang="en-US"/>
        </a:p>
      </dgm:t>
    </dgm:pt>
    <dgm:pt modelId="{89593942-2C2B-48EC-82C7-D539B606591C}" type="pres">
      <dgm:prSet presAssocID="{EBEBAA52-F3C3-4B5E-9725-0B42A672BB80}" presName="Name21" presStyleCnt="0"/>
      <dgm:spPr/>
    </dgm:pt>
    <dgm:pt modelId="{7206A92C-43E3-4E2C-985D-8200BB9FBBB7}" type="pres">
      <dgm:prSet presAssocID="{EBEBAA52-F3C3-4B5E-9725-0B42A672BB80}" presName="level2Shape" presStyleLbl="node3" presStyleIdx="2" presStyleCnt="3" custScaleX="124804"/>
      <dgm:spPr/>
      <dgm:t>
        <a:bodyPr/>
        <a:lstStyle/>
        <a:p>
          <a:endParaRPr lang="en-US"/>
        </a:p>
      </dgm:t>
    </dgm:pt>
    <dgm:pt modelId="{91A04489-D3B8-4471-BC4F-ACD4ABA4D7BC}" type="pres">
      <dgm:prSet presAssocID="{EBEBAA52-F3C3-4B5E-9725-0B42A672BB80}" presName="hierChild3" presStyleCnt="0"/>
      <dgm:spPr/>
    </dgm:pt>
    <dgm:pt modelId="{B3CCA01B-E167-4A67-965F-87BB6672F857}" type="pres">
      <dgm:prSet presAssocID="{B535E701-924B-4834-8988-4EEE42355B1E}" presName="Name19" presStyleLbl="parChTrans1D2" presStyleIdx="1" presStyleCnt="2"/>
      <dgm:spPr/>
      <dgm:t>
        <a:bodyPr/>
        <a:lstStyle/>
        <a:p>
          <a:endParaRPr lang="en-US"/>
        </a:p>
      </dgm:t>
    </dgm:pt>
    <dgm:pt modelId="{12AAC552-5745-44AB-A713-3B3BB82FAB30}" type="pres">
      <dgm:prSet presAssocID="{8A2F974A-8E03-44AE-98F5-65F04CB6E52B}" presName="Name21" presStyleCnt="0"/>
      <dgm:spPr/>
    </dgm:pt>
    <dgm:pt modelId="{42836690-AD6E-4CA1-9C8F-623AC4CEB482}" type="pres">
      <dgm:prSet presAssocID="{8A2F974A-8E03-44AE-98F5-65F04CB6E52B}" presName="level2Shape" presStyleLbl="node2" presStyleIdx="1" presStyleCnt="2" custScaleX="151662" custLinFactNeighborX="-30175" custLinFactNeighborY="386"/>
      <dgm:spPr/>
      <dgm:t>
        <a:bodyPr/>
        <a:lstStyle/>
        <a:p>
          <a:endParaRPr lang="en-US"/>
        </a:p>
      </dgm:t>
    </dgm:pt>
    <dgm:pt modelId="{52B1A226-4C53-45C0-8289-EB3EB99D6717}" type="pres">
      <dgm:prSet presAssocID="{8A2F974A-8E03-44AE-98F5-65F04CB6E52B}" presName="hierChild3" presStyleCnt="0"/>
      <dgm:spPr/>
    </dgm:pt>
    <dgm:pt modelId="{860C89E4-EE59-40CE-B3BD-3376B57161A8}" type="pres">
      <dgm:prSet presAssocID="{C783A4BA-1D55-4423-B82D-5CE0DBD6E80E}" presName="bgShapesFlow" presStyleCnt="0"/>
      <dgm:spPr/>
    </dgm:pt>
  </dgm:ptLst>
  <dgm:cxnLst>
    <dgm:cxn modelId="{40D872B0-34C3-413B-80BB-6B363E3C767F}" type="presOf" srcId="{AC036CAF-940B-4006-99F0-59E0A24B4BA7}" destId="{00370196-554E-4ABA-BA74-1C9BBE676908}" srcOrd="0" destOrd="0" presId="urn:microsoft.com/office/officeart/2005/8/layout/hierarchy6"/>
    <dgm:cxn modelId="{14DDDAB0-C18D-4E0D-BE35-1F06529C879D}" type="presOf" srcId="{C551003D-46AD-412C-8307-6C1A59393B39}" destId="{8B1F0BE8-3A87-457A-BCA9-37A9167C0C33}" srcOrd="0" destOrd="0" presId="urn:microsoft.com/office/officeart/2005/8/layout/hierarchy6"/>
    <dgm:cxn modelId="{0DFE1FE0-BD9B-4DE4-846B-44C16C5B390C}" srcId="{7B7FBAA9-B9CF-4925-95E7-6582268DC1A5}" destId="{8A2F974A-8E03-44AE-98F5-65F04CB6E52B}" srcOrd="1" destOrd="0" parTransId="{B535E701-924B-4834-8988-4EEE42355B1E}" sibTransId="{855F2722-A6E8-4F44-8C63-8D2E3989DCC1}"/>
    <dgm:cxn modelId="{46778827-CB07-4458-968C-FB7D4269FF3E}" srcId="{C783A4BA-1D55-4423-B82D-5CE0DBD6E80E}" destId="{7B7FBAA9-B9CF-4925-95E7-6582268DC1A5}" srcOrd="0" destOrd="0" parTransId="{F07E8A1C-7340-4703-A59E-85FB59DB98C0}" sibTransId="{D0CEDE9A-6F03-4FA0-9702-DBDC96A9801F}"/>
    <dgm:cxn modelId="{FFC7D0BA-FD11-4375-BCA3-F3F8D98B880E}" type="presOf" srcId="{75CC15E6-CED3-47B6-8936-689D7CCDF1F3}" destId="{2BA57A9A-1D04-44B2-B93B-B92D81ABDC4A}" srcOrd="0" destOrd="0" presId="urn:microsoft.com/office/officeart/2005/8/layout/hierarchy6"/>
    <dgm:cxn modelId="{3166D6B7-EDA6-48B6-A559-13862CADD5C1}" type="presOf" srcId="{B535E701-924B-4834-8988-4EEE42355B1E}" destId="{B3CCA01B-E167-4A67-965F-87BB6672F857}" srcOrd="0" destOrd="0" presId="urn:microsoft.com/office/officeart/2005/8/layout/hierarchy6"/>
    <dgm:cxn modelId="{B24AB25F-9C12-4634-B198-96525526614F}" srcId="{E34E83F7-6183-440C-8030-ACD125EABA03}" destId="{9D21542E-E704-4089-B1D7-F544A95D9BCC}" srcOrd="1" destOrd="0" parTransId="{C551003D-46AD-412C-8307-6C1A59393B39}" sibTransId="{A68FCD2E-8B7A-4541-B3A2-28CC4BF4191C}"/>
    <dgm:cxn modelId="{939E7499-7D68-4EDF-8DEB-BAEB008D59F5}" type="presOf" srcId="{7B7FBAA9-B9CF-4925-95E7-6582268DC1A5}" destId="{03978396-882F-43B6-96F0-62894BF33659}" srcOrd="0" destOrd="0" presId="urn:microsoft.com/office/officeart/2005/8/layout/hierarchy6"/>
    <dgm:cxn modelId="{38EE3475-1C6D-419C-83AA-CBBBA2356740}" type="presOf" srcId="{C783A4BA-1D55-4423-B82D-5CE0DBD6E80E}" destId="{C42AA7C6-AABC-4BA5-9CEC-97875F03F9D4}" srcOrd="0" destOrd="0" presId="urn:microsoft.com/office/officeart/2005/8/layout/hierarchy6"/>
    <dgm:cxn modelId="{56521943-7986-4CE7-AD00-E76674EAD175}" type="presOf" srcId="{9D21542E-E704-4089-B1D7-F544A95D9BCC}" destId="{3690C63A-1EC1-43DD-83F1-F1DB761E644A}" srcOrd="0" destOrd="0" presId="urn:microsoft.com/office/officeart/2005/8/layout/hierarchy6"/>
    <dgm:cxn modelId="{DB4CEBA2-CFEB-45AC-AAE7-2A2C7AD319D9}" type="presOf" srcId="{FAF07C3F-74C5-40E6-B8BC-3F2D987F1CE1}" destId="{744D2FFA-D7E9-4CB6-A3B7-EECC1DBC7444}" srcOrd="0" destOrd="0" presId="urn:microsoft.com/office/officeart/2005/8/layout/hierarchy6"/>
    <dgm:cxn modelId="{D30B715B-8648-4E7C-B9E6-ACD014CE0195}" type="presOf" srcId="{8A2F974A-8E03-44AE-98F5-65F04CB6E52B}" destId="{42836690-AD6E-4CA1-9C8F-623AC4CEB482}" srcOrd="0" destOrd="0" presId="urn:microsoft.com/office/officeart/2005/8/layout/hierarchy6"/>
    <dgm:cxn modelId="{26FD497F-522A-4731-8673-DF9F633A961A}" srcId="{E34E83F7-6183-440C-8030-ACD125EABA03}" destId="{AC036CAF-940B-4006-99F0-59E0A24B4BA7}" srcOrd="0" destOrd="0" parTransId="{FAF07C3F-74C5-40E6-B8BC-3F2D987F1CE1}" sibTransId="{EC84521E-A63A-4581-B4E9-C781C7DB8E56}"/>
    <dgm:cxn modelId="{CA1C5B48-499E-41E1-99B3-6D569C5DED45}" type="presOf" srcId="{84140D64-36DC-472B-91A4-EB8D893B6676}" destId="{FF0C0E61-BA32-4F09-9CB9-CE68F84398F4}" srcOrd="0" destOrd="0" presId="urn:microsoft.com/office/officeart/2005/8/layout/hierarchy6"/>
    <dgm:cxn modelId="{689EF82E-1A79-451C-9332-79F76DF69B07}" srcId="{E34E83F7-6183-440C-8030-ACD125EABA03}" destId="{EBEBAA52-F3C3-4B5E-9725-0B42A672BB80}" srcOrd="2" destOrd="0" parTransId="{75CC15E6-CED3-47B6-8936-689D7CCDF1F3}" sibTransId="{E3007BF2-4C28-4C37-90AD-C258D978066C}"/>
    <dgm:cxn modelId="{7A499A88-EDB1-43E8-8A91-016CECB2D776}" type="presOf" srcId="{EBEBAA52-F3C3-4B5E-9725-0B42A672BB80}" destId="{7206A92C-43E3-4E2C-985D-8200BB9FBBB7}" srcOrd="0" destOrd="0" presId="urn:microsoft.com/office/officeart/2005/8/layout/hierarchy6"/>
    <dgm:cxn modelId="{B378AF2C-E193-4A6C-8E1D-7FE7D0AD92D3}" srcId="{7B7FBAA9-B9CF-4925-95E7-6582268DC1A5}" destId="{E34E83F7-6183-440C-8030-ACD125EABA03}" srcOrd="0" destOrd="0" parTransId="{84140D64-36DC-472B-91A4-EB8D893B6676}" sibTransId="{7A15E35B-DAF8-4DD3-B7C9-6685332845FE}"/>
    <dgm:cxn modelId="{1C714A80-16AC-4BD1-A3C8-E7B123FFD74B}" type="presOf" srcId="{E34E83F7-6183-440C-8030-ACD125EABA03}" destId="{6C0C1AF8-2ECD-47F5-8B04-A310C85AEC8E}" srcOrd="0" destOrd="0" presId="urn:microsoft.com/office/officeart/2005/8/layout/hierarchy6"/>
    <dgm:cxn modelId="{89E8CAB0-623D-4B6F-8313-9C3772DC4E92}" type="presParOf" srcId="{C42AA7C6-AABC-4BA5-9CEC-97875F03F9D4}" destId="{B579CB00-F1D4-4E56-B433-C5010EF7FDA1}" srcOrd="0" destOrd="0" presId="urn:microsoft.com/office/officeart/2005/8/layout/hierarchy6"/>
    <dgm:cxn modelId="{3B6003CD-CB6B-4E2D-81FC-028D362CED7D}" type="presParOf" srcId="{B579CB00-F1D4-4E56-B433-C5010EF7FDA1}" destId="{A663531E-3919-4D7E-8A00-98BED5978F7A}" srcOrd="0" destOrd="0" presId="urn:microsoft.com/office/officeart/2005/8/layout/hierarchy6"/>
    <dgm:cxn modelId="{071E7C81-3852-4413-A3B8-437E3441631F}" type="presParOf" srcId="{A663531E-3919-4D7E-8A00-98BED5978F7A}" destId="{CE334C22-ACA1-4FC5-A35F-AEAE9C497A83}" srcOrd="0" destOrd="0" presId="urn:microsoft.com/office/officeart/2005/8/layout/hierarchy6"/>
    <dgm:cxn modelId="{18B0EDB6-34DE-4669-ABBA-734E75DE49F4}" type="presParOf" srcId="{CE334C22-ACA1-4FC5-A35F-AEAE9C497A83}" destId="{03978396-882F-43B6-96F0-62894BF33659}" srcOrd="0" destOrd="0" presId="urn:microsoft.com/office/officeart/2005/8/layout/hierarchy6"/>
    <dgm:cxn modelId="{8525427B-91AF-4481-B89D-27DDCE07A903}" type="presParOf" srcId="{CE334C22-ACA1-4FC5-A35F-AEAE9C497A83}" destId="{D776A658-07C6-46DA-97CB-FA8D9F0F1E4A}" srcOrd="1" destOrd="0" presId="urn:microsoft.com/office/officeart/2005/8/layout/hierarchy6"/>
    <dgm:cxn modelId="{A005C313-560C-4536-B4D2-EF3CBC2A612E}" type="presParOf" srcId="{D776A658-07C6-46DA-97CB-FA8D9F0F1E4A}" destId="{FF0C0E61-BA32-4F09-9CB9-CE68F84398F4}" srcOrd="0" destOrd="0" presId="urn:microsoft.com/office/officeart/2005/8/layout/hierarchy6"/>
    <dgm:cxn modelId="{898D87DC-4293-4DAD-90BB-B17E11404ED7}" type="presParOf" srcId="{D776A658-07C6-46DA-97CB-FA8D9F0F1E4A}" destId="{B61C7462-AFFF-48BB-9C58-FB607D20D25B}" srcOrd="1" destOrd="0" presId="urn:microsoft.com/office/officeart/2005/8/layout/hierarchy6"/>
    <dgm:cxn modelId="{A4EC503D-A819-46A8-BB3C-D9B8FC6C1713}" type="presParOf" srcId="{B61C7462-AFFF-48BB-9C58-FB607D20D25B}" destId="{6C0C1AF8-2ECD-47F5-8B04-A310C85AEC8E}" srcOrd="0" destOrd="0" presId="urn:microsoft.com/office/officeart/2005/8/layout/hierarchy6"/>
    <dgm:cxn modelId="{B745346E-A6E0-4CBA-B644-94766A916F4B}" type="presParOf" srcId="{B61C7462-AFFF-48BB-9C58-FB607D20D25B}" destId="{1BC21DC8-E9C4-4CA0-9EB3-1EE6BFD3E9C5}" srcOrd="1" destOrd="0" presId="urn:microsoft.com/office/officeart/2005/8/layout/hierarchy6"/>
    <dgm:cxn modelId="{C031E8C3-9160-401E-BA6A-F989F0A6CD17}" type="presParOf" srcId="{1BC21DC8-E9C4-4CA0-9EB3-1EE6BFD3E9C5}" destId="{744D2FFA-D7E9-4CB6-A3B7-EECC1DBC7444}" srcOrd="0" destOrd="0" presId="urn:microsoft.com/office/officeart/2005/8/layout/hierarchy6"/>
    <dgm:cxn modelId="{E178ECC4-6D5A-4537-82FF-88790AADB7DC}" type="presParOf" srcId="{1BC21DC8-E9C4-4CA0-9EB3-1EE6BFD3E9C5}" destId="{4316D302-87EB-4E59-9FF2-F7433829DC9F}" srcOrd="1" destOrd="0" presId="urn:microsoft.com/office/officeart/2005/8/layout/hierarchy6"/>
    <dgm:cxn modelId="{BC801CEA-8DA4-4BC5-BAE6-F4EBAD604D10}" type="presParOf" srcId="{4316D302-87EB-4E59-9FF2-F7433829DC9F}" destId="{00370196-554E-4ABA-BA74-1C9BBE676908}" srcOrd="0" destOrd="0" presId="urn:microsoft.com/office/officeart/2005/8/layout/hierarchy6"/>
    <dgm:cxn modelId="{908AC8AF-3ACD-4846-9833-56B686458192}" type="presParOf" srcId="{4316D302-87EB-4E59-9FF2-F7433829DC9F}" destId="{51C97D13-1784-40C9-9108-F14B15EA16A7}" srcOrd="1" destOrd="0" presId="urn:microsoft.com/office/officeart/2005/8/layout/hierarchy6"/>
    <dgm:cxn modelId="{A91282F7-8BE5-45D6-8D0E-63B974A1CB8C}" type="presParOf" srcId="{1BC21DC8-E9C4-4CA0-9EB3-1EE6BFD3E9C5}" destId="{8B1F0BE8-3A87-457A-BCA9-37A9167C0C33}" srcOrd="2" destOrd="0" presId="urn:microsoft.com/office/officeart/2005/8/layout/hierarchy6"/>
    <dgm:cxn modelId="{BE2785B9-D2A7-4B85-A15E-72CD6A625A9C}" type="presParOf" srcId="{1BC21DC8-E9C4-4CA0-9EB3-1EE6BFD3E9C5}" destId="{19CFF5C6-8B4B-46E4-BC9F-7B29559261BE}" srcOrd="3" destOrd="0" presId="urn:microsoft.com/office/officeart/2005/8/layout/hierarchy6"/>
    <dgm:cxn modelId="{859D596B-79B3-4091-B1F7-67F34962D3E9}" type="presParOf" srcId="{19CFF5C6-8B4B-46E4-BC9F-7B29559261BE}" destId="{3690C63A-1EC1-43DD-83F1-F1DB761E644A}" srcOrd="0" destOrd="0" presId="urn:microsoft.com/office/officeart/2005/8/layout/hierarchy6"/>
    <dgm:cxn modelId="{29AF6662-2F05-49B8-97A9-5FE206E83BCD}" type="presParOf" srcId="{19CFF5C6-8B4B-46E4-BC9F-7B29559261BE}" destId="{3563ECEA-85AC-4883-B321-E3112A37FF43}" srcOrd="1" destOrd="0" presId="urn:microsoft.com/office/officeart/2005/8/layout/hierarchy6"/>
    <dgm:cxn modelId="{15C6EA4E-1B8E-4A5D-96EE-C61D22A04A5D}" type="presParOf" srcId="{1BC21DC8-E9C4-4CA0-9EB3-1EE6BFD3E9C5}" destId="{2BA57A9A-1D04-44B2-B93B-B92D81ABDC4A}" srcOrd="4" destOrd="0" presId="urn:microsoft.com/office/officeart/2005/8/layout/hierarchy6"/>
    <dgm:cxn modelId="{569565E3-51C5-4BAC-B7F8-3876B96B8576}" type="presParOf" srcId="{1BC21DC8-E9C4-4CA0-9EB3-1EE6BFD3E9C5}" destId="{89593942-2C2B-48EC-82C7-D539B606591C}" srcOrd="5" destOrd="0" presId="urn:microsoft.com/office/officeart/2005/8/layout/hierarchy6"/>
    <dgm:cxn modelId="{F0EFFBC3-D4D5-4F62-BB13-2344CCA6FD6F}" type="presParOf" srcId="{89593942-2C2B-48EC-82C7-D539B606591C}" destId="{7206A92C-43E3-4E2C-985D-8200BB9FBBB7}" srcOrd="0" destOrd="0" presId="urn:microsoft.com/office/officeart/2005/8/layout/hierarchy6"/>
    <dgm:cxn modelId="{4881A9C9-D850-4371-8CCC-59AEB9186601}" type="presParOf" srcId="{89593942-2C2B-48EC-82C7-D539B606591C}" destId="{91A04489-D3B8-4471-BC4F-ACD4ABA4D7BC}" srcOrd="1" destOrd="0" presId="urn:microsoft.com/office/officeart/2005/8/layout/hierarchy6"/>
    <dgm:cxn modelId="{CB744C68-67CA-4F13-8B84-BD4E4C41D3C5}" type="presParOf" srcId="{D776A658-07C6-46DA-97CB-FA8D9F0F1E4A}" destId="{B3CCA01B-E167-4A67-965F-87BB6672F857}" srcOrd="2" destOrd="0" presId="urn:microsoft.com/office/officeart/2005/8/layout/hierarchy6"/>
    <dgm:cxn modelId="{04577A18-8766-45CA-848C-9503A182A460}" type="presParOf" srcId="{D776A658-07C6-46DA-97CB-FA8D9F0F1E4A}" destId="{12AAC552-5745-44AB-A713-3B3BB82FAB30}" srcOrd="3" destOrd="0" presId="urn:microsoft.com/office/officeart/2005/8/layout/hierarchy6"/>
    <dgm:cxn modelId="{F4FA5E1C-CF14-4199-84E0-9CB9D8524ADD}" type="presParOf" srcId="{12AAC552-5745-44AB-A713-3B3BB82FAB30}" destId="{42836690-AD6E-4CA1-9C8F-623AC4CEB482}" srcOrd="0" destOrd="0" presId="urn:microsoft.com/office/officeart/2005/8/layout/hierarchy6"/>
    <dgm:cxn modelId="{91B9510F-4D40-4F24-A2E9-D36568C1F994}" type="presParOf" srcId="{12AAC552-5745-44AB-A713-3B3BB82FAB30}" destId="{52B1A226-4C53-45C0-8289-EB3EB99D6717}" srcOrd="1" destOrd="0" presId="urn:microsoft.com/office/officeart/2005/8/layout/hierarchy6"/>
    <dgm:cxn modelId="{DF3BAB34-E881-42AF-8B95-6203C7512110}" type="presParOf" srcId="{C42AA7C6-AABC-4BA5-9CEC-97875F03F9D4}" destId="{860C89E4-EE59-40CE-B3BD-3376B57161A8}" srcOrd="1" destOrd="0" presId="urn:microsoft.com/office/officeart/2005/8/layout/hierarchy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75D1F-ABE1-4FC6-A1E2-FD567033565B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E41AE-738C-4EF1-ABA9-EB6FA2F0D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04408-AB90-4840-8D1E-9835B13E1553}" type="slidenum">
              <a:rPr lang="en-US"/>
              <a:pPr/>
              <a:t>5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1CFF24-F50D-4D8C-A234-CC381CA2B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ECFAB0A-10A2-4274-B37F-70A0AEA20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838200"/>
            <a:ext cx="6172200" cy="1894362"/>
          </a:xfrm>
        </p:spPr>
        <p:txBody>
          <a:bodyPr/>
          <a:lstStyle/>
          <a:p>
            <a:r>
              <a:rPr lang="en-US" smtClean="0"/>
              <a:t>Lecture 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352800"/>
            <a:ext cx="6172200" cy="1371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914400"/>
          </a:xfrm>
        </p:spPr>
        <p:txBody>
          <a:bodyPr/>
          <a:lstStyle/>
          <a:p>
            <a:r>
              <a:rPr lang="en-US" dirty="0"/>
              <a:t>Pushing 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3200400"/>
            <a:ext cx="8477250" cy="1770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>
                <a:latin typeface="Verdana" pitchFamily="34" charset="0"/>
              </a:rPr>
              <a:t>If ITEM=80 is to be inserted, then TOP=TOP+1=4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Verdana" pitchFamily="34" charset="0"/>
              </a:rPr>
              <a:t>STACK[TOP]:= STACK[4]:= ITEM=80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Verdana" pitchFamily="34" charset="0"/>
              </a:rPr>
              <a:t>N=5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Verdana" pitchFamily="34" charset="0"/>
              </a:rPr>
              <a:t>MAXSTACK=10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762000" y="1295400"/>
            <a:ext cx="8021638" cy="1585913"/>
            <a:chOff x="480" y="816"/>
            <a:chExt cx="5053" cy="999"/>
          </a:xfrm>
        </p:grpSpPr>
        <p:sp>
          <p:nvSpPr>
            <p:cNvPr id="124954" name="Text Box 26"/>
            <p:cNvSpPr txBox="1">
              <a:spLocks noChangeArrowheads="1"/>
            </p:cNvSpPr>
            <p:nvPr/>
          </p:nvSpPr>
          <p:spPr bwMode="auto">
            <a:xfrm>
              <a:off x="2792" y="1584"/>
              <a:ext cx="105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0">
                  <a:latin typeface="Verdana" pitchFamily="34" charset="0"/>
                </a:rPr>
                <a:t>top = 3</a:t>
              </a:r>
            </a:p>
          </p:txBody>
        </p:sp>
        <p:sp>
          <p:nvSpPr>
            <p:cNvPr id="124955" name="Freeform 27"/>
            <p:cNvSpPr>
              <a:spLocks/>
            </p:cNvSpPr>
            <p:nvPr/>
          </p:nvSpPr>
          <p:spPr bwMode="auto">
            <a:xfrm>
              <a:off x="2501" y="1489"/>
              <a:ext cx="242" cy="242"/>
            </a:xfrm>
            <a:custGeom>
              <a:avLst/>
              <a:gdLst/>
              <a:ahLst/>
              <a:cxnLst>
                <a:cxn ang="0">
                  <a:pos x="240" y="240"/>
                </a:cxn>
                <a:cxn ang="0">
                  <a:pos x="48" y="192"/>
                </a:cxn>
                <a:cxn ang="0">
                  <a:pos x="0" y="0"/>
                </a:cxn>
              </a:cxnLst>
              <a:rect l="0" t="0" r="r" b="b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6" name="Text Box 28"/>
            <p:cNvSpPr txBox="1">
              <a:spLocks noChangeArrowheads="1"/>
            </p:cNvSpPr>
            <p:nvPr/>
          </p:nvSpPr>
          <p:spPr bwMode="auto">
            <a:xfrm>
              <a:off x="3965" y="1584"/>
              <a:ext cx="85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0">
                  <a:latin typeface="Times New Roman" pitchFamily="18" charset="0"/>
                </a:rPr>
                <a:t>N</a:t>
              </a:r>
              <a:r>
                <a:rPr lang="en-US" b="0">
                  <a:latin typeface="Verdana" pitchFamily="34" charset="0"/>
                </a:rPr>
                <a:t> = 4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973" y="816"/>
              <a:ext cx="4560" cy="624"/>
              <a:chOff x="576" y="1296"/>
              <a:chExt cx="4560" cy="624"/>
            </a:xfrm>
          </p:grpSpPr>
          <p:sp>
            <p:nvSpPr>
              <p:cNvPr id="124959" name="Rectangle 31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432" cy="384"/>
              </a:xfrm>
              <a:prstGeom prst="rect">
                <a:avLst/>
              </a:prstGeom>
              <a:solidFill>
                <a:srgbClr val="00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0">
                    <a:latin typeface="Times New Roman" pitchFamily="18" charset="0"/>
                  </a:rPr>
                  <a:t>17</a:t>
                </a:r>
              </a:p>
            </p:txBody>
          </p:sp>
          <p:sp>
            <p:nvSpPr>
              <p:cNvPr id="124960" name="Rectangle 32"/>
              <p:cNvSpPr>
                <a:spLocks noChangeArrowheads="1"/>
              </p:cNvSpPr>
              <p:nvPr/>
            </p:nvSpPr>
            <p:spPr bwMode="auto">
              <a:xfrm>
                <a:off x="1008" y="1536"/>
                <a:ext cx="432" cy="384"/>
              </a:xfrm>
              <a:prstGeom prst="rect">
                <a:avLst/>
              </a:prstGeom>
              <a:solidFill>
                <a:srgbClr val="00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0">
                    <a:latin typeface="Times New Roman" pitchFamily="18" charset="0"/>
                  </a:rPr>
                  <a:t>23</a:t>
                </a:r>
              </a:p>
            </p:txBody>
          </p:sp>
          <p:sp>
            <p:nvSpPr>
              <p:cNvPr id="124961" name="Rectangle 33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432" cy="384"/>
              </a:xfrm>
              <a:prstGeom prst="rect">
                <a:avLst/>
              </a:prstGeom>
              <a:solidFill>
                <a:srgbClr val="00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0">
                    <a:latin typeface="Times New Roman" pitchFamily="18" charset="0"/>
                  </a:rPr>
                  <a:t>97</a:t>
                </a:r>
              </a:p>
            </p:txBody>
          </p:sp>
          <p:sp>
            <p:nvSpPr>
              <p:cNvPr id="124962" name="Rectangle 34"/>
              <p:cNvSpPr>
                <a:spLocks noChangeArrowheads="1"/>
              </p:cNvSpPr>
              <p:nvPr/>
            </p:nvSpPr>
            <p:spPr bwMode="auto">
              <a:xfrm>
                <a:off x="1872" y="1536"/>
                <a:ext cx="432" cy="384"/>
              </a:xfrm>
              <a:prstGeom prst="rect">
                <a:avLst/>
              </a:prstGeom>
              <a:solidFill>
                <a:srgbClr val="00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0">
                    <a:latin typeface="Times New Roman" pitchFamily="18" charset="0"/>
                  </a:rPr>
                  <a:t>44</a:t>
                </a:r>
              </a:p>
            </p:txBody>
          </p:sp>
          <p:sp>
            <p:nvSpPr>
              <p:cNvPr id="124963" name="Rectangle 35"/>
              <p:cNvSpPr>
                <a:spLocks noChangeArrowheads="1"/>
              </p:cNvSpPr>
              <p:nvPr/>
            </p:nvSpPr>
            <p:spPr bwMode="auto">
              <a:xfrm>
                <a:off x="2304" y="153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64" name="Rectangle 36"/>
              <p:cNvSpPr>
                <a:spLocks noChangeArrowheads="1"/>
              </p:cNvSpPr>
              <p:nvPr/>
            </p:nvSpPr>
            <p:spPr bwMode="auto">
              <a:xfrm>
                <a:off x="2736" y="153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65" name="Rectangle 37"/>
              <p:cNvSpPr>
                <a:spLocks noChangeArrowheads="1"/>
              </p:cNvSpPr>
              <p:nvPr/>
            </p:nvSpPr>
            <p:spPr bwMode="auto">
              <a:xfrm>
                <a:off x="3168" y="153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66" name="Rectangle 38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67" name="Rectangle 39"/>
              <p:cNvSpPr>
                <a:spLocks noChangeArrowheads="1"/>
              </p:cNvSpPr>
              <p:nvPr/>
            </p:nvSpPr>
            <p:spPr bwMode="auto">
              <a:xfrm>
                <a:off x="4032" y="153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68" name="Rectangle 40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69" name="Text Box 41"/>
              <p:cNvSpPr txBox="1">
                <a:spLocks noChangeArrowheads="1"/>
              </p:cNvSpPr>
              <p:nvPr/>
            </p:nvSpPr>
            <p:spPr bwMode="auto">
              <a:xfrm>
                <a:off x="720" y="1296"/>
                <a:ext cx="441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 b="0">
                    <a:latin typeface="Verdana" pitchFamily="34" charset="0"/>
                  </a:rPr>
                  <a:t>0      1      2      3      4      5      6     7      8      9</a:t>
                </a:r>
                <a:endParaRPr lang="en-US" sz="2000" b="0">
                  <a:latin typeface="Times New Roman" pitchFamily="18" charset="0"/>
                </a:endParaRPr>
              </a:p>
            </p:txBody>
          </p:sp>
        </p:grpSp>
        <p:sp>
          <p:nvSpPr>
            <p:cNvPr id="124970" name="Text Box 42"/>
            <p:cNvSpPr txBox="1">
              <a:spLocks noChangeArrowheads="1"/>
            </p:cNvSpPr>
            <p:nvPr/>
          </p:nvSpPr>
          <p:spPr bwMode="auto">
            <a:xfrm>
              <a:off x="480" y="1135"/>
              <a:ext cx="495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0">
                  <a:latin typeface="Verdana" pitchFamily="34" charset="0"/>
                </a:rPr>
                <a:t>STACK</a:t>
              </a:r>
            </a:p>
          </p:txBody>
        </p:sp>
      </p:grpSp>
      <p:sp>
        <p:nvSpPr>
          <p:cNvPr id="124988" name="Text Box 60"/>
          <p:cNvSpPr txBox="1">
            <a:spLocks noChangeArrowheads="1"/>
          </p:cNvSpPr>
          <p:nvPr/>
        </p:nvSpPr>
        <p:spPr bwMode="auto">
          <a:xfrm>
            <a:off x="1874838" y="4470400"/>
            <a:ext cx="7010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0">
                <a:latin typeface="Verdana" pitchFamily="34" charset="0"/>
              </a:rPr>
              <a:t>0      1      2      3      4      5      6     7      8      9</a:t>
            </a:r>
            <a:endParaRPr lang="en-US" sz="2000" b="0">
              <a:latin typeface="Times New Roman" pitchFamily="18" charset="0"/>
            </a:endParaRPr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863600" y="4851400"/>
            <a:ext cx="7640638" cy="1204913"/>
            <a:chOff x="544" y="3056"/>
            <a:chExt cx="4813" cy="759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2957" y="3489"/>
              <a:ext cx="1347" cy="326"/>
              <a:chOff x="2458" y="1489"/>
              <a:chExt cx="1347" cy="326"/>
            </a:xfrm>
          </p:grpSpPr>
          <p:sp>
            <p:nvSpPr>
              <p:cNvPr id="124973" name="Text Box 45"/>
              <p:cNvSpPr txBox="1">
                <a:spLocks noChangeArrowheads="1"/>
              </p:cNvSpPr>
              <p:nvPr/>
            </p:nvSpPr>
            <p:spPr bwMode="auto">
              <a:xfrm>
                <a:off x="2749" y="1584"/>
                <a:ext cx="1056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b="0">
                    <a:latin typeface="Verdana" pitchFamily="34" charset="0"/>
                  </a:rPr>
                  <a:t>top = 4</a:t>
                </a:r>
              </a:p>
            </p:txBody>
          </p:sp>
          <p:sp>
            <p:nvSpPr>
              <p:cNvPr id="124974" name="Freeform 46"/>
              <p:cNvSpPr>
                <a:spLocks/>
              </p:cNvSpPr>
              <p:nvPr/>
            </p:nvSpPr>
            <p:spPr bwMode="auto">
              <a:xfrm>
                <a:off x="2458" y="1489"/>
                <a:ext cx="242" cy="242"/>
              </a:xfrm>
              <a:custGeom>
                <a:avLst/>
                <a:gdLst/>
                <a:ahLst/>
                <a:cxnLst>
                  <a:cxn ang="0">
                    <a:pos x="240" y="240"/>
                  </a:cxn>
                  <a:cxn ang="0">
                    <a:pos x="48" y="192"/>
                  </a:cxn>
                  <a:cxn ang="0">
                    <a:pos x="0" y="0"/>
                  </a:cxn>
                </a:cxnLst>
                <a:rect l="0" t="0" r="r" b="b"/>
                <a:pathLst>
                  <a:path w="240" h="240">
                    <a:moveTo>
                      <a:pt x="240" y="240"/>
                    </a:moveTo>
                    <a:cubicBezTo>
                      <a:pt x="164" y="236"/>
                      <a:pt x="88" y="232"/>
                      <a:pt x="48" y="192"/>
                    </a:cubicBezTo>
                    <a:cubicBezTo>
                      <a:pt x="8" y="152"/>
                      <a:pt x="4" y="7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75" name="Text Box 47"/>
            <p:cNvSpPr txBox="1">
              <a:spLocks noChangeArrowheads="1"/>
            </p:cNvSpPr>
            <p:nvPr/>
          </p:nvSpPr>
          <p:spPr bwMode="auto">
            <a:xfrm>
              <a:off x="4053" y="3584"/>
              <a:ext cx="88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0">
                  <a:latin typeface="Times New Roman" pitchFamily="18" charset="0"/>
                </a:rPr>
                <a:t>N</a:t>
              </a:r>
              <a:r>
                <a:rPr lang="en-US" b="0">
                  <a:latin typeface="Verdana" pitchFamily="34" charset="0"/>
                </a:rPr>
                <a:t> = 5</a:t>
              </a:r>
            </a:p>
          </p:txBody>
        </p:sp>
        <p:sp>
          <p:nvSpPr>
            <p:cNvPr id="124978" name="Rectangle 50"/>
            <p:cNvSpPr>
              <a:spLocks noChangeArrowheads="1"/>
            </p:cNvSpPr>
            <p:nvPr/>
          </p:nvSpPr>
          <p:spPr bwMode="auto">
            <a:xfrm>
              <a:off x="1037" y="3056"/>
              <a:ext cx="432" cy="384"/>
            </a:xfrm>
            <a:prstGeom prst="rect">
              <a:avLst/>
            </a:prstGeom>
            <a:solidFill>
              <a:srgbClr val="00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24979" name="Rectangle 51"/>
            <p:cNvSpPr>
              <a:spLocks noChangeArrowheads="1"/>
            </p:cNvSpPr>
            <p:nvPr/>
          </p:nvSpPr>
          <p:spPr bwMode="auto">
            <a:xfrm>
              <a:off x="1469" y="3056"/>
              <a:ext cx="432" cy="384"/>
            </a:xfrm>
            <a:prstGeom prst="rect">
              <a:avLst/>
            </a:prstGeom>
            <a:solidFill>
              <a:srgbClr val="00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124980" name="Rectangle 52"/>
            <p:cNvSpPr>
              <a:spLocks noChangeArrowheads="1"/>
            </p:cNvSpPr>
            <p:nvPr/>
          </p:nvSpPr>
          <p:spPr bwMode="auto">
            <a:xfrm>
              <a:off x="1901" y="3056"/>
              <a:ext cx="432" cy="384"/>
            </a:xfrm>
            <a:prstGeom prst="rect">
              <a:avLst/>
            </a:prstGeom>
            <a:solidFill>
              <a:srgbClr val="00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0"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24981" name="Rectangle 53"/>
            <p:cNvSpPr>
              <a:spLocks noChangeArrowheads="1"/>
            </p:cNvSpPr>
            <p:nvPr/>
          </p:nvSpPr>
          <p:spPr bwMode="auto">
            <a:xfrm>
              <a:off x="2333" y="3056"/>
              <a:ext cx="432" cy="384"/>
            </a:xfrm>
            <a:prstGeom prst="rect">
              <a:avLst/>
            </a:prstGeom>
            <a:solidFill>
              <a:srgbClr val="00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0"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124982" name="Rectangle 54"/>
            <p:cNvSpPr>
              <a:spLocks noChangeArrowheads="1"/>
            </p:cNvSpPr>
            <p:nvPr/>
          </p:nvSpPr>
          <p:spPr bwMode="auto">
            <a:xfrm>
              <a:off x="2765" y="3056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3" name="Rectangle 55"/>
            <p:cNvSpPr>
              <a:spLocks noChangeArrowheads="1"/>
            </p:cNvSpPr>
            <p:nvPr/>
          </p:nvSpPr>
          <p:spPr bwMode="auto">
            <a:xfrm>
              <a:off x="3197" y="3056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4" name="Rectangle 56"/>
            <p:cNvSpPr>
              <a:spLocks noChangeArrowheads="1"/>
            </p:cNvSpPr>
            <p:nvPr/>
          </p:nvSpPr>
          <p:spPr bwMode="auto">
            <a:xfrm>
              <a:off x="3629" y="3056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5" name="Rectangle 57"/>
            <p:cNvSpPr>
              <a:spLocks noChangeArrowheads="1"/>
            </p:cNvSpPr>
            <p:nvPr/>
          </p:nvSpPr>
          <p:spPr bwMode="auto">
            <a:xfrm>
              <a:off x="4061" y="3056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6" name="Rectangle 58"/>
            <p:cNvSpPr>
              <a:spLocks noChangeArrowheads="1"/>
            </p:cNvSpPr>
            <p:nvPr/>
          </p:nvSpPr>
          <p:spPr bwMode="auto">
            <a:xfrm>
              <a:off x="4493" y="3056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7" name="Rectangle 59"/>
            <p:cNvSpPr>
              <a:spLocks noChangeArrowheads="1"/>
            </p:cNvSpPr>
            <p:nvPr/>
          </p:nvSpPr>
          <p:spPr bwMode="auto">
            <a:xfrm>
              <a:off x="4925" y="3056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9" name="Text Box 61"/>
            <p:cNvSpPr txBox="1">
              <a:spLocks noChangeArrowheads="1"/>
            </p:cNvSpPr>
            <p:nvPr/>
          </p:nvSpPr>
          <p:spPr bwMode="auto">
            <a:xfrm>
              <a:off x="544" y="3135"/>
              <a:ext cx="495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0">
                  <a:latin typeface="Verdana" pitchFamily="34" charset="0"/>
                </a:rPr>
                <a:t>STACK</a:t>
              </a:r>
            </a:p>
          </p:txBody>
        </p:sp>
        <p:sp>
          <p:nvSpPr>
            <p:cNvPr id="124991" name="Rectangle 63"/>
            <p:cNvSpPr>
              <a:spLocks noChangeArrowheads="1"/>
            </p:cNvSpPr>
            <p:nvPr/>
          </p:nvSpPr>
          <p:spPr bwMode="auto">
            <a:xfrm>
              <a:off x="2768" y="3059"/>
              <a:ext cx="432" cy="384"/>
            </a:xfrm>
            <a:prstGeom prst="rect">
              <a:avLst/>
            </a:prstGeom>
            <a:solidFill>
              <a:srgbClr val="00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0">
                  <a:latin typeface="Times New Roman" pitchFamily="18" charset="0"/>
                </a:rPr>
                <a:t>80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914400"/>
          </a:xfrm>
        </p:spPr>
        <p:txBody>
          <a:bodyPr/>
          <a:lstStyle/>
          <a:p>
            <a:r>
              <a:rPr lang="en-US" dirty="0" err="1"/>
              <a:t>Poping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3200400"/>
            <a:ext cx="8477250" cy="1770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>
                <a:latin typeface="Verdana" pitchFamily="34" charset="0"/>
              </a:rPr>
              <a:t>If ITEM=80 is to be deleted, then ITEM:=STACK[TOP]= STACK[4]= 80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Verdana" pitchFamily="34" charset="0"/>
              </a:rPr>
              <a:t>TOP=TOP-1=3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Verdana" pitchFamily="34" charset="0"/>
              </a:rPr>
              <a:t>N=4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Verdana" pitchFamily="34" charset="0"/>
              </a:rPr>
              <a:t>MAXSTACK=10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5325" y="4657725"/>
            <a:ext cx="8021638" cy="1585913"/>
            <a:chOff x="480" y="816"/>
            <a:chExt cx="5053" cy="999"/>
          </a:xfrm>
        </p:grpSpPr>
        <p:sp>
          <p:nvSpPr>
            <p:cNvPr id="136197" name="Text Box 5"/>
            <p:cNvSpPr txBox="1">
              <a:spLocks noChangeArrowheads="1"/>
            </p:cNvSpPr>
            <p:nvPr/>
          </p:nvSpPr>
          <p:spPr bwMode="auto">
            <a:xfrm>
              <a:off x="2792" y="1584"/>
              <a:ext cx="105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0">
                  <a:latin typeface="Verdana" pitchFamily="34" charset="0"/>
                </a:rPr>
                <a:t>top = 3</a:t>
              </a:r>
            </a:p>
          </p:txBody>
        </p:sp>
        <p:sp>
          <p:nvSpPr>
            <p:cNvPr id="136198" name="Freeform 6"/>
            <p:cNvSpPr>
              <a:spLocks/>
            </p:cNvSpPr>
            <p:nvPr/>
          </p:nvSpPr>
          <p:spPr bwMode="auto">
            <a:xfrm>
              <a:off x="2501" y="1489"/>
              <a:ext cx="242" cy="242"/>
            </a:xfrm>
            <a:custGeom>
              <a:avLst/>
              <a:gdLst/>
              <a:ahLst/>
              <a:cxnLst>
                <a:cxn ang="0">
                  <a:pos x="240" y="240"/>
                </a:cxn>
                <a:cxn ang="0">
                  <a:pos x="48" y="192"/>
                </a:cxn>
                <a:cxn ang="0">
                  <a:pos x="0" y="0"/>
                </a:cxn>
              </a:cxnLst>
              <a:rect l="0" t="0" r="r" b="b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7"/>
            <p:cNvSpPr txBox="1">
              <a:spLocks noChangeArrowheads="1"/>
            </p:cNvSpPr>
            <p:nvPr/>
          </p:nvSpPr>
          <p:spPr bwMode="auto">
            <a:xfrm>
              <a:off x="3965" y="1584"/>
              <a:ext cx="85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0">
                  <a:latin typeface="Times New Roman" pitchFamily="18" charset="0"/>
                </a:rPr>
                <a:t>N</a:t>
              </a:r>
              <a:r>
                <a:rPr lang="en-US" b="0">
                  <a:latin typeface="Verdana" pitchFamily="34" charset="0"/>
                </a:rPr>
                <a:t> = 4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973" y="816"/>
              <a:ext cx="4560" cy="624"/>
              <a:chOff x="576" y="1296"/>
              <a:chExt cx="4560" cy="624"/>
            </a:xfrm>
          </p:grpSpPr>
          <p:sp>
            <p:nvSpPr>
              <p:cNvPr id="136201" name="Rectangle 9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432" cy="384"/>
              </a:xfrm>
              <a:prstGeom prst="rect">
                <a:avLst/>
              </a:prstGeom>
              <a:solidFill>
                <a:srgbClr val="00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0">
                    <a:latin typeface="Times New Roman" pitchFamily="18" charset="0"/>
                  </a:rPr>
                  <a:t>17</a:t>
                </a:r>
              </a:p>
            </p:txBody>
          </p:sp>
          <p:sp>
            <p:nvSpPr>
              <p:cNvPr id="136202" name="Rectangle 10"/>
              <p:cNvSpPr>
                <a:spLocks noChangeArrowheads="1"/>
              </p:cNvSpPr>
              <p:nvPr/>
            </p:nvSpPr>
            <p:spPr bwMode="auto">
              <a:xfrm>
                <a:off x="1008" y="1536"/>
                <a:ext cx="432" cy="384"/>
              </a:xfrm>
              <a:prstGeom prst="rect">
                <a:avLst/>
              </a:prstGeom>
              <a:solidFill>
                <a:srgbClr val="00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0">
                    <a:latin typeface="Times New Roman" pitchFamily="18" charset="0"/>
                  </a:rPr>
                  <a:t>23</a:t>
                </a:r>
              </a:p>
            </p:txBody>
          </p:sp>
          <p:sp>
            <p:nvSpPr>
              <p:cNvPr id="136203" name="Rectangle 11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432" cy="384"/>
              </a:xfrm>
              <a:prstGeom prst="rect">
                <a:avLst/>
              </a:prstGeom>
              <a:solidFill>
                <a:srgbClr val="00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0">
                    <a:latin typeface="Times New Roman" pitchFamily="18" charset="0"/>
                  </a:rPr>
                  <a:t>97</a:t>
                </a:r>
              </a:p>
            </p:txBody>
          </p:sp>
          <p:sp>
            <p:nvSpPr>
              <p:cNvPr id="136204" name="Rectangle 12"/>
              <p:cNvSpPr>
                <a:spLocks noChangeArrowheads="1"/>
              </p:cNvSpPr>
              <p:nvPr/>
            </p:nvSpPr>
            <p:spPr bwMode="auto">
              <a:xfrm>
                <a:off x="1872" y="1536"/>
                <a:ext cx="432" cy="384"/>
              </a:xfrm>
              <a:prstGeom prst="rect">
                <a:avLst/>
              </a:prstGeom>
              <a:solidFill>
                <a:srgbClr val="00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0">
                    <a:latin typeface="Times New Roman" pitchFamily="18" charset="0"/>
                  </a:rPr>
                  <a:t>44</a:t>
                </a:r>
              </a:p>
            </p:txBody>
          </p:sp>
          <p:sp>
            <p:nvSpPr>
              <p:cNvPr id="136205" name="Rectangle 13"/>
              <p:cNvSpPr>
                <a:spLocks noChangeArrowheads="1"/>
              </p:cNvSpPr>
              <p:nvPr/>
            </p:nvSpPr>
            <p:spPr bwMode="auto">
              <a:xfrm>
                <a:off x="2304" y="153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06" name="Rectangle 14"/>
              <p:cNvSpPr>
                <a:spLocks noChangeArrowheads="1"/>
              </p:cNvSpPr>
              <p:nvPr/>
            </p:nvSpPr>
            <p:spPr bwMode="auto">
              <a:xfrm>
                <a:off x="2736" y="153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07" name="Rectangle 15"/>
              <p:cNvSpPr>
                <a:spLocks noChangeArrowheads="1"/>
              </p:cNvSpPr>
              <p:nvPr/>
            </p:nvSpPr>
            <p:spPr bwMode="auto">
              <a:xfrm>
                <a:off x="3168" y="153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08" name="Rectangle 16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09" name="Rectangle 17"/>
              <p:cNvSpPr>
                <a:spLocks noChangeArrowheads="1"/>
              </p:cNvSpPr>
              <p:nvPr/>
            </p:nvSpPr>
            <p:spPr bwMode="auto">
              <a:xfrm>
                <a:off x="4032" y="153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10" name="Rectangle 18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11" name="Text Box 19"/>
              <p:cNvSpPr txBox="1">
                <a:spLocks noChangeArrowheads="1"/>
              </p:cNvSpPr>
              <p:nvPr/>
            </p:nvSpPr>
            <p:spPr bwMode="auto">
              <a:xfrm>
                <a:off x="720" y="1296"/>
                <a:ext cx="441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 b="0">
                    <a:latin typeface="Verdana" pitchFamily="34" charset="0"/>
                  </a:rPr>
                  <a:t>0      1      2      3      4      5      6     7      8      9</a:t>
                </a:r>
                <a:endParaRPr lang="en-US" sz="2000" b="0">
                  <a:latin typeface="Times New Roman" pitchFamily="18" charset="0"/>
                </a:endParaRPr>
              </a:p>
            </p:txBody>
          </p:sp>
        </p:grpSp>
        <p:sp>
          <p:nvSpPr>
            <p:cNvPr id="136212" name="Text Box 20"/>
            <p:cNvSpPr txBox="1">
              <a:spLocks noChangeArrowheads="1"/>
            </p:cNvSpPr>
            <p:nvPr/>
          </p:nvSpPr>
          <p:spPr bwMode="auto">
            <a:xfrm>
              <a:off x="480" y="1135"/>
              <a:ext cx="495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0">
                  <a:latin typeface="Verdana" pitchFamily="34" charset="0"/>
                </a:rPr>
                <a:t>STACK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41338" y="1363663"/>
            <a:ext cx="8021637" cy="1585912"/>
            <a:chOff x="544" y="2816"/>
            <a:chExt cx="5053" cy="999"/>
          </a:xfrm>
        </p:grpSpPr>
        <p:sp>
          <p:nvSpPr>
            <p:cNvPr id="136213" name="Text Box 21"/>
            <p:cNvSpPr txBox="1">
              <a:spLocks noChangeArrowheads="1"/>
            </p:cNvSpPr>
            <p:nvPr/>
          </p:nvSpPr>
          <p:spPr bwMode="auto">
            <a:xfrm>
              <a:off x="1181" y="2816"/>
              <a:ext cx="44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0">
                  <a:latin typeface="Verdana" pitchFamily="34" charset="0"/>
                </a:rPr>
                <a:t>0      1      2      3      4      5      6     7      8      9</a:t>
              </a:r>
              <a:endParaRPr lang="en-US" sz="2000" b="0">
                <a:latin typeface="Times New Roman" pitchFamily="18" charset="0"/>
              </a:endParaRPr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544" y="3056"/>
              <a:ext cx="4813" cy="759"/>
              <a:chOff x="544" y="3056"/>
              <a:chExt cx="4813" cy="759"/>
            </a:xfrm>
          </p:grpSpPr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2957" y="3489"/>
                <a:ext cx="1347" cy="326"/>
                <a:chOff x="2458" y="1489"/>
                <a:chExt cx="1347" cy="326"/>
              </a:xfrm>
            </p:grpSpPr>
            <p:sp>
              <p:nvSpPr>
                <p:cNvPr id="13621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749" y="1584"/>
                  <a:ext cx="1056" cy="23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b="0">
                      <a:latin typeface="Verdana" pitchFamily="34" charset="0"/>
                    </a:rPr>
                    <a:t>top = 4</a:t>
                  </a:r>
                </a:p>
              </p:txBody>
            </p:sp>
            <p:sp>
              <p:nvSpPr>
                <p:cNvPr id="136217" name="Freeform 25"/>
                <p:cNvSpPr>
                  <a:spLocks/>
                </p:cNvSpPr>
                <p:nvPr/>
              </p:nvSpPr>
              <p:spPr bwMode="auto">
                <a:xfrm>
                  <a:off x="2458" y="1489"/>
                  <a:ext cx="242" cy="242"/>
                </a:xfrm>
                <a:custGeom>
                  <a:avLst/>
                  <a:gdLst/>
                  <a:ahLst/>
                  <a:cxnLst>
                    <a:cxn ang="0">
                      <a:pos x="240" y="240"/>
                    </a:cxn>
                    <a:cxn ang="0">
                      <a:pos x="48" y="1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0" h="240">
                      <a:moveTo>
                        <a:pt x="240" y="240"/>
                      </a:moveTo>
                      <a:cubicBezTo>
                        <a:pt x="164" y="236"/>
                        <a:pt x="88" y="232"/>
                        <a:pt x="48" y="192"/>
                      </a:cubicBezTo>
                      <a:cubicBezTo>
                        <a:pt x="8" y="152"/>
                        <a:pt x="4" y="76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6218" name="Text Box 26"/>
              <p:cNvSpPr txBox="1">
                <a:spLocks noChangeArrowheads="1"/>
              </p:cNvSpPr>
              <p:nvPr/>
            </p:nvSpPr>
            <p:spPr bwMode="auto">
              <a:xfrm>
                <a:off x="4053" y="3584"/>
                <a:ext cx="88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b="0">
                    <a:latin typeface="Times New Roman" pitchFamily="18" charset="0"/>
                  </a:rPr>
                  <a:t>N</a:t>
                </a:r>
                <a:r>
                  <a:rPr lang="en-US" b="0">
                    <a:latin typeface="Verdana" pitchFamily="34" charset="0"/>
                  </a:rPr>
                  <a:t> = 5</a:t>
                </a:r>
              </a:p>
            </p:txBody>
          </p:sp>
          <p:sp>
            <p:nvSpPr>
              <p:cNvPr id="136219" name="Rectangle 27"/>
              <p:cNvSpPr>
                <a:spLocks noChangeArrowheads="1"/>
              </p:cNvSpPr>
              <p:nvPr/>
            </p:nvSpPr>
            <p:spPr bwMode="auto">
              <a:xfrm>
                <a:off x="1037" y="3056"/>
                <a:ext cx="432" cy="384"/>
              </a:xfrm>
              <a:prstGeom prst="rect">
                <a:avLst/>
              </a:prstGeom>
              <a:solidFill>
                <a:srgbClr val="00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0">
                    <a:latin typeface="Times New Roman" pitchFamily="18" charset="0"/>
                  </a:rPr>
                  <a:t>17</a:t>
                </a:r>
              </a:p>
            </p:txBody>
          </p:sp>
          <p:sp>
            <p:nvSpPr>
              <p:cNvPr id="136220" name="Rectangle 28"/>
              <p:cNvSpPr>
                <a:spLocks noChangeArrowheads="1"/>
              </p:cNvSpPr>
              <p:nvPr/>
            </p:nvSpPr>
            <p:spPr bwMode="auto">
              <a:xfrm>
                <a:off x="1469" y="3056"/>
                <a:ext cx="432" cy="384"/>
              </a:xfrm>
              <a:prstGeom prst="rect">
                <a:avLst/>
              </a:prstGeom>
              <a:solidFill>
                <a:srgbClr val="00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0">
                    <a:latin typeface="Times New Roman" pitchFamily="18" charset="0"/>
                  </a:rPr>
                  <a:t>23</a:t>
                </a:r>
              </a:p>
            </p:txBody>
          </p:sp>
          <p:sp>
            <p:nvSpPr>
              <p:cNvPr id="136221" name="Rectangle 29"/>
              <p:cNvSpPr>
                <a:spLocks noChangeArrowheads="1"/>
              </p:cNvSpPr>
              <p:nvPr/>
            </p:nvSpPr>
            <p:spPr bwMode="auto">
              <a:xfrm>
                <a:off x="1901" y="3056"/>
                <a:ext cx="432" cy="384"/>
              </a:xfrm>
              <a:prstGeom prst="rect">
                <a:avLst/>
              </a:prstGeom>
              <a:solidFill>
                <a:srgbClr val="00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0">
                    <a:latin typeface="Times New Roman" pitchFamily="18" charset="0"/>
                  </a:rPr>
                  <a:t>97</a:t>
                </a:r>
              </a:p>
            </p:txBody>
          </p:sp>
          <p:sp>
            <p:nvSpPr>
              <p:cNvPr id="136222" name="Rectangle 30"/>
              <p:cNvSpPr>
                <a:spLocks noChangeArrowheads="1"/>
              </p:cNvSpPr>
              <p:nvPr/>
            </p:nvSpPr>
            <p:spPr bwMode="auto">
              <a:xfrm>
                <a:off x="2333" y="3056"/>
                <a:ext cx="432" cy="384"/>
              </a:xfrm>
              <a:prstGeom prst="rect">
                <a:avLst/>
              </a:prstGeom>
              <a:solidFill>
                <a:srgbClr val="00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0">
                    <a:latin typeface="Times New Roman" pitchFamily="18" charset="0"/>
                  </a:rPr>
                  <a:t>44</a:t>
                </a:r>
              </a:p>
            </p:txBody>
          </p:sp>
          <p:sp>
            <p:nvSpPr>
              <p:cNvPr id="136223" name="Rectangle 31"/>
              <p:cNvSpPr>
                <a:spLocks noChangeArrowheads="1"/>
              </p:cNvSpPr>
              <p:nvPr/>
            </p:nvSpPr>
            <p:spPr bwMode="auto">
              <a:xfrm>
                <a:off x="2765" y="3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24" name="Rectangle 32"/>
              <p:cNvSpPr>
                <a:spLocks noChangeArrowheads="1"/>
              </p:cNvSpPr>
              <p:nvPr/>
            </p:nvSpPr>
            <p:spPr bwMode="auto">
              <a:xfrm>
                <a:off x="3197" y="3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25" name="Rectangle 33"/>
              <p:cNvSpPr>
                <a:spLocks noChangeArrowheads="1"/>
              </p:cNvSpPr>
              <p:nvPr/>
            </p:nvSpPr>
            <p:spPr bwMode="auto">
              <a:xfrm>
                <a:off x="3629" y="3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26" name="Rectangle 34"/>
              <p:cNvSpPr>
                <a:spLocks noChangeArrowheads="1"/>
              </p:cNvSpPr>
              <p:nvPr/>
            </p:nvSpPr>
            <p:spPr bwMode="auto">
              <a:xfrm>
                <a:off x="4061" y="3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27" name="Rectangle 35"/>
              <p:cNvSpPr>
                <a:spLocks noChangeArrowheads="1"/>
              </p:cNvSpPr>
              <p:nvPr/>
            </p:nvSpPr>
            <p:spPr bwMode="auto">
              <a:xfrm>
                <a:off x="4493" y="3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28" name="Rectangle 36"/>
              <p:cNvSpPr>
                <a:spLocks noChangeArrowheads="1"/>
              </p:cNvSpPr>
              <p:nvPr/>
            </p:nvSpPr>
            <p:spPr bwMode="auto">
              <a:xfrm>
                <a:off x="4925" y="3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29" name="Text Box 37"/>
              <p:cNvSpPr txBox="1">
                <a:spLocks noChangeArrowheads="1"/>
              </p:cNvSpPr>
              <p:nvPr/>
            </p:nvSpPr>
            <p:spPr bwMode="auto">
              <a:xfrm>
                <a:off x="544" y="3135"/>
                <a:ext cx="495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0">
                    <a:latin typeface="Verdana" pitchFamily="34" charset="0"/>
                  </a:rPr>
                  <a:t>STACK</a:t>
                </a:r>
              </a:p>
            </p:txBody>
          </p:sp>
          <p:sp>
            <p:nvSpPr>
              <p:cNvPr id="136230" name="Rectangle 38"/>
              <p:cNvSpPr>
                <a:spLocks noChangeArrowheads="1"/>
              </p:cNvSpPr>
              <p:nvPr/>
            </p:nvSpPr>
            <p:spPr bwMode="auto">
              <a:xfrm>
                <a:off x="2768" y="3059"/>
                <a:ext cx="432" cy="384"/>
              </a:xfrm>
              <a:prstGeom prst="rect">
                <a:avLst/>
              </a:prstGeom>
              <a:solidFill>
                <a:srgbClr val="00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0">
                    <a:latin typeface="Times New Roman" pitchFamily="18" charset="0"/>
                  </a:rPr>
                  <a:t>80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486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u="sng" dirty="0" smtClean="0"/>
          </a:p>
          <a:p>
            <a:pPr marL="624078" indent="-514350">
              <a:buAutoNum type="arabicPeriod"/>
            </a:pPr>
            <a:r>
              <a:rPr lang="en-US" sz="2800" dirty="0" smtClean="0"/>
              <a:t>Insertion(</a:t>
            </a:r>
            <a:r>
              <a:rPr lang="en-US" sz="2800" dirty="0" err="1" smtClean="0"/>
              <a:t>a,top,item,max</a:t>
            </a:r>
            <a:r>
              <a:rPr lang="en-US" sz="2800" dirty="0" smtClean="0"/>
              <a:t>)</a:t>
            </a:r>
          </a:p>
          <a:p>
            <a:pPr marL="624078" indent="-514350">
              <a:buAutoNum type="arabicPeriod"/>
            </a:pPr>
            <a:r>
              <a:rPr lang="en-US" sz="2800" dirty="0" smtClean="0"/>
              <a:t>If top=max then</a:t>
            </a:r>
          </a:p>
          <a:p>
            <a:pPr marL="109728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print ‘STACK OVERFLOW’</a:t>
            </a:r>
          </a:p>
          <a:p>
            <a:pPr marL="109728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exit</a:t>
            </a:r>
          </a:p>
          <a:p>
            <a:pPr marL="109728" indent="0">
              <a:buNone/>
            </a:pPr>
            <a:r>
              <a:rPr lang="en-US" sz="2800" dirty="0" smtClean="0"/>
              <a:t>     else</a:t>
            </a:r>
          </a:p>
          <a:p>
            <a:pPr marL="109728" indent="0">
              <a:buNone/>
            </a:pPr>
            <a:r>
              <a:rPr lang="en-US" sz="2800" dirty="0" smtClean="0"/>
              <a:t>3.  top=top+1</a:t>
            </a:r>
          </a:p>
          <a:p>
            <a:pPr marL="109728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end if</a:t>
            </a:r>
          </a:p>
          <a:p>
            <a:pPr marL="624078" indent="-514350">
              <a:buAutoNum type="arabicPeriod" startAt="4"/>
            </a:pPr>
            <a:r>
              <a:rPr lang="en-US" sz="2800" dirty="0" smtClean="0"/>
              <a:t>a[top]=item</a:t>
            </a:r>
          </a:p>
          <a:p>
            <a:pPr marL="624078" indent="-514350">
              <a:buAutoNum type="arabicPeriod" startAt="4"/>
            </a:pPr>
            <a:r>
              <a:rPr lang="en-US" sz="2800" dirty="0" smtClean="0"/>
              <a:t>Exit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53911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914400"/>
          </a:xfrm>
        </p:spPr>
        <p:txBody>
          <a:bodyPr/>
          <a:lstStyle/>
          <a:p>
            <a:r>
              <a:rPr lang="en-US" dirty="0" smtClean="0"/>
              <a:t>Algorithm of insertion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93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marL="109728" indent="0">
              <a:buNone/>
            </a:pPr>
            <a:endParaRPr lang="en-US" sz="2800" dirty="0">
              <a:latin typeface="Comic Sans MS" pitchFamily="66" charset="0"/>
            </a:endParaRPr>
          </a:p>
          <a:p>
            <a:pPr marL="624078" indent="-514350">
              <a:buAutoNum type="arabicPeriod"/>
            </a:pPr>
            <a:r>
              <a:rPr lang="en-US" sz="2800" dirty="0" smtClean="0"/>
              <a:t>Deletion(</a:t>
            </a:r>
            <a:r>
              <a:rPr lang="en-US" sz="2800" dirty="0" err="1" smtClean="0"/>
              <a:t>a,top,item</a:t>
            </a:r>
            <a:r>
              <a:rPr lang="en-US" sz="2800" dirty="0" smtClean="0"/>
              <a:t>)</a:t>
            </a:r>
          </a:p>
          <a:p>
            <a:pPr marL="624078" indent="-514350">
              <a:buAutoNum type="arabicPeriod"/>
            </a:pPr>
            <a:r>
              <a:rPr lang="en-US" sz="2800" dirty="0" smtClean="0"/>
              <a:t>If top=0 then</a:t>
            </a:r>
          </a:p>
          <a:p>
            <a:pPr marL="109728" indent="0">
              <a:buNone/>
            </a:pPr>
            <a:r>
              <a:rPr lang="en-US" sz="2800" dirty="0" smtClean="0"/>
              <a:t>     print ‘STACK UNDERFLOW’</a:t>
            </a:r>
          </a:p>
          <a:p>
            <a:pPr marL="109728" indent="0">
              <a:buNone/>
            </a:pPr>
            <a:r>
              <a:rPr lang="en-US" sz="2800" dirty="0" smtClean="0"/>
              <a:t>     exit</a:t>
            </a:r>
          </a:p>
          <a:p>
            <a:pPr marL="109728" indent="0">
              <a:buNone/>
            </a:pPr>
            <a:r>
              <a:rPr lang="en-US" sz="2800" dirty="0" smtClean="0"/>
              <a:t>     else</a:t>
            </a:r>
          </a:p>
          <a:p>
            <a:pPr marL="109728" indent="0">
              <a:buNone/>
            </a:pPr>
            <a:r>
              <a:rPr lang="en-US" sz="2800" dirty="0" smtClean="0"/>
              <a:t>3.  item=a[top]</a:t>
            </a:r>
          </a:p>
          <a:p>
            <a:pPr marL="109728" indent="0">
              <a:buNone/>
            </a:pPr>
            <a:r>
              <a:rPr lang="en-US" sz="2800" dirty="0" smtClean="0"/>
              <a:t>     end if</a:t>
            </a:r>
          </a:p>
          <a:p>
            <a:pPr marL="624078" indent="-514350">
              <a:buAutoNum type="arabicPeriod" startAt="4"/>
            </a:pPr>
            <a:r>
              <a:rPr lang="en-US" sz="2800" dirty="0" smtClean="0"/>
              <a:t>top=top-1</a:t>
            </a:r>
            <a:endParaRPr lang="en-US" sz="2800" dirty="0"/>
          </a:p>
          <a:p>
            <a:pPr marL="624078" indent="-514350">
              <a:buAutoNum type="arabicPeriod" startAt="4"/>
            </a:pPr>
            <a:r>
              <a:rPr lang="en-US" sz="2800" dirty="0" smtClean="0"/>
              <a:t>Exit</a:t>
            </a:r>
          </a:p>
          <a:p>
            <a:pPr marL="109728" indent="0">
              <a:buNone/>
            </a:pPr>
            <a:endParaRPr lang="en-US" dirty="0" smtClean="0"/>
          </a:p>
          <a:p>
            <a:pPr marL="624078" indent="-514350">
              <a:buAutoNum type="arabicPeriod"/>
            </a:pPr>
            <a:endParaRPr lang="en-US" dirty="0"/>
          </a:p>
        </p:txBody>
      </p:sp>
      <p:pic>
        <p:nvPicPr>
          <p:cNvPr id="4" name="Picture 2" descr="C:\Users\user\Downloads\Pop-Operation-on-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05200"/>
            <a:ext cx="52578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914400"/>
          </a:xfrm>
        </p:spPr>
        <p:txBody>
          <a:bodyPr/>
          <a:lstStyle/>
          <a:p>
            <a:r>
              <a:rPr lang="en-US" dirty="0" smtClean="0"/>
              <a:t>Algorithm of 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8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8610600" cy="4495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1.Display(</a:t>
            </a:r>
            <a:r>
              <a:rPr lang="en-US" dirty="0" err="1" smtClean="0"/>
              <a:t>top,i,a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2.If top=0 then</a:t>
            </a:r>
          </a:p>
          <a:p>
            <a:pPr marL="109728" indent="0">
              <a:buNone/>
            </a:pPr>
            <a:r>
              <a:rPr lang="en-US" dirty="0" smtClean="0"/>
              <a:t> Print ‘STACK EMPTY’</a:t>
            </a:r>
          </a:p>
          <a:p>
            <a:pPr marL="109728" indent="0">
              <a:buNone/>
            </a:pPr>
            <a:r>
              <a:rPr lang="en-US" dirty="0" smtClean="0"/>
              <a:t> Exit</a:t>
            </a:r>
          </a:p>
          <a:p>
            <a:pPr marL="109728" indent="0">
              <a:buNone/>
            </a:pPr>
            <a:r>
              <a:rPr lang="en-US" dirty="0" smtClean="0"/>
              <a:t> Else</a:t>
            </a:r>
          </a:p>
          <a:p>
            <a:pPr marL="109728" indent="0">
              <a:buNone/>
            </a:pPr>
            <a:r>
              <a:rPr lang="en-US" dirty="0" smtClean="0"/>
              <a:t>3.For i=top to </a:t>
            </a:r>
            <a:r>
              <a:rPr lang="en-US" dirty="0"/>
              <a:t>0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  Print a[i]</a:t>
            </a:r>
          </a:p>
          <a:p>
            <a:pPr marL="109728" indent="0">
              <a:buNone/>
            </a:pPr>
            <a:r>
              <a:rPr lang="en-US" dirty="0" smtClean="0"/>
              <a:t>  End for</a:t>
            </a:r>
          </a:p>
          <a:p>
            <a:pPr marL="109728" indent="0">
              <a:buNone/>
            </a:pPr>
            <a:r>
              <a:rPr lang="en-US" dirty="0" smtClean="0"/>
              <a:t>4.exit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432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914400"/>
          </a:xfrm>
        </p:spPr>
        <p:txBody>
          <a:bodyPr/>
          <a:lstStyle/>
          <a:p>
            <a:r>
              <a:rPr lang="en-US" dirty="0" smtClean="0"/>
              <a:t>Algorithm of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10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31838"/>
          </a:xfrm>
        </p:spPr>
        <p:txBody>
          <a:bodyPr>
            <a:normAutofit/>
          </a:bodyPr>
          <a:lstStyle/>
          <a:p>
            <a:r>
              <a:rPr lang="en-US" dirty="0" smtClean="0"/>
              <a:t>A 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Consider the following stack, where STACK is allocated N=8 memory cells:</a:t>
            </a:r>
          </a:p>
          <a:p>
            <a:pPr>
              <a:buNone/>
            </a:pPr>
            <a:r>
              <a:rPr lang="en-US" dirty="0" smtClean="0"/>
              <a:t>              STACK:   1,5,3,8,9,0,11,--------</a:t>
            </a:r>
          </a:p>
          <a:p>
            <a:r>
              <a:rPr lang="en-US" dirty="0" smtClean="0"/>
              <a:t>Describe the stack as the following operation take place:</a:t>
            </a:r>
          </a:p>
          <a:p>
            <a:pPr lvl="0">
              <a:buNone/>
            </a:pPr>
            <a:r>
              <a:rPr lang="en-US" dirty="0" smtClean="0"/>
              <a:t>a) PUSH ( STACK , 12)</a:t>
            </a:r>
          </a:p>
          <a:p>
            <a:pPr lvl="0">
              <a:buNone/>
            </a:pPr>
            <a:r>
              <a:rPr lang="en-US" dirty="0" smtClean="0"/>
              <a:t>b) POP ( STACK , ITEM )</a:t>
            </a:r>
          </a:p>
          <a:p>
            <a:pPr>
              <a:buNone/>
            </a:pPr>
            <a:r>
              <a:rPr lang="en-US" dirty="0" smtClean="0"/>
              <a:t>c) PUSH ( STACK , 10 )</a:t>
            </a:r>
          </a:p>
          <a:p>
            <a:pPr>
              <a:buNone/>
            </a:pPr>
            <a:r>
              <a:rPr lang="en-US" dirty="0" smtClean="0"/>
              <a:t>d) PUSH ( STACK , 15 )</a:t>
            </a:r>
          </a:p>
          <a:p>
            <a:pPr>
              <a:buNone/>
            </a:pPr>
            <a:r>
              <a:rPr lang="en-US" dirty="0" smtClean="0"/>
              <a:t>e) POP ( STACK , ITEM )</a:t>
            </a:r>
          </a:p>
          <a:p>
            <a:pPr>
              <a:buNone/>
            </a:pPr>
            <a:r>
              <a:rPr lang="en-US" dirty="0" smtClean="0"/>
              <a:t>f) PUSH ( STACK , 20)</a:t>
            </a:r>
          </a:p>
          <a:p>
            <a:pPr>
              <a:buNone/>
            </a:pPr>
            <a:r>
              <a:rPr lang="en-US" dirty="0" smtClean="0"/>
              <a:t>g) POP ( STACK , ITEM ) </a:t>
            </a:r>
          </a:p>
          <a:p>
            <a:pPr>
              <a:buNone/>
            </a:pPr>
            <a:r>
              <a:rPr lang="en-US" dirty="0" smtClean="0"/>
              <a:t>h) POP ( STACK , ITEM )</a:t>
            </a:r>
          </a:p>
          <a:p>
            <a:pPr marL="571500" indent="-571500">
              <a:buNone/>
            </a:pPr>
            <a:r>
              <a:rPr lang="en-US" dirty="0" err="1" smtClean="0"/>
              <a:t>i</a:t>
            </a:r>
            <a:r>
              <a:rPr lang="en-US" dirty="0" smtClean="0"/>
              <a:t>) POP ( STACK , ITEM )</a:t>
            </a:r>
          </a:p>
          <a:p>
            <a:pPr marL="571500" indent="-571500">
              <a:buNone/>
            </a:pPr>
            <a:r>
              <a:rPr lang="en-US" dirty="0" smtClean="0"/>
              <a:t>j) POP ( STACK , ITEM )</a:t>
            </a:r>
          </a:p>
          <a:p>
            <a:pPr marL="571500" indent="-571500">
              <a:buNone/>
            </a:pPr>
            <a:r>
              <a:rPr lang="en-US" dirty="0" smtClean="0"/>
              <a:t>K) POP ( STACK , ITEM )</a:t>
            </a:r>
          </a:p>
          <a:p>
            <a:pPr marL="571500" indent="-571500">
              <a:buNone/>
            </a:pPr>
            <a:r>
              <a:rPr lang="en-US" dirty="0" smtClean="0"/>
              <a:t>l) POP ( STACK , ITEM )</a:t>
            </a:r>
          </a:p>
          <a:p>
            <a:pPr marL="571500" indent="-571500">
              <a:buNone/>
            </a:pPr>
            <a:r>
              <a:rPr lang="en-US" dirty="0" smtClean="0"/>
              <a:t>M) POP ( STACK , ITEM )</a:t>
            </a:r>
          </a:p>
          <a:p>
            <a:pPr marL="571500" indent="-571500">
              <a:buNone/>
            </a:pPr>
            <a:r>
              <a:rPr lang="en-US" dirty="0" smtClean="0"/>
              <a:t>N) POP ( STACK , ITEM )</a:t>
            </a:r>
          </a:p>
          <a:p>
            <a:pPr marL="571500" indent="-571500">
              <a:buNone/>
            </a:pPr>
            <a:r>
              <a:rPr lang="en-US" dirty="0" smtClean="0"/>
              <a:t>o) POP ( STACK , ITEM )</a:t>
            </a:r>
          </a:p>
          <a:p>
            <a:pPr marL="571500" indent="-571500">
              <a:buAutoNum type="romanLcParenR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Consider the following stack, where STACK is allocated N=8 memory cells:</a:t>
            </a:r>
          </a:p>
          <a:p>
            <a:pPr>
              <a:buNone/>
            </a:pPr>
            <a:r>
              <a:rPr lang="en-US" dirty="0" smtClean="0"/>
              <a:t>              STACK:   1,5,3,8,9,0,11,--------</a:t>
            </a:r>
          </a:p>
          <a:p>
            <a:r>
              <a:rPr lang="en-US" dirty="0" smtClean="0"/>
              <a:t>Here is the results: (</a:t>
            </a:r>
            <a:r>
              <a:rPr lang="en-US" dirty="0" smtClean="0">
                <a:solidFill>
                  <a:srgbClr val="FF0000"/>
                </a:solidFill>
              </a:rPr>
              <a:t>Description of answer is must</a:t>
            </a:r>
            <a:r>
              <a:rPr lang="en-US" dirty="0" smtClean="0"/>
              <a:t>)</a:t>
            </a:r>
          </a:p>
          <a:p>
            <a:pPr lvl="0">
              <a:buNone/>
            </a:pPr>
            <a:r>
              <a:rPr lang="en-US" dirty="0" smtClean="0"/>
              <a:t>a) 1,5,3,8,9,0,11,12</a:t>
            </a:r>
          </a:p>
          <a:p>
            <a:pPr lvl="0">
              <a:buNone/>
            </a:pPr>
            <a:r>
              <a:rPr lang="en-US" dirty="0" smtClean="0"/>
              <a:t>b) 1,5,3,8,9,0,11</a:t>
            </a:r>
          </a:p>
          <a:p>
            <a:pPr>
              <a:buNone/>
            </a:pPr>
            <a:r>
              <a:rPr lang="en-US" dirty="0" smtClean="0"/>
              <a:t>c) 1,5,3,8,9,0,11,10</a:t>
            </a:r>
          </a:p>
          <a:p>
            <a:pPr>
              <a:buNone/>
            </a:pPr>
            <a:r>
              <a:rPr lang="en-US" dirty="0" smtClean="0"/>
              <a:t>d) Overflow , 8 memory cell is used already</a:t>
            </a:r>
          </a:p>
          <a:p>
            <a:pPr>
              <a:buNone/>
            </a:pPr>
            <a:r>
              <a:rPr lang="en-US" dirty="0" smtClean="0"/>
              <a:t>e) 1,5,3,8,9,0,11,</a:t>
            </a:r>
          </a:p>
          <a:p>
            <a:pPr>
              <a:buNone/>
            </a:pPr>
            <a:r>
              <a:rPr lang="en-US" dirty="0" smtClean="0"/>
              <a:t>f) 1,5,3,8,9,0,11,20</a:t>
            </a:r>
          </a:p>
          <a:p>
            <a:pPr>
              <a:buNone/>
            </a:pPr>
            <a:r>
              <a:rPr lang="en-US" dirty="0" smtClean="0"/>
              <a:t>g) 1,5,3,8,9,0,11,</a:t>
            </a:r>
          </a:p>
          <a:p>
            <a:pPr>
              <a:buNone/>
            </a:pPr>
            <a:r>
              <a:rPr lang="en-US" dirty="0" smtClean="0"/>
              <a:t>h) 1,5,3,8,9,0</a:t>
            </a:r>
          </a:p>
          <a:p>
            <a:pPr marL="571500" indent="-571500">
              <a:buNone/>
            </a:pPr>
            <a:r>
              <a:rPr lang="en-US" dirty="0" err="1" smtClean="0"/>
              <a:t>i</a:t>
            </a:r>
            <a:r>
              <a:rPr lang="en-US" dirty="0" smtClean="0"/>
              <a:t>) 1,5,3,8,9</a:t>
            </a:r>
          </a:p>
          <a:p>
            <a:pPr marL="571500" indent="-571500">
              <a:buNone/>
            </a:pPr>
            <a:r>
              <a:rPr lang="en-US" dirty="0" smtClean="0"/>
              <a:t>j) 1,5,3,8</a:t>
            </a:r>
          </a:p>
          <a:p>
            <a:pPr marL="571500" indent="-571500">
              <a:buNone/>
            </a:pPr>
            <a:r>
              <a:rPr lang="en-US" dirty="0" smtClean="0"/>
              <a:t>K) 1,5,3</a:t>
            </a:r>
          </a:p>
          <a:p>
            <a:pPr marL="571500" indent="-571500">
              <a:buNone/>
            </a:pPr>
            <a:r>
              <a:rPr lang="en-US" dirty="0" smtClean="0"/>
              <a:t>l) 1,5</a:t>
            </a:r>
          </a:p>
          <a:p>
            <a:pPr marL="571500" indent="-571500">
              <a:buNone/>
            </a:pPr>
            <a:r>
              <a:rPr lang="en-US" dirty="0" smtClean="0"/>
              <a:t>M) 1</a:t>
            </a:r>
          </a:p>
          <a:p>
            <a:pPr marL="571500" indent="-571500">
              <a:buNone/>
            </a:pPr>
            <a:r>
              <a:rPr lang="en-US" dirty="0" smtClean="0"/>
              <a:t>N) Null</a:t>
            </a:r>
          </a:p>
          <a:p>
            <a:pPr marL="571500" indent="-571500">
              <a:buNone/>
            </a:pPr>
            <a:r>
              <a:rPr lang="en-US" dirty="0" smtClean="0"/>
              <a:t>o) Underflow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873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925" y="814388"/>
            <a:ext cx="6057900" cy="1066800"/>
          </a:xfrm>
          <a:solidFill>
            <a:srgbClr val="FFFFE7"/>
          </a:solidFill>
          <a:ln>
            <a:solidFill>
              <a:srgbClr val="CCFF99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r>
              <a:rPr lang="en-US" sz="1600" b="1"/>
              <a:t>Quicksort</a:t>
            </a:r>
            <a:r>
              <a:rPr lang="en-US" sz="1600"/>
              <a:t> is a divide-and-conquer method for sorting.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Divide and conquer </a:t>
            </a:r>
            <a:r>
              <a:rPr lang="en-US" sz="1600" b="1"/>
              <a:t>method:</a:t>
            </a:r>
            <a:r>
              <a:rPr lang="en-US" sz="16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 It works by partitioning an array into parts, then sorting each part independently.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19063" y="2039938"/>
            <a:ext cx="6103937" cy="2366962"/>
          </a:xfrm>
          <a:prstGeom prst="rect">
            <a:avLst/>
          </a:prstGeom>
          <a:solidFill>
            <a:srgbClr val="FEE8FE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/>
              <a:t>Divide</a:t>
            </a:r>
            <a:r>
              <a:rPr lang="en-US" sz="1600" b="0" dirty="0"/>
              <a:t>: Partition into sub arrays (sub-lists), 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Select a splitting element (pivot)</a:t>
            </a:r>
          </a:p>
          <a:p>
            <a:pPr lvl="1"/>
            <a:r>
              <a:rPr lang="en-US" sz="1600" b="0" dirty="0">
                <a:solidFill>
                  <a:srgbClr val="FF0000"/>
                </a:solidFill>
              </a:rPr>
              <a:t>Rearrange the array (sequence/list)</a:t>
            </a:r>
          </a:p>
          <a:p>
            <a:pPr lvl="1"/>
            <a:endParaRPr lang="en-US" sz="1600" b="0" dirty="0">
              <a:solidFill>
                <a:srgbClr val="FF0000"/>
              </a:solidFill>
            </a:endParaRPr>
          </a:p>
          <a:p>
            <a:r>
              <a:rPr lang="en-US" sz="1600" dirty="0"/>
              <a:t>Conquer</a:t>
            </a:r>
            <a:r>
              <a:rPr lang="en-US" sz="1600" b="0" dirty="0"/>
              <a:t>: Recursively sort 2 sub arrays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ea typeface="宋体" pitchFamily="2" charset="-122"/>
              </a:rPr>
              <a:t>Combine</a:t>
            </a:r>
            <a:r>
              <a:rPr lang="en-US" altLang="zh-CN" b="0" dirty="0">
                <a:ea typeface="宋体" pitchFamily="2" charset="-122"/>
              </a:rPr>
              <a:t> : the sorted S1 </a:t>
            </a:r>
            <a:r>
              <a:rPr lang="en-US" altLang="zh-CN" b="0" dirty="0">
                <a:solidFill>
                  <a:schemeClr val="accent2"/>
                </a:solidFill>
                <a:ea typeface="宋体" pitchFamily="2" charset="-122"/>
              </a:rPr>
              <a:t>(by the time returned from recursion)</a:t>
            </a:r>
            <a:r>
              <a:rPr lang="en-US" altLang="zh-CN" b="0" dirty="0">
                <a:ea typeface="宋体" pitchFamily="2" charset="-122"/>
              </a:rPr>
              <a:t>, followed by v, followed by the sorted S2 </a:t>
            </a:r>
            <a:r>
              <a:rPr lang="en-US" altLang="zh-CN" b="0" dirty="0">
                <a:solidFill>
                  <a:schemeClr val="accent2"/>
                </a:solidFill>
                <a:ea typeface="宋体" pitchFamily="2" charset="-122"/>
              </a:rPr>
              <a:t>(i.e., nothing extra needs to be done)</a:t>
            </a:r>
          </a:p>
          <a:p>
            <a:endParaRPr lang="en-US" sz="1600" b="0" dirty="0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495925" y="2263775"/>
            <a:ext cx="3657600" cy="3270250"/>
            <a:chOff x="3462" y="1426"/>
            <a:chExt cx="2304" cy="2060"/>
          </a:xfrm>
        </p:grpSpPr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3942" y="1426"/>
              <a:ext cx="144" cy="66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4198" y="1806"/>
              <a:ext cx="144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4710" y="1914"/>
              <a:ext cx="144" cy="18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4966" y="1698"/>
              <a:ext cx="144" cy="39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5222" y="1482"/>
              <a:ext cx="144" cy="61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5478" y="1878"/>
              <a:ext cx="144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0" name="Rectangle 14"/>
            <p:cNvSpPr>
              <a:spLocks noChangeArrowheads="1"/>
            </p:cNvSpPr>
            <p:nvPr/>
          </p:nvSpPr>
          <p:spPr bwMode="auto">
            <a:xfrm>
              <a:off x="4454" y="1590"/>
              <a:ext cx="144" cy="50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5046" y="2622"/>
              <a:ext cx="144" cy="66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5574" y="2678"/>
              <a:ext cx="144" cy="61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3" name="Rectangle 17"/>
            <p:cNvSpPr>
              <a:spLocks noChangeArrowheads="1"/>
            </p:cNvSpPr>
            <p:nvPr/>
          </p:nvSpPr>
          <p:spPr bwMode="auto">
            <a:xfrm>
              <a:off x="5310" y="2786"/>
              <a:ext cx="144" cy="50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514" y="3006"/>
              <a:ext cx="664" cy="288"/>
              <a:chOff x="3320" y="2304"/>
              <a:chExt cx="664" cy="384"/>
            </a:xfrm>
          </p:grpSpPr>
          <p:sp>
            <p:nvSpPr>
              <p:cNvPr id="75795" name="Rectangle 19"/>
              <p:cNvSpPr>
                <a:spLocks noChangeArrowheads="1"/>
              </p:cNvSpPr>
              <p:nvPr/>
            </p:nvSpPr>
            <p:spPr bwMode="auto">
              <a:xfrm>
                <a:off x="3320" y="2304"/>
                <a:ext cx="144" cy="38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6" name="Rectangle 20"/>
              <p:cNvSpPr>
                <a:spLocks noChangeArrowheads="1"/>
              </p:cNvSpPr>
              <p:nvPr/>
            </p:nvSpPr>
            <p:spPr bwMode="auto">
              <a:xfrm>
                <a:off x="3580" y="2448"/>
                <a:ext cx="144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7" name="Rectangle 21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144" cy="288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798" name="Rectangle 22"/>
            <p:cNvSpPr>
              <a:spLocks noChangeArrowheads="1"/>
            </p:cNvSpPr>
            <p:nvPr/>
          </p:nvSpPr>
          <p:spPr bwMode="auto">
            <a:xfrm>
              <a:off x="4542" y="2898"/>
              <a:ext cx="144" cy="39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</a:p>
          </p:txBody>
        </p:sp>
        <p:sp>
          <p:nvSpPr>
            <p:cNvPr id="75799" name="AutoShape 23"/>
            <p:cNvSpPr>
              <a:spLocks/>
            </p:cNvSpPr>
            <p:nvPr/>
          </p:nvSpPr>
          <p:spPr bwMode="auto">
            <a:xfrm rot="-5400000">
              <a:off x="3750" y="3006"/>
              <a:ext cx="192" cy="768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tIns="0" rIns="548640" bIns="0"/>
            <a:lstStyle/>
            <a:p>
              <a:pPr algn="ctr"/>
              <a:r>
                <a:rPr lang="en-US" altLang="zh-CN" sz="2000" b="0">
                  <a:latin typeface="Times New Roman" pitchFamily="18" charset="0"/>
                  <a:ea typeface="宋体" pitchFamily="2" charset="-122"/>
                </a:rPr>
                <a:t>S1</a:t>
              </a:r>
            </a:p>
          </p:txBody>
        </p:sp>
        <p:sp>
          <p:nvSpPr>
            <p:cNvPr id="75800" name="AutoShape 24"/>
            <p:cNvSpPr>
              <a:spLocks/>
            </p:cNvSpPr>
            <p:nvPr/>
          </p:nvSpPr>
          <p:spPr bwMode="auto">
            <a:xfrm rot="-5400000">
              <a:off x="5286" y="2994"/>
              <a:ext cx="192" cy="768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tIns="0" rIns="548640" bIns="0"/>
            <a:lstStyle/>
            <a:p>
              <a:pPr algn="ctr"/>
              <a:r>
                <a:rPr lang="en-US" altLang="zh-CN" sz="2000" b="0">
                  <a:latin typeface="Times New Roman" pitchFamily="18" charset="0"/>
                  <a:ea typeface="宋体" pitchFamily="2" charset="-122"/>
                </a:rPr>
                <a:t>S2</a:t>
              </a:r>
            </a:p>
          </p:txBody>
        </p:sp>
        <p:sp>
          <p:nvSpPr>
            <p:cNvPr id="75801" name="AutoShape 25"/>
            <p:cNvSpPr>
              <a:spLocks/>
            </p:cNvSpPr>
            <p:nvPr/>
          </p:nvSpPr>
          <p:spPr bwMode="auto">
            <a:xfrm rot="-5400000">
              <a:off x="4686" y="1494"/>
              <a:ext cx="192" cy="1584"/>
            </a:xfrm>
            <a:prstGeom prst="leftBrace">
              <a:avLst>
                <a:gd name="adj1" fmla="val 6875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tIns="0" rIns="548640" bIns="0"/>
            <a:lstStyle/>
            <a:p>
              <a:pPr algn="ctr"/>
              <a:r>
                <a:rPr lang="en-US" altLang="zh-CN" sz="2000" b="0">
                  <a:latin typeface="Times New Roman" pitchFamily="18" charset="0"/>
                  <a:ea typeface="宋体" pitchFamily="2" charset="-122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28000" cy="2290763"/>
          </a:xfrm>
          <a:solidFill>
            <a:srgbClr val="D9F7F6"/>
          </a:solidFill>
          <a:ln>
            <a:solidFill>
              <a:schemeClr val="hlink"/>
            </a:solidFill>
          </a:ln>
        </p:spPr>
        <p:txBody>
          <a:bodyPr>
            <a:normAutofit lnSpcReduction="10000"/>
          </a:bodyPr>
          <a:lstStyle/>
          <a:p>
            <a:pPr lvl="1"/>
            <a:r>
              <a:rPr lang="en-US" sz="1800" dirty="0"/>
              <a:t>How do we partition the array efficiently?</a:t>
            </a:r>
          </a:p>
          <a:p>
            <a:pPr lvl="2"/>
            <a:r>
              <a:rPr lang="en-US" sz="1800" dirty="0"/>
              <a:t>choose partition element to be leftmost </a:t>
            </a:r>
            <a:r>
              <a:rPr lang="en-US" sz="1800" dirty="0" smtClean="0"/>
              <a:t>element</a:t>
            </a:r>
          </a:p>
          <a:p>
            <a:pPr lvl="2"/>
            <a:r>
              <a:rPr lang="en-US" dirty="0" smtClean="0"/>
              <a:t>Scan starts from right</a:t>
            </a:r>
            <a:endParaRPr lang="en-US" sz="1800" dirty="0"/>
          </a:p>
          <a:p>
            <a:pPr lvl="2"/>
            <a:r>
              <a:rPr lang="en-US" sz="1800" dirty="0"/>
              <a:t>scan from left for </a:t>
            </a:r>
            <a:r>
              <a:rPr lang="en-US" sz="1800" dirty="0" smtClean="0"/>
              <a:t>first larger </a:t>
            </a:r>
            <a:r>
              <a:rPr lang="en-US" sz="1800" dirty="0"/>
              <a:t>element </a:t>
            </a:r>
          </a:p>
          <a:p>
            <a:pPr lvl="2"/>
            <a:r>
              <a:rPr lang="en-US" sz="1800" dirty="0"/>
              <a:t>scan from right for </a:t>
            </a:r>
            <a:r>
              <a:rPr lang="en-US" sz="1800" dirty="0" smtClean="0"/>
              <a:t>first smaller </a:t>
            </a:r>
            <a:r>
              <a:rPr lang="en-US" sz="1800" dirty="0"/>
              <a:t>element</a:t>
            </a:r>
          </a:p>
          <a:p>
            <a:pPr lvl="2"/>
            <a:r>
              <a:rPr lang="en-US" sz="1800" dirty="0"/>
              <a:t>exchange</a:t>
            </a:r>
          </a:p>
          <a:p>
            <a:pPr lvl="2"/>
            <a:r>
              <a:rPr lang="en-US" sz="1800" dirty="0"/>
              <a:t>repeat until pointers cross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8763"/>
            <a:ext cx="7786688" cy="2605087"/>
          </a:xfrm>
          <a:solidFill>
            <a:srgbClr val="E4F3F4"/>
          </a:solidFill>
          <a:ln>
            <a:solidFill>
              <a:schemeClr val="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/>
              <a:t>We are given array of n integers to sort: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2438400"/>
            <a:ext cx="6858000" cy="609600"/>
            <a:chOff x="624" y="1536"/>
            <a:chExt cx="4320" cy="384"/>
          </a:xfrm>
        </p:grpSpPr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62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110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158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206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254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302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350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8860" name="Rectangle 12"/>
            <p:cNvSpPr>
              <a:spLocks noChangeArrowheads="1"/>
            </p:cNvSpPr>
            <p:nvPr/>
          </p:nvSpPr>
          <p:spPr bwMode="auto">
            <a:xfrm>
              <a:off x="398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446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Stack Introduction</a:t>
            </a:r>
          </a:p>
          <a:p>
            <a:r>
              <a:rPr lang="en-US" dirty="0" smtClean="0"/>
              <a:t>Diagram of stacks</a:t>
            </a:r>
          </a:p>
          <a:p>
            <a:r>
              <a:rPr lang="en-US" dirty="0" smtClean="0"/>
              <a:t>Array implementation of stacks</a:t>
            </a:r>
          </a:p>
          <a:p>
            <a:r>
              <a:rPr lang="en-US" dirty="0" smtClean="0"/>
              <a:t>Array Representation of Stacks</a:t>
            </a:r>
          </a:p>
          <a:p>
            <a:r>
              <a:rPr lang="en-US" dirty="0" smtClean="0"/>
              <a:t>Pushing</a:t>
            </a:r>
          </a:p>
          <a:p>
            <a:r>
              <a:rPr lang="en-US" dirty="0" err="1" smtClean="0"/>
              <a:t>Poping</a:t>
            </a:r>
            <a:endParaRPr lang="en-US" dirty="0" smtClean="0"/>
          </a:p>
          <a:p>
            <a:r>
              <a:rPr lang="en-US" dirty="0" smtClean="0"/>
              <a:t> Problem and Solution</a:t>
            </a:r>
          </a:p>
          <a:p>
            <a:r>
              <a:rPr lang="en-US" dirty="0" err="1" smtClean="0"/>
              <a:t>Quicksort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Pick Pivot Element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7772400" cy="4114800"/>
          </a:xfrm>
          <a:solidFill>
            <a:srgbClr val="E4F3F4"/>
          </a:solidFill>
          <a:ln>
            <a:solidFill>
              <a:schemeClr val="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/>
              <a:t>	There are a number of ways to pick the pivot element.  In this example, we will use the first element in the array: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447800" y="2971800"/>
            <a:ext cx="609600" cy="609600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2057400" y="29718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2667000" y="29718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3276600" y="29718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80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3886200" y="29718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60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4495800" y="29718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5105400" y="29718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5715000" y="29718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6324600" y="29718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524000" y="4586288"/>
            <a:ext cx="6324600" cy="376237"/>
          </a:xfrm>
          <a:prstGeom prst="rect">
            <a:avLst/>
          </a:prstGeom>
          <a:solidFill>
            <a:srgbClr val="FBCD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LOC=0 ; LEFT = 0 and RIGHT = 8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1568450" y="3581400"/>
            <a:ext cx="544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[0]    [1]   [2]    [3]   [4]   [5]    [6]   [7]   [8]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Starts compare from right (100) to left till find a number&lt;40</a:t>
            </a:r>
            <a:endParaRPr lang="en-US" dirty="0"/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2438400" y="61722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>
                <a:latin typeface="Times New Roman" pitchFamily="18" charset="0"/>
              </a:rPr>
              <a:t>LEFT = 0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6553200" y="6186488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latin typeface="Times New Roman" pitchFamily="18" charset="0"/>
              </a:rPr>
              <a:t>RIGHT = 8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06463" y="4724400"/>
            <a:ext cx="6789737" cy="1524000"/>
            <a:chOff x="571" y="2976"/>
            <a:chExt cx="4277" cy="960"/>
          </a:xfrm>
        </p:grpSpPr>
        <p:sp>
          <p:nvSpPr>
            <p:cNvPr id="81922" name="Rectangle 2"/>
            <p:cNvSpPr>
              <a:spLocks noChangeArrowheads="1"/>
            </p:cNvSpPr>
            <p:nvPr/>
          </p:nvSpPr>
          <p:spPr bwMode="auto">
            <a:xfrm>
              <a:off x="1392" y="2976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81923" name="Rectangle 3"/>
            <p:cNvSpPr>
              <a:spLocks noChangeArrowheads="1"/>
            </p:cNvSpPr>
            <p:nvPr/>
          </p:nvSpPr>
          <p:spPr bwMode="auto">
            <a:xfrm>
              <a:off x="1776" y="2976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81924" name="Rectangle 4"/>
            <p:cNvSpPr>
              <a:spLocks noChangeArrowheads="1"/>
            </p:cNvSpPr>
            <p:nvPr/>
          </p:nvSpPr>
          <p:spPr bwMode="auto">
            <a:xfrm>
              <a:off x="2160" y="297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auto">
            <a:xfrm>
              <a:off x="2544" y="297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81926" name="Rectangle 6"/>
            <p:cNvSpPr>
              <a:spLocks noChangeArrowheads="1"/>
            </p:cNvSpPr>
            <p:nvPr/>
          </p:nvSpPr>
          <p:spPr bwMode="auto">
            <a:xfrm>
              <a:off x="2928" y="297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3312" y="297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3696" y="297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4080" y="297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464" y="2976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81931" name="Text Box 11"/>
            <p:cNvSpPr txBox="1">
              <a:spLocks noChangeArrowheads="1"/>
            </p:cNvSpPr>
            <p:nvPr/>
          </p:nvSpPr>
          <p:spPr bwMode="auto">
            <a:xfrm>
              <a:off x="571" y="3081"/>
              <a:ext cx="654" cy="231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LOC = 0</a:t>
              </a:r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1420" y="3408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 flipV="1">
              <a:off x="4560" y="3696"/>
              <a:ext cx="144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 flipH="1" flipV="1">
              <a:off x="1632" y="3696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30 &lt; 40 , interchange.</a:t>
            </a:r>
            <a:endParaRPr lang="en-US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06463" y="4343400"/>
            <a:ext cx="7170737" cy="2295525"/>
            <a:chOff x="571" y="2736"/>
            <a:chExt cx="4517" cy="1446"/>
          </a:xfrm>
        </p:grpSpPr>
        <p:sp>
          <p:nvSpPr>
            <p:cNvPr id="83970" name="Rectangle 2"/>
            <p:cNvSpPr>
              <a:spLocks noChangeArrowheads="1"/>
            </p:cNvSpPr>
            <p:nvPr/>
          </p:nvSpPr>
          <p:spPr bwMode="auto">
            <a:xfrm>
              <a:off x="1392" y="3024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83971" name="Rectangle 3"/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83972" name="Rectangle 4"/>
            <p:cNvSpPr>
              <a:spLocks noChangeArrowheads="1"/>
            </p:cNvSpPr>
            <p:nvPr/>
          </p:nvSpPr>
          <p:spPr bwMode="auto">
            <a:xfrm>
              <a:off x="2160" y="3024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2544" y="3024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83974" name="Rectangle 6"/>
            <p:cNvSpPr>
              <a:spLocks noChangeArrowheads="1"/>
            </p:cNvSpPr>
            <p:nvPr/>
          </p:nvSpPr>
          <p:spPr bwMode="auto">
            <a:xfrm>
              <a:off x="2928" y="3024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3312" y="3024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3696" y="3024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4080" y="3024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3978" name="Rectangle 10"/>
            <p:cNvSpPr>
              <a:spLocks noChangeArrowheads="1"/>
            </p:cNvSpPr>
            <p:nvPr/>
          </p:nvSpPr>
          <p:spPr bwMode="auto">
            <a:xfrm>
              <a:off x="4464" y="3024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83979" name="Text Box 11"/>
            <p:cNvSpPr txBox="1">
              <a:spLocks noChangeArrowheads="1"/>
            </p:cNvSpPr>
            <p:nvPr/>
          </p:nvSpPr>
          <p:spPr bwMode="auto">
            <a:xfrm>
              <a:off x="571" y="3129"/>
              <a:ext cx="6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latin typeface="Times New Roman" pitchFamily="18" charset="0"/>
                </a:rPr>
                <a:t>LOC = 0</a:t>
              </a:r>
            </a:p>
          </p:txBody>
        </p:sp>
        <p:sp>
          <p:nvSpPr>
            <p:cNvPr id="83980" name="Text Box 12"/>
            <p:cNvSpPr txBox="1">
              <a:spLocks noChangeArrowheads="1"/>
            </p:cNvSpPr>
            <p:nvPr/>
          </p:nvSpPr>
          <p:spPr bwMode="auto">
            <a:xfrm>
              <a:off x="1420" y="3456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83981" name="Text Box 13"/>
            <p:cNvSpPr txBox="1">
              <a:spLocks noChangeArrowheads="1"/>
            </p:cNvSpPr>
            <p:nvPr/>
          </p:nvSpPr>
          <p:spPr bwMode="auto">
            <a:xfrm>
              <a:off x="1536" y="3936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0">
                  <a:latin typeface="Times New Roman" pitchFamily="18" charset="0"/>
                </a:rPr>
                <a:t>LEFT = 0</a:t>
              </a:r>
            </a:p>
          </p:txBody>
        </p:sp>
        <p:sp>
          <p:nvSpPr>
            <p:cNvPr id="83982" name="Text Box 14"/>
            <p:cNvSpPr txBox="1">
              <a:spLocks noChangeArrowheads="1"/>
            </p:cNvSpPr>
            <p:nvPr/>
          </p:nvSpPr>
          <p:spPr bwMode="auto">
            <a:xfrm>
              <a:off x="4128" y="3945"/>
              <a:ext cx="960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7</a:t>
              </a:r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 flipH="1" flipV="1">
              <a:off x="4368" y="3744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4" name="Line 16"/>
            <p:cNvSpPr>
              <a:spLocks noChangeShapeType="1"/>
            </p:cNvSpPr>
            <p:nvPr/>
          </p:nvSpPr>
          <p:spPr bwMode="auto">
            <a:xfrm flipH="1" flipV="1">
              <a:off x="1680" y="3744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5" name="Freeform 17"/>
            <p:cNvSpPr>
              <a:spLocks/>
            </p:cNvSpPr>
            <p:nvPr/>
          </p:nvSpPr>
          <p:spPr bwMode="auto">
            <a:xfrm>
              <a:off x="1384" y="2736"/>
              <a:ext cx="2968" cy="288"/>
            </a:xfrm>
            <a:custGeom>
              <a:avLst/>
              <a:gdLst/>
              <a:ahLst/>
              <a:cxnLst>
                <a:cxn ang="0">
                  <a:pos x="200" y="552"/>
                </a:cxn>
                <a:cxn ang="0">
                  <a:pos x="392" y="120"/>
                </a:cxn>
                <a:cxn ang="0">
                  <a:pos x="2552" y="72"/>
                </a:cxn>
                <a:cxn ang="0">
                  <a:pos x="2888" y="552"/>
                </a:cxn>
              </a:cxnLst>
              <a:rect l="0" t="0" r="r" b="b"/>
              <a:pathLst>
                <a:path w="2968" h="552">
                  <a:moveTo>
                    <a:pt x="200" y="552"/>
                  </a:moveTo>
                  <a:cubicBezTo>
                    <a:pt x="100" y="376"/>
                    <a:pt x="0" y="200"/>
                    <a:pt x="392" y="120"/>
                  </a:cubicBezTo>
                  <a:cubicBezTo>
                    <a:pt x="784" y="40"/>
                    <a:pt x="2136" y="0"/>
                    <a:pt x="2552" y="72"/>
                  </a:cubicBezTo>
                  <a:cubicBezTo>
                    <a:pt x="2968" y="144"/>
                    <a:pt x="2928" y="348"/>
                    <a:pt x="2888" y="55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Output after interchange</a:t>
            </a:r>
            <a:endParaRPr 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648200"/>
            <a:ext cx="7170737" cy="1828800"/>
            <a:chOff x="571" y="2928"/>
            <a:chExt cx="4517" cy="1152"/>
          </a:xfrm>
        </p:grpSpPr>
        <p:sp>
          <p:nvSpPr>
            <p:cNvPr id="84994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4995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84996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4997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84999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5001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85003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LOC = 7</a:t>
              </a:r>
            </a:p>
          </p:txBody>
        </p:sp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85005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0">
                  <a:latin typeface="Times New Roman" pitchFamily="18" charset="0"/>
                </a:rPr>
                <a:t>LEFT = 0</a:t>
              </a:r>
            </a:p>
          </p:txBody>
        </p:sp>
        <p:sp>
          <p:nvSpPr>
            <p:cNvPr id="85006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7</a:t>
              </a:r>
            </a:p>
          </p:txBody>
        </p:sp>
        <p:sp>
          <p:nvSpPr>
            <p:cNvPr id="85007" name="Line 15"/>
            <p:cNvSpPr>
              <a:spLocks noChangeShapeType="1"/>
            </p:cNvSpPr>
            <p:nvPr/>
          </p:nvSpPr>
          <p:spPr bwMode="auto">
            <a:xfrm flipH="1" flipV="1">
              <a:off x="4368" y="3648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8" name="Line 16"/>
            <p:cNvSpPr>
              <a:spLocks noChangeShapeType="1"/>
            </p:cNvSpPr>
            <p:nvPr/>
          </p:nvSpPr>
          <p:spPr bwMode="auto">
            <a:xfrm flipH="1" flipV="1">
              <a:off x="1680" y="3648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r>
              <a:rPr lang="en-US" dirty="0" smtClean="0"/>
              <a:t>Starts finding from Left=1 to get first number &gt;44</a:t>
            </a:r>
          </a:p>
          <a:p>
            <a:r>
              <a:rPr lang="en-US" dirty="0" smtClean="0"/>
              <a:t>Left=1 is not greater than 44.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648200"/>
            <a:ext cx="7170737" cy="1828800"/>
            <a:chOff x="571" y="2928"/>
            <a:chExt cx="4517" cy="1152"/>
          </a:xfrm>
        </p:grpSpPr>
        <p:sp>
          <p:nvSpPr>
            <p:cNvPr id="86018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6021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86027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LOC = 7</a:t>
              </a:r>
            </a:p>
          </p:txBody>
        </p:sp>
        <p:sp>
          <p:nvSpPr>
            <p:cNvPr id="86028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86029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LEFT = 1</a:t>
              </a:r>
            </a:p>
          </p:txBody>
        </p:sp>
        <p:sp>
          <p:nvSpPr>
            <p:cNvPr id="86030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7</a:t>
              </a:r>
            </a:p>
          </p:txBody>
        </p:sp>
        <p:sp>
          <p:nvSpPr>
            <p:cNvPr id="86031" name="Line 15"/>
            <p:cNvSpPr>
              <a:spLocks noChangeShapeType="1"/>
            </p:cNvSpPr>
            <p:nvPr/>
          </p:nvSpPr>
          <p:spPr bwMode="auto">
            <a:xfrm flipH="1" flipV="1">
              <a:off x="4368" y="3648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32" name="Line 16"/>
            <p:cNvSpPr>
              <a:spLocks noChangeShapeType="1"/>
            </p:cNvSpPr>
            <p:nvPr/>
          </p:nvSpPr>
          <p:spPr bwMode="auto">
            <a:xfrm flipV="1">
              <a:off x="1872" y="3600"/>
              <a:ext cx="144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r>
              <a:rPr lang="en-US" dirty="0" smtClean="0"/>
              <a:t>Starts finding from Left=2 to get first number &gt;44</a:t>
            </a:r>
          </a:p>
          <a:p>
            <a:r>
              <a:rPr lang="en-US" dirty="0" smtClean="0"/>
              <a:t>Left=2 is not greater than 44.</a:t>
            </a:r>
          </a:p>
          <a:p>
            <a:endParaRPr 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648200"/>
            <a:ext cx="7170737" cy="1828800"/>
            <a:chOff x="571" y="2928"/>
            <a:chExt cx="4517" cy="1152"/>
          </a:xfrm>
        </p:grpSpPr>
        <p:sp>
          <p:nvSpPr>
            <p:cNvPr id="87042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7043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87044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7045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87046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87047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7049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87050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87051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LOC = 7</a:t>
              </a:r>
            </a:p>
          </p:txBody>
        </p: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87053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LEFT = 2</a:t>
              </a:r>
            </a:p>
          </p:txBody>
        </p:sp>
        <p:sp>
          <p:nvSpPr>
            <p:cNvPr id="87054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7</a:t>
              </a:r>
            </a:p>
          </p:txBody>
        </p:sp>
        <p:sp>
          <p:nvSpPr>
            <p:cNvPr id="87055" name="Line 15"/>
            <p:cNvSpPr>
              <a:spLocks noChangeShapeType="1"/>
            </p:cNvSpPr>
            <p:nvPr/>
          </p:nvSpPr>
          <p:spPr bwMode="auto">
            <a:xfrm flipH="1" flipV="1">
              <a:off x="4368" y="3648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 flipV="1">
              <a:off x="1872" y="3600"/>
              <a:ext cx="432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r>
              <a:rPr lang="en-US" dirty="0" smtClean="0"/>
              <a:t>Starts finding from Left=3 to get first number &gt;44</a:t>
            </a:r>
          </a:p>
          <a:p>
            <a:r>
              <a:rPr lang="en-US" dirty="0" smtClean="0"/>
              <a:t>Left=3 is greater than 44.</a:t>
            </a:r>
          </a:p>
          <a:p>
            <a:endParaRPr lang="en-US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06463" y="4267200"/>
            <a:ext cx="7170737" cy="2209800"/>
            <a:chOff x="571" y="2688"/>
            <a:chExt cx="4517" cy="1392"/>
          </a:xfrm>
        </p:grpSpPr>
        <p:sp>
          <p:nvSpPr>
            <p:cNvPr id="88066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8069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88072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8073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88074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88075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LOC = 7</a:t>
              </a:r>
            </a:p>
          </p:txBody>
        </p:sp>
        <p:sp>
          <p:nvSpPr>
            <p:cNvPr id="88076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88077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LEFT = 3</a:t>
              </a:r>
            </a:p>
          </p:txBody>
        </p:sp>
        <p:sp>
          <p:nvSpPr>
            <p:cNvPr id="88078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7</a:t>
              </a:r>
            </a:p>
          </p:txBody>
        </p:sp>
        <p:sp>
          <p:nvSpPr>
            <p:cNvPr id="88079" name="Line 15"/>
            <p:cNvSpPr>
              <a:spLocks noChangeShapeType="1"/>
            </p:cNvSpPr>
            <p:nvPr/>
          </p:nvSpPr>
          <p:spPr bwMode="auto">
            <a:xfrm flipH="1" flipV="1">
              <a:off x="4368" y="3648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 flipV="1">
              <a:off x="1872" y="3648"/>
              <a:ext cx="86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86" name="Freeform 22"/>
            <p:cNvSpPr>
              <a:spLocks/>
            </p:cNvSpPr>
            <p:nvPr/>
          </p:nvSpPr>
          <p:spPr bwMode="auto">
            <a:xfrm>
              <a:off x="2688" y="2688"/>
              <a:ext cx="1584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960" y="0"/>
                </a:cxn>
                <a:cxn ang="0">
                  <a:pos x="1584" y="240"/>
                </a:cxn>
              </a:cxnLst>
              <a:rect l="0" t="0" r="r" b="b"/>
              <a:pathLst>
                <a:path w="1584" h="240">
                  <a:moveTo>
                    <a:pt x="0" y="240"/>
                  </a:moveTo>
                  <a:cubicBezTo>
                    <a:pt x="348" y="120"/>
                    <a:pt x="696" y="0"/>
                    <a:pt x="960" y="0"/>
                  </a:cubicBezTo>
                  <a:cubicBezTo>
                    <a:pt x="1224" y="0"/>
                    <a:pt x="1480" y="200"/>
                    <a:pt x="1584" y="24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Interchange</a:t>
            </a:r>
            <a:endParaRPr 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648200"/>
            <a:ext cx="7170737" cy="1828800"/>
            <a:chOff x="571" y="2928"/>
            <a:chExt cx="4517" cy="1152"/>
          </a:xfrm>
        </p:grpSpPr>
        <p:sp>
          <p:nvSpPr>
            <p:cNvPr id="89090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89091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89092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89094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89096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9097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89098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89099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LOC = 3</a:t>
              </a:r>
            </a:p>
          </p:txBody>
        </p:sp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89101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LEFT = 3</a:t>
              </a:r>
            </a:p>
          </p:txBody>
        </p:sp>
        <p:sp>
          <p:nvSpPr>
            <p:cNvPr id="89102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7</a:t>
              </a:r>
            </a:p>
          </p:txBody>
        </p:sp>
        <p:sp>
          <p:nvSpPr>
            <p:cNvPr id="89103" name="Line 15"/>
            <p:cNvSpPr>
              <a:spLocks noChangeShapeType="1"/>
            </p:cNvSpPr>
            <p:nvPr/>
          </p:nvSpPr>
          <p:spPr bwMode="auto">
            <a:xfrm flipH="1" flipV="1">
              <a:off x="4368" y="3648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4" name="Line 16"/>
            <p:cNvSpPr>
              <a:spLocks noChangeShapeType="1"/>
            </p:cNvSpPr>
            <p:nvPr/>
          </p:nvSpPr>
          <p:spPr bwMode="auto">
            <a:xfrm flipV="1">
              <a:off x="1872" y="3648"/>
              <a:ext cx="86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Starts finding from Right=6 to get first number &lt;44</a:t>
            </a:r>
          </a:p>
          <a:p>
            <a:r>
              <a:rPr lang="en-US" dirty="0" smtClean="0"/>
              <a:t>Right=6 is less than 44.</a:t>
            </a:r>
          </a:p>
          <a:p>
            <a:endParaRPr lang="en-US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06463" y="4267200"/>
            <a:ext cx="7170737" cy="2219325"/>
            <a:chOff x="571" y="2688"/>
            <a:chExt cx="4517" cy="1398"/>
          </a:xfrm>
        </p:grpSpPr>
        <p:sp>
          <p:nvSpPr>
            <p:cNvPr id="90114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90115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90116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90120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0121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90122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90123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3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latin typeface="Times New Roman" pitchFamily="18" charset="0"/>
                </a:rPr>
                <a:t>LOC = 3</a:t>
              </a:r>
            </a:p>
          </p:txBody>
        </p:sp>
        <p:sp>
          <p:nvSpPr>
            <p:cNvPr id="90124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90125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0">
                  <a:latin typeface="Times New Roman" pitchFamily="18" charset="0"/>
                </a:rPr>
                <a:t>LEFT = 3</a:t>
              </a:r>
            </a:p>
          </p:txBody>
        </p:sp>
        <p:sp>
          <p:nvSpPr>
            <p:cNvPr id="90126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RIGHT = 6</a:t>
              </a:r>
            </a:p>
          </p:txBody>
        </p:sp>
        <p:sp>
          <p:nvSpPr>
            <p:cNvPr id="90127" name="Line 15"/>
            <p:cNvSpPr>
              <a:spLocks noChangeShapeType="1"/>
            </p:cNvSpPr>
            <p:nvPr/>
          </p:nvSpPr>
          <p:spPr bwMode="auto">
            <a:xfrm flipH="1" flipV="1">
              <a:off x="4032" y="3600"/>
              <a:ext cx="52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 flipV="1">
              <a:off x="1872" y="3648"/>
              <a:ext cx="86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4" name="Freeform 22"/>
            <p:cNvSpPr>
              <a:spLocks/>
            </p:cNvSpPr>
            <p:nvPr/>
          </p:nvSpPr>
          <p:spPr bwMode="auto">
            <a:xfrm>
              <a:off x="2832" y="2688"/>
              <a:ext cx="1008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672" y="0"/>
                </a:cxn>
                <a:cxn ang="0">
                  <a:pos x="1008" y="192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cubicBezTo>
                    <a:pt x="252" y="96"/>
                    <a:pt x="504" y="0"/>
                    <a:pt x="672" y="0"/>
                  </a:cubicBezTo>
                  <a:cubicBezTo>
                    <a:pt x="840" y="0"/>
                    <a:pt x="924" y="96"/>
                    <a:pt x="1008" y="19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r>
              <a:rPr lang="en-US" dirty="0" smtClean="0"/>
              <a:t>Interchange</a:t>
            </a:r>
          </a:p>
          <a:p>
            <a:endParaRPr 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648200"/>
            <a:ext cx="7170737" cy="1838325"/>
            <a:chOff x="571" y="2928"/>
            <a:chExt cx="4517" cy="1158"/>
          </a:xfrm>
        </p:grpSpPr>
        <p:sp>
          <p:nvSpPr>
            <p:cNvPr id="91138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91139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91140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91141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1142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91143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91144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91145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91146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91147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LOC = 6</a:t>
              </a:r>
            </a:p>
          </p:txBody>
        </p:sp>
        <p:sp>
          <p:nvSpPr>
            <p:cNvPr id="91148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91149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0">
                  <a:latin typeface="Times New Roman" pitchFamily="18" charset="0"/>
                </a:rPr>
                <a:t>LEFT = 3</a:t>
              </a:r>
            </a:p>
          </p:txBody>
        </p:sp>
        <p:sp>
          <p:nvSpPr>
            <p:cNvPr id="91150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6</a:t>
              </a:r>
            </a:p>
          </p:txBody>
        </p:sp>
        <p:sp>
          <p:nvSpPr>
            <p:cNvPr id="91151" name="Line 15"/>
            <p:cNvSpPr>
              <a:spLocks noChangeShapeType="1"/>
            </p:cNvSpPr>
            <p:nvPr/>
          </p:nvSpPr>
          <p:spPr bwMode="auto">
            <a:xfrm flipH="1" flipV="1">
              <a:off x="4032" y="3600"/>
              <a:ext cx="52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52" name="Line 16"/>
            <p:cNvSpPr>
              <a:spLocks noChangeShapeType="1"/>
            </p:cNvSpPr>
            <p:nvPr/>
          </p:nvSpPr>
          <p:spPr bwMode="auto">
            <a:xfrm flipV="1">
              <a:off x="1872" y="3648"/>
              <a:ext cx="86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74378517"/>
              </p:ext>
            </p:extLst>
          </p:nvPr>
        </p:nvGraphicFramePr>
        <p:xfrm>
          <a:off x="838200" y="1828800"/>
          <a:ext cx="7467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Classification of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7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r>
              <a:rPr lang="en-US" dirty="0" smtClean="0"/>
              <a:t>Starts finding from Left=4 to get first number &gt;44</a:t>
            </a:r>
          </a:p>
          <a:p>
            <a:r>
              <a:rPr lang="en-US" dirty="0" smtClean="0"/>
              <a:t>Left=4 is greater than 44.</a:t>
            </a:r>
          </a:p>
          <a:p>
            <a:endParaRPr lang="en-US" dirty="0"/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2209800" y="4648200"/>
            <a:ext cx="609600" cy="6096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2819400" y="4648200"/>
            <a:ext cx="609600" cy="6096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429000" y="4648200"/>
            <a:ext cx="609600" cy="6096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4038600" y="4648200"/>
            <a:ext cx="609600" cy="6096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648200" y="4648200"/>
            <a:ext cx="609600" cy="609600"/>
          </a:xfrm>
          <a:prstGeom prst="rect">
            <a:avLst/>
          </a:prstGeom>
          <a:solidFill>
            <a:srgbClr val="660033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660033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60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5257800" y="46482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5867400" y="4648200"/>
            <a:ext cx="609600" cy="609600"/>
          </a:xfrm>
          <a:prstGeom prst="rect">
            <a:avLst/>
          </a:prstGeom>
          <a:solidFill>
            <a:srgbClr val="660033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660033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6477000" y="4648200"/>
            <a:ext cx="609600" cy="6096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80</a:t>
            </a: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7086600" y="46482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906463" y="4814888"/>
            <a:ext cx="1047750" cy="376237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LOC = 6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2254250" y="5334000"/>
            <a:ext cx="544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[0]    [1]   [2]    [3]   [4]   [5]    [6]   [7]   [8]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2438400" y="6096000"/>
            <a:ext cx="1219200" cy="376238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LEFT = 4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6553200" y="6110288"/>
            <a:ext cx="1524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latin typeface="Times New Roman" pitchFamily="18" charset="0"/>
              </a:rPr>
              <a:t>RIGHT = 6</a:t>
            </a:r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 flipH="1" flipV="1">
            <a:off x="6400800" y="5715000"/>
            <a:ext cx="8382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 flipV="1">
            <a:off x="3505200" y="5791200"/>
            <a:ext cx="13716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82" name="Freeform 22"/>
          <p:cNvSpPr>
            <a:spLocks/>
          </p:cNvSpPr>
          <p:nvPr/>
        </p:nvSpPr>
        <p:spPr bwMode="auto">
          <a:xfrm>
            <a:off x="4953000" y="4254500"/>
            <a:ext cx="1219200" cy="393700"/>
          </a:xfrm>
          <a:custGeom>
            <a:avLst/>
            <a:gdLst/>
            <a:ahLst/>
            <a:cxnLst>
              <a:cxn ang="0">
                <a:pos x="0" y="248"/>
              </a:cxn>
              <a:cxn ang="0">
                <a:pos x="384" y="8"/>
              </a:cxn>
              <a:cxn ang="0">
                <a:pos x="768" y="200"/>
              </a:cxn>
            </a:cxnLst>
            <a:rect l="0" t="0" r="r" b="b"/>
            <a:pathLst>
              <a:path w="768" h="248">
                <a:moveTo>
                  <a:pt x="0" y="248"/>
                </a:moveTo>
                <a:cubicBezTo>
                  <a:pt x="128" y="132"/>
                  <a:pt x="256" y="16"/>
                  <a:pt x="384" y="8"/>
                </a:cubicBezTo>
                <a:cubicBezTo>
                  <a:pt x="512" y="0"/>
                  <a:pt x="640" y="100"/>
                  <a:pt x="768" y="20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Interchange</a:t>
            </a:r>
            <a:endParaRPr 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648200"/>
            <a:ext cx="7170737" cy="1838325"/>
            <a:chOff x="571" y="2928"/>
            <a:chExt cx="4517" cy="1158"/>
          </a:xfrm>
        </p:grpSpPr>
        <p:sp>
          <p:nvSpPr>
            <p:cNvPr id="93186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93187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93188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93189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3190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93193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93194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93195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LOC = 4</a:t>
              </a:r>
            </a:p>
          </p:txBody>
        </p:sp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93197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LEFT = 4</a:t>
              </a:r>
            </a:p>
          </p:txBody>
        </p:sp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6</a:t>
              </a:r>
            </a:p>
          </p:txBody>
        </p:sp>
        <p:sp>
          <p:nvSpPr>
            <p:cNvPr id="93199" name="Line 15"/>
            <p:cNvSpPr>
              <a:spLocks noChangeShapeType="1"/>
            </p:cNvSpPr>
            <p:nvPr/>
          </p:nvSpPr>
          <p:spPr bwMode="auto">
            <a:xfrm flipH="1" flipV="1">
              <a:off x="4032" y="3600"/>
              <a:ext cx="52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0" name="Line 16"/>
            <p:cNvSpPr>
              <a:spLocks noChangeShapeType="1"/>
            </p:cNvSpPr>
            <p:nvPr/>
          </p:nvSpPr>
          <p:spPr bwMode="auto">
            <a:xfrm flipV="1">
              <a:off x="2208" y="3648"/>
              <a:ext cx="86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r>
              <a:rPr lang="en-US" dirty="0" smtClean="0"/>
              <a:t>Starts finding from Right=5 to get first number &lt;44</a:t>
            </a:r>
          </a:p>
          <a:p>
            <a:r>
              <a:rPr lang="en-US" dirty="0" smtClean="0"/>
              <a:t>Left=5 is not less than 44.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648200"/>
            <a:ext cx="7170737" cy="1838325"/>
            <a:chOff x="571" y="2928"/>
            <a:chExt cx="4517" cy="1158"/>
          </a:xfrm>
        </p:grpSpPr>
        <p:sp>
          <p:nvSpPr>
            <p:cNvPr id="94210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94211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94212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94219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LOC = 4</a:t>
              </a:r>
            </a:p>
          </p:txBody>
        </p:sp>
        <p:sp>
          <p:nvSpPr>
            <p:cNvPr id="94220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94221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LEFT = 4</a:t>
              </a:r>
            </a:p>
          </p:txBody>
        </p:sp>
        <p:sp>
          <p:nvSpPr>
            <p:cNvPr id="94222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RIGHT = 5</a:t>
              </a:r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flipH="1" flipV="1">
              <a:off x="3600" y="3600"/>
              <a:ext cx="52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2208" y="3648"/>
              <a:ext cx="86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change</a:t>
            </a:r>
          </a:p>
          <a:p>
            <a:r>
              <a:rPr lang="en-US" dirty="0" smtClean="0"/>
              <a:t>All elements are checked</a:t>
            </a:r>
          </a:p>
          <a:p>
            <a:r>
              <a:rPr lang="en-US" dirty="0" smtClean="0"/>
              <a:t>Stop here.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648200"/>
            <a:ext cx="7170737" cy="1838325"/>
            <a:chOff x="571" y="2928"/>
            <a:chExt cx="4517" cy="1158"/>
          </a:xfrm>
        </p:grpSpPr>
        <p:sp>
          <p:nvSpPr>
            <p:cNvPr id="95234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95235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95236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95237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5238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95239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95240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95241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95243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LOC = 4</a:t>
              </a:r>
            </a:p>
          </p:txBody>
        </p:sp>
        <p:sp>
          <p:nvSpPr>
            <p:cNvPr id="95244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95245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LEFT = 4</a:t>
              </a:r>
            </a:p>
          </p:txBody>
        </p:sp>
        <p:sp>
          <p:nvSpPr>
            <p:cNvPr id="95246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RIGHT = 4</a:t>
              </a: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H="1" flipV="1">
              <a:off x="3264" y="3552"/>
              <a:ext cx="864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 flipV="1">
              <a:off x="2208" y="3648"/>
              <a:ext cx="86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09800" y="1981200"/>
            <a:ext cx="5562600" cy="2667000"/>
            <a:chOff x="1392" y="1632"/>
            <a:chExt cx="3504" cy="1680"/>
          </a:xfrm>
        </p:grpSpPr>
        <p:sp>
          <p:nvSpPr>
            <p:cNvPr id="96259" name="Rectangle 3"/>
            <p:cNvSpPr>
              <a:spLocks noChangeArrowheads="1"/>
            </p:cNvSpPr>
            <p:nvPr/>
          </p:nvSpPr>
          <p:spPr bwMode="auto">
            <a:xfrm>
              <a:off x="1392" y="1674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1776" y="1674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96261" name="Rectangle 5"/>
            <p:cNvSpPr>
              <a:spLocks noChangeArrowheads="1"/>
            </p:cNvSpPr>
            <p:nvPr/>
          </p:nvSpPr>
          <p:spPr bwMode="auto">
            <a:xfrm>
              <a:off x="2160" y="1674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96262" name="Rectangle 6"/>
            <p:cNvSpPr>
              <a:spLocks noChangeArrowheads="1"/>
            </p:cNvSpPr>
            <p:nvPr/>
          </p:nvSpPr>
          <p:spPr bwMode="auto">
            <a:xfrm>
              <a:off x="2544" y="1674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2928" y="1674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96264" name="Rectangle 8"/>
            <p:cNvSpPr>
              <a:spLocks noChangeArrowheads="1"/>
            </p:cNvSpPr>
            <p:nvPr/>
          </p:nvSpPr>
          <p:spPr bwMode="auto">
            <a:xfrm>
              <a:off x="3312" y="1674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96265" name="Rectangle 9"/>
            <p:cNvSpPr>
              <a:spLocks noChangeArrowheads="1"/>
            </p:cNvSpPr>
            <p:nvPr/>
          </p:nvSpPr>
          <p:spPr bwMode="auto">
            <a:xfrm>
              <a:off x="3696" y="1674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96266" name="Rectangle 10"/>
            <p:cNvSpPr>
              <a:spLocks noChangeArrowheads="1"/>
            </p:cNvSpPr>
            <p:nvPr/>
          </p:nvSpPr>
          <p:spPr bwMode="auto">
            <a:xfrm>
              <a:off x="4080" y="1674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4464" y="1674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1420" y="2106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>
              <a:off x="2937" y="1632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321" y="1632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>
              <a:off x="3312" y="2784"/>
              <a:ext cx="15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H="1">
              <a:off x="1392" y="2784"/>
              <a:ext cx="15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1536" y="2784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/>
                <a:t>First sublist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3408" y="2745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/>
                <a:t>second sublist</a:t>
              </a:r>
            </a:p>
          </p:txBody>
        </p:sp>
      </p:grp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533400" y="5029200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dirty="0"/>
              <a:t>Apply the above procedure repetitively until each sub list contains one </a:t>
            </a:r>
            <a:r>
              <a:rPr lang="en-US" sz="2800" b="0" dirty="0" smtClean="0"/>
              <a:t>element.</a:t>
            </a: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dirty="0" smtClean="0"/>
              <a:t>Question?</a:t>
            </a:r>
            <a:endParaRPr lang="en-US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81000" indent="-381000"/>
            <a:r>
              <a:rPr lang="en-US" dirty="0" smtClean="0"/>
              <a:t>A stack is a homogeneous collection of elements in which an element may be inserted or deleted only at one end, called the top of the stack. </a:t>
            </a:r>
          </a:p>
          <a:p>
            <a:pPr marL="381000" indent="-381000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381000" indent="-381000">
              <a:buFontTx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381000" indent="-381000"/>
            <a:endParaRPr lang="en-US" altLang="zh-CN" dirty="0" smtClean="0">
              <a:ea typeface="宋体" pitchFamily="2" charset="-12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696200" cy="139541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11200" dirty="0" smtClean="0"/>
              <a:t>Stack </a:t>
            </a:r>
            <a:r>
              <a:rPr lang="en-US" sz="11200" dirty="0"/>
              <a:t>principle: </a:t>
            </a:r>
            <a:r>
              <a:rPr lang="en-US" sz="11200" dirty="0">
                <a:solidFill>
                  <a:srgbClr val="FF3300"/>
                </a:solidFill>
              </a:rPr>
              <a:t>LAST  IN  FIRST  OUT</a:t>
            </a:r>
          </a:p>
          <a:p>
            <a:pPr>
              <a:lnSpc>
                <a:spcPct val="90000"/>
              </a:lnSpc>
            </a:pPr>
            <a:r>
              <a:rPr lang="en-US" sz="11200" dirty="0"/>
              <a:t>= </a:t>
            </a:r>
            <a:r>
              <a:rPr lang="en-US" sz="11200" dirty="0">
                <a:solidFill>
                  <a:srgbClr val="006600"/>
                </a:solidFill>
              </a:rPr>
              <a:t>LIFO</a:t>
            </a:r>
          </a:p>
          <a:p>
            <a:pPr>
              <a:lnSpc>
                <a:spcPct val="90000"/>
              </a:lnSpc>
            </a:pPr>
            <a:r>
              <a:rPr lang="en-US" sz="11200" dirty="0"/>
              <a:t>It means: the last element inserted is the first one to be removed</a:t>
            </a:r>
          </a:p>
          <a:p>
            <a:pPr>
              <a:lnSpc>
                <a:spcPct val="90000"/>
              </a:lnSpc>
            </a:pPr>
            <a:r>
              <a:rPr lang="en-US" sz="11200" dirty="0"/>
              <a:t>Example</a:t>
            </a:r>
          </a:p>
          <a:p>
            <a:pPr>
              <a:lnSpc>
                <a:spcPct val="90000"/>
              </a:lnSpc>
            </a:pPr>
            <a:endParaRPr lang="en-US" sz="11200" dirty="0"/>
          </a:p>
          <a:p>
            <a:pPr>
              <a:lnSpc>
                <a:spcPct val="90000"/>
              </a:lnSpc>
            </a:pPr>
            <a:endParaRPr lang="en-US" sz="11200" dirty="0"/>
          </a:p>
          <a:p>
            <a:pPr>
              <a:lnSpc>
                <a:spcPct val="90000"/>
              </a:lnSpc>
            </a:pPr>
            <a:endParaRPr lang="en-US" sz="11200" dirty="0"/>
          </a:p>
          <a:p>
            <a:pPr>
              <a:lnSpc>
                <a:spcPct val="90000"/>
              </a:lnSpc>
            </a:pPr>
            <a:endParaRPr lang="en-US" sz="11200" dirty="0"/>
          </a:p>
          <a:p>
            <a:pPr>
              <a:lnSpc>
                <a:spcPct val="90000"/>
              </a:lnSpc>
            </a:pPr>
            <a:r>
              <a:rPr lang="en-US" sz="11200" dirty="0"/>
              <a:t>Which is the first element to pick up?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   </a:t>
            </a: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2743200" y="3352800"/>
          <a:ext cx="1905000" cy="1817688"/>
        </p:xfrm>
        <a:graphic>
          <a:graphicData uri="http://schemas.openxmlformats.org/presentationml/2006/ole">
            <p:oleObj spid="_x0000_s2050" r:id="rId4" imgW="3644900" imgH="3479800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81000" indent="-381000"/>
            <a:r>
              <a:rPr lang="en-US" altLang="zh-CN" b="1" dirty="0" smtClean="0">
                <a:ea typeface="宋体" pitchFamily="2" charset="-122"/>
              </a:rPr>
              <a:t>Special terminology is used for two basic operations associated with stacks:</a:t>
            </a:r>
          </a:p>
          <a:p>
            <a:pPr marL="381000" indent="-381000">
              <a:buFontTx/>
              <a:buAutoNum type="alphaLcParenR"/>
            </a:pPr>
            <a:r>
              <a:rPr lang="en-US" altLang="zh-CN" dirty="0" smtClean="0">
                <a:ea typeface="宋体" pitchFamily="2" charset="-122"/>
              </a:rPr>
              <a:t>“Push” is the term used to insert an element into a stack. </a:t>
            </a:r>
          </a:p>
          <a:p>
            <a:pPr marL="381000" indent="-381000">
              <a:buFontTx/>
              <a:buAutoNum type="alphaLcParenR"/>
            </a:pPr>
            <a:r>
              <a:rPr lang="en-US" altLang="zh-CN" dirty="0" smtClean="0">
                <a:ea typeface="宋体" pitchFamily="2" charset="-122"/>
              </a:rPr>
              <a:t>“Pop” is the term used to delete an element from a stack.</a:t>
            </a:r>
            <a:endParaRPr lang="bn-BD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79438"/>
          </a:xfrm>
        </p:spPr>
        <p:txBody>
          <a:bodyPr/>
          <a:lstStyle/>
          <a:p>
            <a:r>
              <a:rPr lang="en-US" dirty="0"/>
              <a:t>Diagram of stacks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57288"/>
            <a:ext cx="8077200" cy="1905000"/>
          </a:xfrm>
          <a:solidFill>
            <a:srgbClr val="FCFDED"/>
          </a:solidFill>
          <a:ln>
            <a:solidFill>
              <a:srgbClr val="FF3399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 dirty="0"/>
              <a:t>Suppose the following 6 elements are pushed, in order, onto an empty stack:</a:t>
            </a:r>
          </a:p>
          <a:p>
            <a:pPr>
              <a:buFontTx/>
              <a:buNone/>
            </a:pPr>
            <a:r>
              <a:rPr lang="en-US" sz="1800" dirty="0"/>
              <a:t>		AAA, BBB, CCC, DDD, EEE, FFF</a:t>
            </a:r>
          </a:p>
          <a:p>
            <a:pPr>
              <a:buFontTx/>
              <a:buNone/>
            </a:pPr>
            <a:r>
              <a:rPr lang="en-US" sz="1800" dirty="0"/>
              <a:t>Frequently designate the stack by writing:</a:t>
            </a:r>
          </a:p>
          <a:p>
            <a:pPr>
              <a:buFontTx/>
              <a:buNone/>
            </a:pPr>
            <a:r>
              <a:rPr lang="en-US" sz="1800" dirty="0"/>
              <a:t>		STACK : AAA, BBB, CCC, DDD, EEE, FFF</a:t>
            </a:r>
          </a:p>
        </p:txBody>
      </p:sp>
      <p:graphicFrame>
        <p:nvGraphicFramePr>
          <p:cNvPr id="5161" name="Group 41"/>
          <p:cNvGraphicFramePr>
            <a:graphicFrameLocks noGrp="1"/>
          </p:cNvGraphicFramePr>
          <p:nvPr>
            <p:ph sz="half" idx="2"/>
          </p:nvPr>
        </p:nvGraphicFramePr>
        <p:xfrm>
          <a:off x="228600" y="3395663"/>
          <a:ext cx="8534400" cy="816864"/>
        </p:xfrm>
        <a:graphic>
          <a:graphicData uri="http://schemas.openxmlformats.org/drawingml/2006/table">
            <a:tbl>
              <a:tblPr/>
              <a:tblGrid>
                <a:gridCol w="609600"/>
                <a:gridCol w="611188"/>
                <a:gridCol w="608012"/>
                <a:gridCol w="609600"/>
                <a:gridCol w="608013"/>
                <a:gridCol w="611187"/>
                <a:gridCol w="609600"/>
                <a:gridCol w="609600"/>
                <a:gridCol w="611188"/>
                <a:gridCol w="608012"/>
                <a:gridCol w="609600"/>
                <a:gridCol w="608013"/>
                <a:gridCol w="611187"/>
                <a:gridCol w="6096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D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D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D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D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D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FFF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D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D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D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D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D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D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D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D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DDB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28600" y="4191000"/>
            <a:ext cx="8534400" cy="1052513"/>
            <a:chOff x="144" y="2640"/>
            <a:chExt cx="5376" cy="663"/>
          </a:xfrm>
        </p:grpSpPr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144" y="2640"/>
              <a:ext cx="53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/>
                <a:t>1          2        3      4        5        6        7       8         9     10                          N-1      N		</a:t>
              </a:r>
            </a:p>
          </p:txBody>
        </p:sp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1008" y="2880"/>
              <a:ext cx="1200" cy="423"/>
              <a:chOff x="1008" y="2880"/>
              <a:chExt cx="1200" cy="423"/>
            </a:xfrm>
          </p:grpSpPr>
          <p:cxnSp>
            <p:nvCxnSpPr>
              <p:cNvPr id="5163" name="AutoShape 43"/>
              <p:cNvCxnSpPr>
                <a:cxnSpLocks noChangeShapeType="1"/>
              </p:cNvCxnSpPr>
              <p:nvPr/>
            </p:nvCxnSpPr>
            <p:spPr bwMode="auto">
              <a:xfrm rot="5400000">
                <a:off x="1652" y="2620"/>
                <a:ext cx="296" cy="816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</p:cxnSp>
          <p:sp>
            <p:nvSpPr>
              <p:cNvPr id="5164" name="Text Box 44"/>
              <p:cNvSpPr txBox="1">
                <a:spLocks noChangeArrowheads="1"/>
              </p:cNvSpPr>
              <p:nvPr/>
            </p:nvSpPr>
            <p:spPr bwMode="auto">
              <a:xfrm>
                <a:off x="1008" y="3072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>
                    <a:solidFill>
                      <a:schemeClr val="hlink"/>
                    </a:solidFill>
                  </a:rPr>
                  <a:t>TOP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stacks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DE3FB"/>
          </a:solidFill>
          <a:ln>
            <a:solidFill>
              <a:srgbClr val="CC0099"/>
            </a:solidFill>
          </a:ln>
        </p:spPr>
        <p:txBody>
          <a:bodyPr/>
          <a:lstStyle/>
          <a:p>
            <a:r>
              <a:rPr lang="en-US" sz="1800"/>
              <a:t>To implement a stack, items are inserted and removed at the same end (called the </a:t>
            </a:r>
            <a:r>
              <a:rPr lang="en-US" sz="1800">
                <a:solidFill>
                  <a:schemeClr val="tx2"/>
                </a:solidFill>
              </a:rPr>
              <a:t>top</a:t>
            </a:r>
            <a:r>
              <a:rPr lang="en-US" sz="1800"/>
              <a:t>)</a:t>
            </a:r>
          </a:p>
          <a:p>
            <a:r>
              <a:rPr lang="en-US" sz="1800"/>
              <a:t>To use an array to implement a stack, you need both the array itself and an integer</a:t>
            </a:r>
          </a:p>
          <a:p>
            <a:r>
              <a:rPr lang="en-US" sz="1800"/>
              <a:t>The integer tells you either:</a:t>
            </a:r>
          </a:p>
          <a:p>
            <a:pPr lvl="1"/>
            <a:r>
              <a:rPr lang="en-US" sz="1800"/>
              <a:t>Which location is currently the top of the stack, or</a:t>
            </a:r>
          </a:p>
          <a:p>
            <a:pPr lvl="1"/>
            <a:r>
              <a:rPr lang="en-US" sz="1800"/>
              <a:t>How many elements are in the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/>
          <a:lstStyle/>
          <a:p>
            <a:r>
              <a:rPr lang="en-US" dirty="0"/>
              <a:t>Array Representation of Stacks</a:t>
            </a:r>
          </a:p>
        </p:txBody>
      </p:sp>
      <p:graphicFrame>
        <p:nvGraphicFramePr>
          <p:cNvPr id="7203" name="Group 35"/>
          <p:cNvGraphicFramePr>
            <a:graphicFrameLocks noGrp="1"/>
          </p:cNvGraphicFramePr>
          <p:nvPr>
            <p:ph type="tbl" idx="1"/>
          </p:nvPr>
        </p:nvGraphicFramePr>
        <p:xfrm>
          <a:off x="533400" y="1765300"/>
          <a:ext cx="8229600" cy="53340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XXX</a:t>
                      </a:r>
                    </a:p>
                  </a:txBody>
                  <a:tcPr marR="137160" marT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YYY</a:t>
                      </a:r>
                    </a:p>
                  </a:txBody>
                  <a:tcPr marR="137160" marT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ZZZ</a:t>
                      </a:r>
                    </a:p>
                  </a:txBody>
                  <a:tcPr marR="137160" marT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R="137160" marT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R="137160" marT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R="137160" marT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R="137160" marT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R="137160" marT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FF"/>
                    </a:solidFill>
                  </a:tcPr>
                </a:tc>
              </a:tr>
            </a:tbl>
          </a:graphicData>
        </a:graphic>
      </p:graphicFrame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2895600" y="13716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="0"/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3505200" y="1295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STACK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457200" y="2436813"/>
            <a:ext cx="8229600" cy="1020762"/>
            <a:chOff x="288" y="1589"/>
            <a:chExt cx="5184" cy="969"/>
          </a:xfrm>
        </p:grpSpPr>
        <p:sp>
          <p:nvSpPr>
            <p:cNvPr id="7194" name="Text Box 26"/>
            <p:cNvSpPr txBox="1">
              <a:spLocks noChangeArrowheads="1"/>
            </p:cNvSpPr>
            <p:nvPr/>
          </p:nvSpPr>
          <p:spPr bwMode="auto">
            <a:xfrm>
              <a:off x="288" y="1589"/>
              <a:ext cx="5184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/>
                <a:t>    1                2              3                 4             5             6                7             8                                                                   </a:t>
              </a:r>
            </a:p>
          </p:txBody>
        </p:sp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528" y="1872"/>
              <a:ext cx="4704" cy="686"/>
              <a:chOff x="528" y="1872"/>
              <a:chExt cx="4704" cy="686"/>
            </a:xfrm>
          </p:grpSpPr>
          <p:sp>
            <p:nvSpPr>
              <p:cNvPr id="7195" name="Text Box 27"/>
              <p:cNvSpPr txBox="1">
                <a:spLocks noChangeArrowheads="1"/>
              </p:cNvSpPr>
              <p:nvPr/>
            </p:nvSpPr>
            <p:spPr bwMode="auto">
              <a:xfrm>
                <a:off x="528" y="2210"/>
                <a:ext cx="480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TOP</a:t>
                </a:r>
              </a:p>
            </p:txBody>
          </p:sp>
          <p:sp>
            <p:nvSpPr>
              <p:cNvPr id="7196" name="Rectangle 28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432"/>
              </a:xfrm>
              <a:prstGeom prst="rect">
                <a:avLst/>
              </a:prstGeom>
              <a:solidFill>
                <a:srgbClr val="EBEB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/>
                  <a:t>3</a:t>
                </a:r>
              </a:p>
            </p:txBody>
          </p:sp>
          <p:sp>
            <p:nvSpPr>
              <p:cNvPr id="7206" name="Text Box 38"/>
              <p:cNvSpPr txBox="1">
                <a:spLocks noChangeArrowheads="1"/>
              </p:cNvSpPr>
              <p:nvPr/>
            </p:nvSpPr>
            <p:spPr bwMode="auto">
              <a:xfrm>
                <a:off x="3312" y="2113"/>
                <a:ext cx="720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MAXSTK</a:t>
                </a:r>
              </a:p>
            </p:txBody>
          </p:sp>
          <p:sp>
            <p:nvSpPr>
              <p:cNvPr id="7207" name="Rectangle 39"/>
              <p:cNvSpPr>
                <a:spLocks noChangeArrowheads="1"/>
              </p:cNvSpPr>
              <p:nvPr/>
            </p:nvSpPr>
            <p:spPr bwMode="auto">
              <a:xfrm>
                <a:off x="4080" y="1968"/>
                <a:ext cx="384" cy="432"/>
              </a:xfrm>
              <a:prstGeom prst="rect">
                <a:avLst/>
              </a:prstGeom>
              <a:solidFill>
                <a:srgbClr val="EBEB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/>
                  <a:t>8</a:t>
                </a:r>
              </a:p>
            </p:txBody>
          </p:sp>
          <p:sp>
            <p:nvSpPr>
              <p:cNvPr id="7211" name="Freeform 43"/>
              <p:cNvSpPr>
                <a:spLocks/>
              </p:cNvSpPr>
              <p:nvPr/>
            </p:nvSpPr>
            <p:spPr bwMode="auto">
              <a:xfrm>
                <a:off x="4464" y="1872"/>
                <a:ext cx="768" cy="392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720" y="336"/>
                  </a:cxn>
                  <a:cxn ang="0">
                    <a:pos x="816" y="0"/>
                  </a:cxn>
                </a:cxnLst>
                <a:rect l="0" t="0" r="r" b="b"/>
                <a:pathLst>
                  <a:path w="856" h="392">
                    <a:moveTo>
                      <a:pt x="0" y="336"/>
                    </a:moveTo>
                    <a:cubicBezTo>
                      <a:pt x="292" y="364"/>
                      <a:pt x="584" y="392"/>
                      <a:pt x="720" y="336"/>
                    </a:cubicBezTo>
                    <a:cubicBezTo>
                      <a:pt x="856" y="280"/>
                      <a:pt x="800" y="56"/>
                      <a:pt x="816" y="0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2" name="Freeform 44"/>
              <p:cNvSpPr>
                <a:spLocks/>
              </p:cNvSpPr>
              <p:nvPr/>
            </p:nvSpPr>
            <p:spPr bwMode="auto">
              <a:xfrm>
                <a:off x="1344" y="1920"/>
                <a:ext cx="528" cy="488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720" y="336"/>
                  </a:cxn>
                  <a:cxn ang="0">
                    <a:pos x="816" y="0"/>
                  </a:cxn>
                </a:cxnLst>
                <a:rect l="0" t="0" r="r" b="b"/>
                <a:pathLst>
                  <a:path w="856" h="392">
                    <a:moveTo>
                      <a:pt x="0" y="336"/>
                    </a:moveTo>
                    <a:cubicBezTo>
                      <a:pt x="292" y="364"/>
                      <a:pt x="584" y="392"/>
                      <a:pt x="720" y="336"/>
                    </a:cubicBezTo>
                    <a:cubicBezTo>
                      <a:pt x="856" y="280"/>
                      <a:pt x="800" y="56"/>
                      <a:pt x="816" y="0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304800" y="4019550"/>
            <a:ext cx="8382000" cy="2163763"/>
          </a:xfrm>
          <a:prstGeom prst="rect">
            <a:avLst/>
          </a:prstGeom>
          <a:solidFill>
            <a:srgbClr val="E6FDDB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STACK : A linear array</a:t>
            </a:r>
          </a:p>
          <a:p>
            <a:pPr>
              <a:spcBef>
                <a:spcPct val="50000"/>
              </a:spcBef>
            </a:pPr>
            <a:r>
              <a:rPr lang="en-US" b="0"/>
              <a:t>TOP : A pointer variable, Which contains the location of the top element of the stack.</a:t>
            </a:r>
          </a:p>
          <a:p>
            <a:pPr>
              <a:spcBef>
                <a:spcPct val="50000"/>
              </a:spcBef>
            </a:pPr>
            <a:r>
              <a:rPr lang="en-US" b="0"/>
              <a:t>MAXSTK : Gives the maximum number of elements that can be held by the stack.</a:t>
            </a:r>
          </a:p>
          <a:p>
            <a:pPr>
              <a:spcBef>
                <a:spcPct val="50000"/>
              </a:spcBef>
            </a:pPr>
            <a:r>
              <a:rPr lang="en-US" b="0"/>
              <a:t>TOP = 0 or NULL will indicate that the stack is empty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945</TotalTime>
  <Words>1731</Words>
  <Application>Microsoft Office PowerPoint</Application>
  <PresentationFormat>On-screen Show (4:3)</PresentationFormat>
  <Paragraphs>457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Oriel</vt:lpstr>
      <vt:lpstr>Lecture 6 Stack</vt:lpstr>
      <vt:lpstr>Contents</vt:lpstr>
      <vt:lpstr>Classification of data structure</vt:lpstr>
      <vt:lpstr>Stack</vt:lpstr>
      <vt:lpstr>Stack</vt:lpstr>
      <vt:lpstr>Stack</vt:lpstr>
      <vt:lpstr>Diagram of stacks</vt:lpstr>
      <vt:lpstr>Array implementation of stacks</vt:lpstr>
      <vt:lpstr>Array Representation of Stacks</vt:lpstr>
      <vt:lpstr>Pushing </vt:lpstr>
      <vt:lpstr>Poping</vt:lpstr>
      <vt:lpstr>Algorithm of insertion</vt:lpstr>
      <vt:lpstr>Algorithm of Deletion</vt:lpstr>
      <vt:lpstr>Algorithm of Display</vt:lpstr>
      <vt:lpstr>A Problem:</vt:lpstr>
      <vt:lpstr>Solution of the Problem</vt:lpstr>
      <vt:lpstr>Quicksort</vt:lpstr>
      <vt:lpstr>Quicksort</vt:lpstr>
      <vt:lpstr>Example</vt:lpstr>
      <vt:lpstr>Pick Pivot Element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Rayhan</cp:lastModifiedBy>
  <cp:revision>52</cp:revision>
  <dcterms:created xsi:type="dcterms:W3CDTF">2006-08-16T00:00:00Z</dcterms:created>
  <dcterms:modified xsi:type="dcterms:W3CDTF">2016-10-27T05:59:17Z</dcterms:modified>
</cp:coreProperties>
</file>