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8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CC00CC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1D82D-D0B5-447E-90FC-14B0577676D3}" type="datetimeFigureOut">
              <a:rPr lang="en-IN" smtClean="0"/>
              <a:pPr/>
              <a:t>25-10-2016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www.ustudy.in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4F9FA-5CDD-4CA3-B286-BE6EFE2A3E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79997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7316C-578D-45CA-8528-6A9E04A63E6A}" type="datetimeFigureOut">
              <a:rPr lang="en-IN" smtClean="0"/>
              <a:pPr/>
              <a:t>25-10-2016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www.ustudy.in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20E6A-63A6-4DD3-B0B8-6F7B2B17C8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19637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www.ustudy.in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514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87C-13D9-46BA-A21D-7800662CEF62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87F2-2B3F-482F-B100-616CF4DD4FBC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207C-7D4C-41A8-846F-85EF5ED0AD3F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7D8E-852B-46C8-9DF4-CE971D5DF7A1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A0A-81A4-4635-99AE-3BA25A489135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34E4-D570-4A54-BDAC-A3FBC0250420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4B9-2D8C-45A2-B023-1182E7596A0F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D1F-1570-463F-8EC3-47A2184880BE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B78E-FA15-41F8-B94B-93B289CB5E3C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F4F4-DBA3-4720-8683-8F4E5B228812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32C6-F20B-4BAD-92D4-2E21BC0621B1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6CA9-5144-4303-B39F-31226B751B7F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CA55-D256-4BB4-AAD2-B2E2185E33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556792"/>
            <a:ext cx="6172200" cy="1894362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rgbClr val="CC00CC"/>
                </a:solidFill>
              </a:rPr>
              <a:t>Infix to Postfix conversion</a:t>
            </a:r>
            <a:endParaRPr lang="en-IN" sz="3200" b="0" dirty="0">
              <a:solidFill>
                <a:srgbClr val="CC00CC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CB8-41CD-40D1-AF66-23F5BD196419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4268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Algorithm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200" b="1" dirty="0" smtClean="0">
                <a:solidFill>
                  <a:srgbClr val="3333FF"/>
                </a:solidFill>
              </a:rPr>
              <a:t>Step6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When all tokens of Infix expression have been scanned. </a:t>
            </a:r>
            <a:r>
              <a:rPr lang="en-IN" sz="2200" b="1" dirty="0">
                <a:solidFill>
                  <a:srgbClr val="FF0000"/>
                </a:solidFill>
              </a:rPr>
              <a:t>Pop all the elements from the stack </a:t>
            </a:r>
            <a:r>
              <a:rPr lang="en-IN" sz="2200" dirty="0"/>
              <a:t>and </a:t>
            </a:r>
            <a:r>
              <a:rPr lang="en-IN" sz="2200" b="1" dirty="0">
                <a:solidFill>
                  <a:srgbClr val="FF0000"/>
                </a:solidFill>
              </a:rPr>
              <a:t>append</a:t>
            </a:r>
            <a:r>
              <a:rPr lang="en-IN" sz="2200" dirty="0"/>
              <a:t> them to the Output String</a:t>
            </a:r>
            <a:r>
              <a:rPr lang="en-IN" sz="2200" dirty="0" smtClean="0"/>
              <a:t>.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The Output string is the Corresponding </a:t>
            </a:r>
            <a:r>
              <a:rPr lang="en-IN" sz="2200" b="1" dirty="0">
                <a:solidFill>
                  <a:srgbClr val="FF0000"/>
                </a:solidFill>
              </a:rPr>
              <a:t>Postfix Notation</a:t>
            </a:r>
            <a:r>
              <a:rPr lang="en-IN" sz="2200" dirty="0"/>
              <a:t>.</a:t>
            </a:r>
            <a:endParaRPr lang="en-IN" sz="2200" dirty="0" smtClean="0"/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endParaRPr lang="en-IN" sz="2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2829-35F5-4FCF-93E5-4BC4896D308A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53833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836712"/>
            <a:ext cx="8229600" cy="331236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Let the incoming </a:t>
            </a:r>
            <a:r>
              <a:rPr lang="en-IN" sz="2200" dirty="0" smtClean="0"/>
              <a:t>the Infix expression </a:t>
            </a:r>
            <a:r>
              <a:rPr lang="en-IN" sz="2200" dirty="0"/>
              <a:t>be:     </a:t>
            </a:r>
            <a:endParaRPr lang="en-IN" sz="2200" dirty="0" smtClean="0"/>
          </a:p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200" dirty="0" smtClean="0"/>
              <a:t>		</a:t>
            </a:r>
            <a:r>
              <a:rPr lang="en-IN" sz="2200" dirty="0" smtClean="0"/>
              <a:t> </a:t>
            </a:r>
            <a:r>
              <a:rPr lang="en-IN" sz="2200" b="1" dirty="0" smtClean="0">
                <a:solidFill>
                  <a:srgbClr val="FF0000"/>
                </a:solidFill>
              </a:rPr>
              <a:t> A * (B + C) – D / E</a:t>
            </a:r>
          </a:p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IN" sz="2200" b="1" dirty="0" smtClean="0">
                <a:solidFill>
                  <a:srgbClr val="3333FF"/>
                </a:solidFill>
              </a:rPr>
              <a:t>Stage 1: </a:t>
            </a:r>
            <a:r>
              <a:rPr lang="en-IN" sz="2200" dirty="0" smtClean="0">
                <a:solidFill>
                  <a:srgbClr val="3333FF"/>
                </a:solidFill>
              </a:rPr>
              <a:t> </a:t>
            </a:r>
            <a:r>
              <a:rPr lang="en-IN" sz="2200" b="1" dirty="0" smtClean="0">
                <a:solidFill>
                  <a:srgbClr val="FF0000"/>
                </a:solidFill>
              </a:rPr>
              <a:t>Stack </a:t>
            </a:r>
            <a:r>
              <a:rPr lang="en-IN" sz="2200" b="1" dirty="0">
                <a:solidFill>
                  <a:srgbClr val="FF0000"/>
                </a:solidFill>
              </a:rPr>
              <a:t>is empty </a:t>
            </a:r>
            <a:r>
              <a:rPr lang="en-IN" sz="2200" dirty="0"/>
              <a:t>and we only have the Infix Expression</a:t>
            </a:r>
            <a:r>
              <a:rPr lang="en-IN" sz="2200" dirty="0" smtClean="0"/>
              <a:t>.                   </a:t>
            </a:r>
            <a:r>
              <a:rPr lang="en-IN" sz="2200" dirty="0"/>
              <a:t>   </a:t>
            </a:r>
            <a:endParaRPr lang="en-IN" sz="2200" b="1" dirty="0" smtClean="0"/>
          </a:p>
        </p:txBody>
      </p:sp>
      <p:pic>
        <p:nvPicPr>
          <p:cNvPr id="1026" name="Picture 2" descr="\\SREE\Users\Thenmurugeshwari\My Documents\Work\February\24.2.11\Infix_PostFixStac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8041" y="3229247"/>
            <a:ext cx="4640263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E2E-5CEA-4F44-B50C-26312E644FC1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3225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96752"/>
            <a:ext cx="8229600" cy="21602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400" b="1" dirty="0" smtClean="0">
                <a:solidFill>
                  <a:srgbClr val="3333FF"/>
                </a:solidFill>
              </a:rPr>
              <a:t>Stage 2</a:t>
            </a:r>
            <a:endParaRPr lang="en-IN" sz="2400" b="1" dirty="0" smtClean="0">
              <a:solidFill>
                <a:srgbClr val="3333FF"/>
              </a:solidFill>
            </a:endParaRP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400" dirty="0" smtClean="0"/>
              <a:t>The </a:t>
            </a:r>
            <a:r>
              <a:rPr lang="en-IN" sz="2400" dirty="0"/>
              <a:t>first token is </a:t>
            </a:r>
            <a:r>
              <a:rPr lang="en-IN" sz="2400" b="1" dirty="0">
                <a:solidFill>
                  <a:srgbClr val="FF0000"/>
                </a:solidFill>
              </a:rPr>
              <a:t>Operand A</a:t>
            </a:r>
            <a:r>
              <a:rPr lang="en-IN" sz="2400" dirty="0"/>
              <a:t> Operands are Appended to the Output as it is.</a:t>
            </a:r>
            <a:r>
              <a:rPr lang="en-IN" sz="2200" dirty="0"/>
              <a:t>   </a:t>
            </a:r>
            <a:endParaRPr lang="en-IN" sz="2200" b="1" dirty="0" smtClean="0"/>
          </a:p>
        </p:txBody>
      </p:sp>
      <p:pic>
        <p:nvPicPr>
          <p:cNvPr id="2050" name="Picture 2" descr="\\SREE\Users\Thenmurugeshwari\My Documents\Work\February\24.2.11\Infix_PostFixSta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85231"/>
            <a:ext cx="4306887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4016-A974-4365-8701-65381AAD286A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604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96752"/>
            <a:ext cx="8229600" cy="21602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400" b="1" dirty="0" smtClean="0">
                <a:solidFill>
                  <a:srgbClr val="3333FF"/>
                </a:solidFill>
              </a:rPr>
              <a:t>Stage 3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400" dirty="0"/>
              <a:t>Next token is</a:t>
            </a:r>
            <a:r>
              <a:rPr lang="en-IN" sz="2400" b="1" dirty="0">
                <a:solidFill>
                  <a:srgbClr val="FF0000"/>
                </a:solidFill>
              </a:rPr>
              <a:t> * </a:t>
            </a:r>
            <a:r>
              <a:rPr lang="en-IN" sz="2400" dirty="0"/>
              <a:t>Since </a:t>
            </a:r>
            <a:r>
              <a:rPr lang="en-IN" sz="2400" b="1" dirty="0">
                <a:solidFill>
                  <a:srgbClr val="FF0000"/>
                </a:solidFill>
              </a:rPr>
              <a:t>Stack is empty (top==NULL) </a:t>
            </a:r>
            <a:r>
              <a:rPr lang="en-IN" sz="2400" dirty="0"/>
              <a:t>it is </a:t>
            </a:r>
            <a:r>
              <a:rPr lang="en-IN" sz="2400" b="1" dirty="0">
                <a:solidFill>
                  <a:srgbClr val="FF0000"/>
                </a:solidFill>
              </a:rPr>
              <a:t>pushed into the Stack</a:t>
            </a:r>
            <a:endParaRPr lang="en-IN" sz="2200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\\SREE\Users\Thenmurugeshwari\My Documents\Work\February\24.2.11\Infix_PostFixStac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30835"/>
            <a:ext cx="43053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4D81-2ACE-4638-A3ED-356C71D2E5A7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5331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4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Next token is </a:t>
            </a:r>
            <a:r>
              <a:rPr lang="en-IN" sz="2000" b="1" dirty="0">
                <a:solidFill>
                  <a:srgbClr val="FF0000"/>
                </a:solidFill>
              </a:rPr>
              <a:t>(</a:t>
            </a:r>
            <a:r>
              <a:rPr lang="en-IN" sz="2000" dirty="0"/>
              <a:t> the precedence of open-parenthesis, when it is to go inside, is </a:t>
            </a:r>
            <a:r>
              <a:rPr lang="en-IN" sz="2000" dirty="0" smtClean="0"/>
              <a:t>maximum.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 smtClean="0"/>
              <a:t>But </a:t>
            </a:r>
            <a:r>
              <a:rPr lang="en-IN" sz="2000" dirty="0"/>
              <a:t>when another operator is to come on the top of </a:t>
            </a:r>
            <a:r>
              <a:rPr lang="en-IN" sz="2000" b="1" dirty="0">
                <a:solidFill>
                  <a:srgbClr val="FF0000"/>
                </a:solidFill>
              </a:rPr>
              <a:t>‘(‘</a:t>
            </a:r>
            <a:r>
              <a:rPr lang="en-IN" sz="2000" dirty="0"/>
              <a:t> then its precedence is </a:t>
            </a:r>
            <a:r>
              <a:rPr lang="en-IN" sz="2000" dirty="0" smtClean="0"/>
              <a:t>least.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 descr="\\SREE\Users\Thenmurugeshwari\My Documents\Work\February\24.2.11\Infix_PostFixStack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73263"/>
            <a:ext cx="4306887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DA7-8213-48D1-A186-4A166B16442E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4366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266429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5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Next token, </a:t>
            </a:r>
            <a:r>
              <a:rPr lang="en-IN" sz="2000" b="1" dirty="0">
                <a:solidFill>
                  <a:srgbClr val="FF0000"/>
                </a:solidFill>
              </a:rPr>
              <a:t>B</a:t>
            </a:r>
            <a:r>
              <a:rPr lang="en-IN" sz="2000" dirty="0"/>
              <a:t> is an operand which will go to the Output expression as it is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 descr="\\SREE\Users\Thenmurugeshwari\My Documents\Work\February\24.2.11\Infix_PostFixStack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1729" y="2941215"/>
            <a:ext cx="4154487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D5A8-A949-4125-A0ED-219450FADB27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53782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266429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6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Next token,</a:t>
            </a:r>
            <a:r>
              <a:rPr lang="en-IN" sz="2000" b="1" dirty="0">
                <a:solidFill>
                  <a:srgbClr val="FF0000"/>
                </a:solidFill>
              </a:rPr>
              <a:t> +</a:t>
            </a:r>
            <a:r>
              <a:rPr lang="en-IN" sz="2000" dirty="0"/>
              <a:t> is operator, We consider the precedence of </a:t>
            </a:r>
            <a:r>
              <a:rPr lang="en-IN" sz="2000" b="1" dirty="0">
                <a:solidFill>
                  <a:srgbClr val="FF0000"/>
                </a:solidFill>
              </a:rPr>
              <a:t>top element in the Stack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FF0000"/>
                </a:solidFill>
              </a:rPr>
              <a:t>‘(</a:t>
            </a:r>
            <a:r>
              <a:rPr lang="en-IN" sz="2000" dirty="0"/>
              <a:t>‘. The outgoing precedence of open parenthesis is the least (refer point 4. Above). So </a:t>
            </a:r>
            <a:r>
              <a:rPr lang="en-IN" sz="2000" b="1" dirty="0">
                <a:solidFill>
                  <a:srgbClr val="FF0000"/>
                </a:solidFill>
              </a:rPr>
              <a:t>+</a:t>
            </a:r>
            <a:r>
              <a:rPr lang="en-IN" sz="2000" dirty="0"/>
              <a:t> gets </a:t>
            </a:r>
            <a:r>
              <a:rPr lang="en-IN" sz="2000" b="1" dirty="0">
                <a:solidFill>
                  <a:srgbClr val="FF0000"/>
                </a:solidFill>
              </a:rPr>
              <a:t>pushed into the </a:t>
            </a:r>
            <a:r>
              <a:rPr lang="en-IN" sz="2000" b="1" dirty="0" smtClean="0">
                <a:solidFill>
                  <a:srgbClr val="FF0000"/>
                </a:solidFill>
              </a:rPr>
              <a:t>Stack</a:t>
            </a:r>
          </a:p>
        </p:txBody>
      </p:sp>
      <p:pic>
        <p:nvPicPr>
          <p:cNvPr id="6146" name="Picture 2" descr="\\SREE\Users\Thenmurugeshwari\My Documents\Work\February\24.2.11\Infix_PostFixStack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53195"/>
            <a:ext cx="3816424" cy="31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9932-625A-4038-9147-847C64F94E74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1416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7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 Next token, </a:t>
            </a:r>
            <a:r>
              <a:rPr lang="en-IN" sz="2000" b="1" dirty="0">
                <a:solidFill>
                  <a:srgbClr val="FF0000"/>
                </a:solidFill>
              </a:rPr>
              <a:t>C</a:t>
            </a:r>
            <a:r>
              <a:rPr lang="en-IN" sz="2000" dirty="0"/>
              <a:t>, is appended to the output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 descr="\\SREE\Users\Thenmurugeshwari\My Documents\Work\February\24.2.11\Infix_PostFixStack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13223"/>
            <a:ext cx="3868737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4DD3-BA79-4B32-8275-E04935A756FA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74805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23762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8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 smtClean="0"/>
              <a:t>Next </a:t>
            </a:r>
            <a:r>
              <a:rPr lang="en-IN" sz="2000" dirty="0"/>
              <a:t>token </a:t>
            </a:r>
            <a:r>
              <a:rPr lang="en-IN" sz="2000" b="1" dirty="0">
                <a:solidFill>
                  <a:srgbClr val="FF0000"/>
                </a:solidFill>
              </a:rPr>
              <a:t>)</a:t>
            </a:r>
            <a:r>
              <a:rPr lang="en-IN" sz="2000" dirty="0"/>
              <a:t>, means that </a:t>
            </a:r>
            <a:r>
              <a:rPr lang="en-IN" sz="2000" b="1" dirty="0">
                <a:solidFill>
                  <a:srgbClr val="FF0000"/>
                </a:solidFill>
              </a:rPr>
              <a:t>pop all the elements from Stack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FF0000"/>
                </a:solidFill>
              </a:rPr>
              <a:t>append them to the output</a:t>
            </a:r>
            <a:r>
              <a:rPr lang="en-IN" sz="2000" dirty="0"/>
              <a:t> expression till we read an opening parenthesis.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 descr="\\SREE\Users\Thenmurugeshwari\My Documents\Work\February\24.2.11\Infix_PostFixStack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30835"/>
            <a:ext cx="38671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4B34-B945-440C-8C26-770F52B396EA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2306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764704"/>
            <a:ext cx="8229600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9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Next token,</a:t>
            </a:r>
            <a:r>
              <a:rPr lang="en-IN" sz="2000" b="1" dirty="0">
                <a:solidFill>
                  <a:srgbClr val="FF0000"/>
                </a:solidFill>
              </a:rPr>
              <a:t> -</a:t>
            </a:r>
            <a:r>
              <a:rPr lang="en-IN" sz="2000" dirty="0"/>
              <a:t>, is an operator. The precedence of operator on the top of Stack </a:t>
            </a:r>
            <a:r>
              <a:rPr lang="en-IN" sz="2000" b="1" dirty="0"/>
              <a:t>‘</a:t>
            </a:r>
            <a:r>
              <a:rPr lang="en-IN" sz="2000" b="1" dirty="0">
                <a:solidFill>
                  <a:srgbClr val="FF0000"/>
                </a:solidFill>
              </a:rPr>
              <a:t>*</a:t>
            </a:r>
            <a:r>
              <a:rPr lang="en-IN" sz="2000" dirty="0"/>
              <a:t>‘ is more than that of Minus. So we </a:t>
            </a:r>
            <a:r>
              <a:rPr lang="en-IN" sz="2000" b="1" dirty="0">
                <a:solidFill>
                  <a:srgbClr val="FF0000"/>
                </a:solidFill>
              </a:rPr>
              <a:t>pop multiply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FF0000"/>
                </a:solidFill>
              </a:rPr>
              <a:t>append it to output</a:t>
            </a:r>
            <a:r>
              <a:rPr lang="en-IN" sz="2000" dirty="0"/>
              <a:t> expression. Then </a:t>
            </a:r>
            <a:r>
              <a:rPr lang="en-IN" sz="2000" b="1" dirty="0">
                <a:solidFill>
                  <a:srgbClr val="FF0000"/>
                </a:solidFill>
              </a:rPr>
              <a:t>push minus in the Stack</a:t>
            </a:r>
            <a:r>
              <a:rPr lang="en-IN" sz="2000" dirty="0"/>
              <a:t>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9218" name="Picture 2" descr="\\SREE\Users\Thenmurugeshwari\My Documents\Work\February\24.2.11\Infix_PostFixStack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374851"/>
            <a:ext cx="38671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70C-2491-4F25-B70C-E4EFB70DCD78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8619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FF"/>
                </a:solidFill>
              </a:rPr>
              <a:t>Infix notation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341297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Infix notation is the common arithmetic and logical formula notation, in which </a:t>
            </a:r>
            <a:r>
              <a:rPr lang="en-IN" sz="2200" dirty="0">
                <a:solidFill>
                  <a:srgbClr val="FF0000"/>
                </a:solidFill>
              </a:rPr>
              <a:t>operators are written</a:t>
            </a:r>
            <a:r>
              <a:rPr lang="en-IN" sz="2200" dirty="0"/>
              <a:t> infix-style </a:t>
            </a:r>
            <a:r>
              <a:rPr lang="en-IN" sz="2200" dirty="0">
                <a:solidFill>
                  <a:srgbClr val="FF0000"/>
                </a:solidFill>
              </a:rPr>
              <a:t>between the operands </a:t>
            </a:r>
            <a:r>
              <a:rPr lang="en-IN" sz="2200" dirty="0"/>
              <a:t>they act on </a:t>
            </a:r>
            <a:endParaRPr lang="en-IN" sz="2200" dirty="0" smtClean="0"/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 smtClean="0"/>
              <a:t>E.g. </a:t>
            </a:r>
            <a:r>
              <a:rPr lang="en-IN" sz="2200" b="1" dirty="0" smtClean="0">
                <a:solidFill>
                  <a:srgbClr val="FF0000"/>
                </a:solidFill>
              </a:rPr>
              <a:t>A</a:t>
            </a:r>
            <a:r>
              <a:rPr lang="en-IN" sz="2200" b="1" dirty="0">
                <a:solidFill>
                  <a:srgbClr val="FF0000"/>
                </a:solidFill>
              </a:rPr>
              <a:t> + </a:t>
            </a:r>
            <a:r>
              <a:rPr lang="en-IN" sz="2200" b="1" dirty="0" smtClean="0">
                <a:solidFill>
                  <a:srgbClr val="FF0000"/>
                </a:solidFill>
              </a:rPr>
              <a:t>B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895F-A606-4195-9FF0-8884CD738A60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8897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10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Next, Operand ‘</a:t>
            </a:r>
            <a:r>
              <a:rPr lang="en-IN" sz="2000" b="1" dirty="0">
                <a:solidFill>
                  <a:srgbClr val="FF0000"/>
                </a:solidFill>
              </a:rPr>
              <a:t>D</a:t>
            </a:r>
            <a:r>
              <a:rPr lang="en-IN" sz="2000" dirty="0"/>
              <a:t>‘ gets </a:t>
            </a:r>
            <a:r>
              <a:rPr lang="en-IN" sz="2000" b="1" dirty="0">
                <a:solidFill>
                  <a:srgbClr val="FF0000"/>
                </a:solidFill>
              </a:rPr>
              <a:t>appended to the output</a:t>
            </a:r>
            <a:r>
              <a:rPr lang="en-IN" sz="2000" dirty="0"/>
              <a:t>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10242" name="Picture 2" descr="\\SREE\Users\Thenmurugeshwari\My Documents\Work\February\24.2.11\Infix_PostFixStack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780928"/>
            <a:ext cx="4038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552E-9114-43C6-8052-5B9FF0C4D83A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76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11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Next, we will insert the </a:t>
            </a:r>
            <a:r>
              <a:rPr lang="en-IN" sz="2000" b="1" dirty="0">
                <a:solidFill>
                  <a:srgbClr val="FF0000"/>
                </a:solidFill>
              </a:rPr>
              <a:t>division</a:t>
            </a:r>
            <a:r>
              <a:rPr lang="en-IN" sz="2000" dirty="0"/>
              <a:t> operator into the Stack because its precedence is more than that of minus.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 descr="\\SREE\Users\Thenmurugeshwari\My Documents\Work\February\24.2.11\Infix_PostFixStack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158827"/>
            <a:ext cx="4038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BAAC-D072-4C4E-BB6E-9FCDF492EE5B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0892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12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The last token, </a:t>
            </a:r>
            <a:r>
              <a:rPr lang="en-IN" sz="2000" b="1" dirty="0">
                <a:solidFill>
                  <a:srgbClr val="FF0000"/>
                </a:solidFill>
              </a:rPr>
              <a:t>E</a:t>
            </a:r>
            <a:r>
              <a:rPr lang="en-IN" sz="2000" dirty="0"/>
              <a:t>, is an operand, so we </a:t>
            </a:r>
            <a:r>
              <a:rPr lang="en-IN" sz="2000" b="1" dirty="0">
                <a:solidFill>
                  <a:srgbClr val="FF0000"/>
                </a:solidFill>
              </a:rPr>
              <a:t>insert it to the output </a:t>
            </a:r>
            <a:r>
              <a:rPr lang="en-IN" sz="2000" dirty="0"/>
              <a:t>Expression as it is.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12290" name="Picture 2" descr="\\SREE\Users\Thenmurugeshwari\My Documents\Work\February\24.2.11\Infix_PostFixStack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158827"/>
            <a:ext cx="42291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518-46EC-4014-9DEC-879A1E010328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3492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709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Example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Stage 13</a:t>
            </a:r>
          </a:p>
          <a:p>
            <a:pPr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The input Expression is complete now. So we </a:t>
            </a:r>
            <a:r>
              <a:rPr lang="en-IN" sz="2000" b="1" dirty="0">
                <a:solidFill>
                  <a:srgbClr val="FF0000"/>
                </a:solidFill>
              </a:rPr>
              <a:t>pop the Stack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FF0000"/>
                </a:solidFill>
              </a:rPr>
              <a:t>Append it to the Output Expression </a:t>
            </a:r>
            <a:r>
              <a:rPr lang="en-IN" sz="2000" dirty="0"/>
              <a:t>as we pop it.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pic>
        <p:nvPicPr>
          <p:cNvPr id="13314" name="Picture 2" descr="\\SREE\Users\Thenmurugeshwari\My Documents\Work\February\24.2.11\Infix_PostFixStack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149302"/>
            <a:ext cx="50577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35E0-48AD-4309-B8BC-B4F5CC5E391E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4851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4252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( a + b - c ) * d – ( e + f )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27664" name="Rectangle 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F98B-D6A2-4617-B9E9-717696F14D50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4019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a + b - c ) * d – ( e + f )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28692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0CD-1409-4AC2-A2C2-BF60D867F978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7020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+ b - c ) * d – ( e + f )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67175" y="3860800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5A12-5021-4A3D-93F2-89D3B8677B94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3734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b - c ) * d – ( e + f )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067175" y="3860800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0743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0907-1F16-44CB-8BA4-B33C4CA3365B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0559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- c ) * d – ( e + f 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1767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E7A-7711-4C7C-9064-18AEE91D5B8D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822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c ) * d – ( e + f )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2791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4463-D64A-4659-AE83-72FEAB0C69F3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FF"/>
                </a:solidFill>
              </a:rPr>
              <a:t>Postfix notation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355699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In Postfix notation, the </a:t>
            </a:r>
            <a:r>
              <a:rPr lang="en-IN" sz="2200" b="1" dirty="0">
                <a:solidFill>
                  <a:srgbClr val="FF0000"/>
                </a:solidFill>
              </a:rPr>
              <a:t>operator </a:t>
            </a:r>
            <a:r>
              <a:rPr lang="en-IN" sz="2200" dirty="0"/>
              <a:t>comes </a:t>
            </a:r>
            <a:r>
              <a:rPr lang="en-IN" sz="2200" b="1" dirty="0">
                <a:solidFill>
                  <a:srgbClr val="FF0000"/>
                </a:solidFill>
              </a:rPr>
              <a:t>after the Operand</a:t>
            </a:r>
            <a:r>
              <a:rPr lang="en-IN" sz="2200" dirty="0" smtClean="0"/>
              <a:t>.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 smtClean="0"/>
              <a:t>For </a:t>
            </a:r>
            <a:r>
              <a:rPr lang="en-IN" sz="2200" dirty="0"/>
              <a:t>example, the Infix expression </a:t>
            </a:r>
            <a:r>
              <a:rPr lang="en-IN" sz="2200" b="1" dirty="0">
                <a:solidFill>
                  <a:srgbClr val="FF0000"/>
                </a:solidFill>
              </a:rPr>
              <a:t>A+B</a:t>
            </a:r>
            <a:r>
              <a:rPr lang="en-IN" sz="2200" dirty="0"/>
              <a:t> will be written as </a:t>
            </a:r>
            <a:r>
              <a:rPr lang="en-IN" sz="2200" b="1" dirty="0">
                <a:solidFill>
                  <a:srgbClr val="FF0000"/>
                </a:solidFill>
              </a:rPr>
              <a:t>AB+</a:t>
            </a:r>
            <a:r>
              <a:rPr lang="en-IN" sz="2200" dirty="0"/>
              <a:t> in its </a:t>
            </a:r>
            <a:r>
              <a:rPr lang="en-IN" sz="2200" b="1" dirty="0">
                <a:solidFill>
                  <a:srgbClr val="FF0000"/>
                </a:solidFill>
              </a:rPr>
              <a:t>Postfix Notation</a:t>
            </a:r>
            <a:r>
              <a:rPr lang="en-IN" sz="2200" dirty="0" smtClean="0"/>
              <a:t>.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 smtClean="0"/>
              <a:t>Postfix </a:t>
            </a:r>
            <a:r>
              <a:rPr lang="en-IN" sz="2200" dirty="0"/>
              <a:t>is also called </a:t>
            </a:r>
            <a:r>
              <a:rPr lang="en-IN" sz="2200" dirty="0" smtClean="0"/>
              <a:t>‘</a:t>
            </a:r>
            <a:r>
              <a:rPr lang="en-IN" sz="2200" b="1" dirty="0" smtClean="0">
                <a:solidFill>
                  <a:srgbClr val="FF0000"/>
                </a:solidFill>
              </a:rPr>
              <a:t>Reverse Polish </a:t>
            </a:r>
            <a:r>
              <a:rPr lang="en-IN" sz="2200" b="1" dirty="0">
                <a:solidFill>
                  <a:srgbClr val="FF0000"/>
                </a:solidFill>
              </a:rPr>
              <a:t>Notation</a:t>
            </a:r>
            <a:r>
              <a:rPr lang="en-IN" sz="2200" dirty="0"/>
              <a:t>’ 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9376-AAB3-4AD1-9337-729EA4517612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1840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525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) * d – ( e + f )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3815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90B0-192B-420E-9D18-317DD1E7BED8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292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* d – ( e + f )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-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4839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BB3F-7619-4371-94D2-FE6CC9FE5F90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038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d – ( e + f )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-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*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586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81E6-6E0F-4B28-B06C-086142BDDCF9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720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– ( e + f )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- d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*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6886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8CA7-0118-4B07-932E-C64F11F81AC3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403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( e + f )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7911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EF1A-4744-4E2E-AF12-311B9B709938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1699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e + f )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8936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CB5F-09A7-46D4-9BF2-25903AB4C91B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852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+ f )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39960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E6EC-1D37-473F-8891-E11AFA7E2762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523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f )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1763713" y="40052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40986" name="Rectangle 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16CF-47C8-481E-970F-FF39C0EDF340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111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)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 f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763713" y="40052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4200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194E-D005-4350-98E5-7CD000C223D9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 f +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43033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DAB4-FD93-4B0A-A052-1D06111D7984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FF"/>
                </a:solidFill>
              </a:rPr>
              <a:t>Prefix notation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355699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In Prefix notation, the </a:t>
            </a:r>
            <a:r>
              <a:rPr lang="en-IN" sz="2200" b="1" dirty="0">
                <a:solidFill>
                  <a:srgbClr val="FF0000"/>
                </a:solidFill>
              </a:rPr>
              <a:t>operator </a:t>
            </a:r>
            <a:r>
              <a:rPr lang="en-IN" sz="2200" dirty="0"/>
              <a:t>comes </a:t>
            </a:r>
            <a:r>
              <a:rPr lang="en-IN" sz="2200" b="1" dirty="0">
                <a:solidFill>
                  <a:srgbClr val="FF0000"/>
                </a:solidFill>
              </a:rPr>
              <a:t>before the operand</a:t>
            </a:r>
            <a:r>
              <a:rPr lang="en-IN" sz="2200" dirty="0"/>
              <a:t>. </a:t>
            </a:r>
            <a:endParaRPr lang="en-IN" sz="2200" dirty="0" smtClean="0"/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 smtClean="0"/>
              <a:t>The </a:t>
            </a:r>
            <a:r>
              <a:rPr lang="en-IN" sz="2200" dirty="0"/>
              <a:t>Infix expression </a:t>
            </a:r>
            <a:r>
              <a:rPr lang="en-IN" sz="2200" b="1" dirty="0">
                <a:solidFill>
                  <a:srgbClr val="FF0000"/>
                </a:solidFill>
              </a:rPr>
              <a:t>A+B</a:t>
            </a:r>
            <a:r>
              <a:rPr lang="en-IN" sz="2200" dirty="0"/>
              <a:t> will be written as </a:t>
            </a:r>
            <a:r>
              <a:rPr lang="en-IN" sz="2200" b="1" dirty="0">
                <a:solidFill>
                  <a:srgbClr val="FF0000"/>
                </a:solidFill>
              </a:rPr>
              <a:t>+AB </a:t>
            </a:r>
            <a:r>
              <a:rPr lang="en-IN" sz="2200" dirty="0"/>
              <a:t>in its Prefix Notation</a:t>
            </a:r>
            <a:r>
              <a:rPr lang="en-IN" sz="2200" dirty="0" smtClean="0"/>
              <a:t>.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Prefix is also called ‘</a:t>
            </a:r>
            <a:r>
              <a:rPr lang="en-IN" sz="2200" b="1" dirty="0">
                <a:solidFill>
                  <a:srgbClr val="FF0000"/>
                </a:solidFill>
              </a:rPr>
              <a:t>Polish Notation</a:t>
            </a:r>
            <a:r>
              <a:rPr lang="en-IN" sz="2200" dirty="0"/>
              <a:t>’ 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F33-942D-4AF9-A00B-89D27DD083A4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0978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  <a:ln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000"/>
              <a:t>a b + c – d * e f + -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613150" y="1628775"/>
            <a:ext cx="287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Infix Expression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563938" y="3213100"/>
            <a:ext cx="3314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Postfix Expression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914400" y="838200"/>
            <a:ext cx="1562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/>
              <a:t>    Stack</a:t>
            </a:r>
          </a:p>
        </p:txBody>
      </p:sp>
      <p:sp>
        <p:nvSpPr>
          <p:cNvPr id="44053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Infix to postfix conversion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6C1-A681-4E92-B08C-547068C6665C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The End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		……. Thank You ……..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3FBB-55EF-408F-B969-439B806A3BBF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2185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FF"/>
                </a:solidFill>
              </a:rPr>
              <a:t>Operator Precedence</a:t>
            </a:r>
            <a:endParaRPr lang="en-US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Highest:  		Exponentiation(^)</a:t>
            </a:r>
          </a:p>
          <a:p>
            <a:r>
              <a:rPr lang="en-US" sz="2200" dirty="0" smtClean="0"/>
              <a:t>Next Highest: 	Multiplication(*) and 					              division(/)</a:t>
            </a:r>
          </a:p>
          <a:p>
            <a:r>
              <a:rPr lang="en-US" sz="2200" dirty="0" smtClean="0"/>
              <a:t>Lowest:	              Addition (+) and 					              subtraction(-)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461-EE95-4337-AA82-82091BE2893F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Conversion from Infix to Postfix Algorithm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0610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200" b="1" dirty="0" smtClean="0">
                <a:solidFill>
                  <a:srgbClr val="3333FF"/>
                </a:solidFill>
              </a:rPr>
              <a:t>Step1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b="1" dirty="0">
                <a:solidFill>
                  <a:srgbClr val="FF0000"/>
                </a:solidFill>
              </a:rPr>
              <a:t>Scan the Infix expression </a:t>
            </a:r>
            <a:r>
              <a:rPr lang="en-IN" sz="2200" dirty="0"/>
              <a:t>from </a:t>
            </a:r>
            <a:r>
              <a:rPr lang="en-IN" sz="2200" b="1" dirty="0">
                <a:solidFill>
                  <a:srgbClr val="FF0000"/>
                </a:solidFill>
              </a:rPr>
              <a:t>left to right </a:t>
            </a:r>
            <a:r>
              <a:rPr lang="en-IN" sz="2200" dirty="0"/>
              <a:t>for tokens (Operators, Operands &amp; Parentheses) and perform the steps 2 to 5 for each token in the Expression</a:t>
            </a:r>
            <a:endParaRPr lang="en-IN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65-7A0D-487D-9B5C-2BCE15A258DE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78046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Algorithm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0610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200" b="1" dirty="0" smtClean="0">
                <a:solidFill>
                  <a:srgbClr val="3333FF"/>
                </a:solidFill>
              </a:rPr>
              <a:t>Step2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/>
              <a:t>If token is </a:t>
            </a:r>
            <a:r>
              <a:rPr lang="en-IN" sz="2200" b="1" dirty="0">
                <a:solidFill>
                  <a:srgbClr val="FF0000"/>
                </a:solidFill>
              </a:rPr>
              <a:t>operand, Append it </a:t>
            </a:r>
            <a:r>
              <a:rPr lang="en-IN" sz="2200" dirty="0"/>
              <a:t>in postfix </a:t>
            </a:r>
            <a:r>
              <a:rPr lang="en-IN" sz="2200" dirty="0" smtClean="0"/>
              <a:t>expression</a:t>
            </a:r>
          </a:p>
          <a:p>
            <a:pPr marL="0" indent="0" algn="just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200" b="1" dirty="0" smtClean="0">
                <a:solidFill>
                  <a:srgbClr val="3333FF"/>
                </a:solidFill>
              </a:rPr>
              <a:t>Step3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 smtClean="0"/>
              <a:t>If token is a </a:t>
            </a:r>
            <a:r>
              <a:rPr lang="en-IN" sz="2200" b="1" dirty="0" smtClean="0">
                <a:solidFill>
                  <a:srgbClr val="FF0000"/>
                </a:solidFill>
              </a:rPr>
              <a:t>left parentheses “(“</a:t>
            </a:r>
            <a:r>
              <a:rPr lang="en-IN" sz="2200" dirty="0" smtClean="0"/>
              <a:t>, </a:t>
            </a:r>
            <a:r>
              <a:rPr lang="en-IN" sz="2200" b="1" dirty="0" smtClean="0">
                <a:solidFill>
                  <a:srgbClr val="FF0000"/>
                </a:solidFill>
              </a:rPr>
              <a:t>push it</a:t>
            </a:r>
            <a:r>
              <a:rPr lang="en-IN" sz="2200" dirty="0" smtClean="0"/>
              <a:t> in stack.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4911-111A-4A52-A447-B468D52992E5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9216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Algorithm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200" b="1" dirty="0" smtClean="0">
                <a:solidFill>
                  <a:srgbClr val="3333FF"/>
                </a:solidFill>
              </a:rPr>
              <a:t>Step4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200" dirty="0" smtClean="0"/>
              <a:t>I</a:t>
            </a:r>
            <a:r>
              <a:rPr lang="en-IN" sz="2200" dirty="0"/>
              <a:t>f token is an </a:t>
            </a:r>
            <a:r>
              <a:rPr lang="en-IN" sz="2200" b="1" dirty="0">
                <a:solidFill>
                  <a:srgbClr val="FF0000"/>
                </a:solidFill>
              </a:rPr>
              <a:t>operator</a:t>
            </a:r>
            <a:r>
              <a:rPr lang="en-IN" sz="2200" dirty="0" smtClean="0"/>
              <a:t>,</a:t>
            </a:r>
          </a:p>
          <a:p>
            <a:pPr marL="1235075" algn="just">
              <a:lnSpc>
                <a:spcPct val="200000"/>
              </a:lnSpc>
              <a:buClr>
                <a:srgbClr val="C00000"/>
              </a:buClr>
              <a:buSzPct val="90000"/>
              <a:buFont typeface="Wingdings 3" pitchFamily="18" charset="2"/>
              <a:buChar char=""/>
            </a:pPr>
            <a:r>
              <a:rPr lang="en-IN" sz="2200" b="1" dirty="0">
                <a:solidFill>
                  <a:srgbClr val="FF0000"/>
                </a:solidFill>
              </a:rPr>
              <a:t>Pop all the operators </a:t>
            </a:r>
            <a:r>
              <a:rPr lang="en-IN" sz="2200" dirty="0"/>
              <a:t>which are of higher or equal precedence then the incoming token and </a:t>
            </a:r>
            <a:r>
              <a:rPr lang="en-IN" sz="2200" b="1" dirty="0">
                <a:solidFill>
                  <a:srgbClr val="FF0000"/>
                </a:solidFill>
              </a:rPr>
              <a:t>append them </a:t>
            </a:r>
            <a:r>
              <a:rPr lang="en-IN" sz="2200" dirty="0"/>
              <a:t>(in the same order) to the output Expression. </a:t>
            </a:r>
            <a:endParaRPr lang="en-IN" sz="2200" dirty="0" smtClean="0"/>
          </a:p>
          <a:p>
            <a:pPr marL="1235075" algn="just">
              <a:lnSpc>
                <a:spcPct val="200000"/>
              </a:lnSpc>
              <a:buClr>
                <a:srgbClr val="C00000"/>
              </a:buClr>
              <a:buSzPct val="90000"/>
              <a:buFont typeface="Wingdings 3" pitchFamily="18" charset="2"/>
              <a:buChar char=""/>
            </a:pPr>
            <a:r>
              <a:rPr lang="en-IN" sz="2200" dirty="0" smtClean="0"/>
              <a:t>After </a:t>
            </a:r>
            <a:r>
              <a:rPr lang="en-IN" sz="2200" dirty="0"/>
              <a:t>popping out all such operators, </a:t>
            </a:r>
            <a:r>
              <a:rPr lang="en-IN" sz="2200" b="1" dirty="0">
                <a:solidFill>
                  <a:srgbClr val="FF0000"/>
                </a:solidFill>
              </a:rPr>
              <a:t>push the new token </a:t>
            </a:r>
            <a:r>
              <a:rPr lang="en-IN" sz="2200" dirty="0"/>
              <a:t>on stack.</a:t>
            </a:r>
            <a:endParaRPr lang="en-IN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BF7D-AE99-4FAE-8BDE-404BDCA40A3D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094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900FF"/>
                </a:solidFill>
              </a:rPr>
              <a:t>Algorithm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Clr>
                <a:srgbClr val="CC00CC"/>
              </a:buClr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Step5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 2" pitchFamily="18" charset="2"/>
              <a:buChar char="é"/>
            </a:pPr>
            <a:r>
              <a:rPr lang="en-IN" sz="2000" dirty="0"/>
              <a:t>If </a:t>
            </a:r>
            <a:r>
              <a:rPr lang="en-IN" sz="2000" b="1" dirty="0">
                <a:solidFill>
                  <a:srgbClr val="FF0000"/>
                </a:solidFill>
              </a:rPr>
              <a:t>“)”</a:t>
            </a:r>
            <a:r>
              <a:rPr lang="en-IN" sz="2000" dirty="0"/>
              <a:t> right </a:t>
            </a:r>
            <a:r>
              <a:rPr lang="en-IN" sz="2000" dirty="0" smtClean="0"/>
              <a:t>parentheses </a:t>
            </a:r>
            <a:r>
              <a:rPr lang="en-IN" sz="2000" dirty="0"/>
              <a:t>is found</a:t>
            </a:r>
            <a:r>
              <a:rPr lang="en-IN" sz="2000" dirty="0" smtClean="0"/>
              <a:t>,</a:t>
            </a:r>
          </a:p>
          <a:p>
            <a:pPr marL="1235075" algn="just">
              <a:lnSpc>
                <a:spcPct val="200000"/>
              </a:lnSpc>
              <a:buClr>
                <a:srgbClr val="C00000"/>
              </a:buClr>
              <a:buSzPct val="90000"/>
              <a:buFont typeface="Wingdings 3" pitchFamily="18" charset="2"/>
              <a:buChar char=""/>
            </a:pPr>
            <a:r>
              <a:rPr lang="en-IN" sz="2000" b="1" dirty="0">
                <a:solidFill>
                  <a:srgbClr val="FF0000"/>
                </a:solidFill>
              </a:rPr>
              <a:t>Pop all the operators </a:t>
            </a:r>
            <a:r>
              <a:rPr lang="en-IN" sz="2000" dirty="0"/>
              <a:t>from the Stack and append them to Output String, </a:t>
            </a:r>
            <a:r>
              <a:rPr lang="en-IN" sz="2000" b="1" dirty="0">
                <a:solidFill>
                  <a:srgbClr val="FF0000"/>
                </a:solidFill>
              </a:rPr>
              <a:t>till</a:t>
            </a:r>
            <a:r>
              <a:rPr lang="en-IN" sz="2000" dirty="0"/>
              <a:t> you </a:t>
            </a:r>
            <a:r>
              <a:rPr lang="en-IN" sz="2000" b="1" dirty="0">
                <a:solidFill>
                  <a:srgbClr val="FF0000"/>
                </a:solidFill>
              </a:rPr>
              <a:t>encounter the Opening Parenthesis “(“</a:t>
            </a:r>
            <a:r>
              <a:rPr lang="en-IN" sz="2000" dirty="0"/>
              <a:t>. </a:t>
            </a:r>
            <a:endParaRPr lang="en-IN" sz="2000" dirty="0" smtClean="0"/>
          </a:p>
          <a:p>
            <a:pPr marL="1235075" algn="just">
              <a:lnSpc>
                <a:spcPct val="200000"/>
              </a:lnSpc>
              <a:buClr>
                <a:srgbClr val="C00000"/>
              </a:buClr>
              <a:buSzPct val="90000"/>
              <a:buFont typeface="Wingdings 3" pitchFamily="18" charset="2"/>
              <a:buChar char=""/>
            </a:pPr>
            <a:r>
              <a:rPr lang="en-IN" sz="2000" b="1" dirty="0" smtClean="0">
                <a:solidFill>
                  <a:srgbClr val="FF0000"/>
                </a:solidFill>
              </a:rPr>
              <a:t>Pop </a:t>
            </a:r>
            <a:r>
              <a:rPr lang="en-IN" sz="2000" b="1" dirty="0">
                <a:solidFill>
                  <a:srgbClr val="FF0000"/>
                </a:solidFill>
              </a:rPr>
              <a:t>the left parenthesis </a:t>
            </a:r>
            <a:r>
              <a:rPr lang="en-IN" sz="2000" dirty="0"/>
              <a:t>but don’t append it to the output string (Postfix notation does not have brackets).</a:t>
            </a: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5B8E-8EE7-468F-B5B9-44BE375193BA}" type="datetime1">
              <a:rPr lang="en-IN" smtClean="0"/>
              <a:pPr/>
              <a:t>25-10-2016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CA55-D256-4BB4-AAD2-B2E2185E33F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87570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872</Words>
  <Application>Microsoft Office PowerPoint</Application>
  <PresentationFormat>On-screen Show (4:3)</PresentationFormat>
  <Paragraphs>292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Infix to Postfix conversion</vt:lpstr>
      <vt:lpstr>Infix notation</vt:lpstr>
      <vt:lpstr>Postfix notation</vt:lpstr>
      <vt:lpstr>Prefix notation</vt:lpstr>
      <vt:lpstr>Operator Precedence</vt:lpstr>
      <vt:lpstr>Conversion from Infix to Postfix Algorithm</vt:lpstr>
      <vt:lpstr>Algorithm</vt:lpstr>
      <vt:lpstr>Algorithm</vt:lpstr>
      <vt:lpstr>Algorithm</vt:lpstr>
      <vt:lpstr>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The 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 murugeshwari</dc:creator>
  <cp:lastModifiedBy>Rayhan</cp:lastModifiedBy>
  <cp:revision>106</cp:revision>
  <dcterms:created xsi:type="dcterms:W3CDTF">2011-02-24T04:58:24Z</dcterms:created>
  <dcterms:modified xsi:type="dcterms:W3CDTF">2016-10-25T06:33:48Z</dcterms:modified>
</cp:coreProperties>
</file>