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9" r:id="rId5"/>
    <p:sldId id="263" r:id="rId6"/>
    <p:sldId id="266" r:id="rId7"/>
    <p:sldId id="272" r:id="rId8"/>
    <p:sldId id="271" r:id="rId9"/>
    <p:sldId id="27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B564-678C-428F-AF69-771F914BD8AA}" type="datetimeFigureOut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1A9E-5900-4D0C-80F0-96285EC0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92B-2329-4AB3-BE48-22837442ABCC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7F44-A9F9-463E-8117-F73DDCAF1904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2FD-67C9-4735-83F1-11A655E3A505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89E2-AE4D-4DCB-9E5A-ED9AB939C282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E1DA-2FD3-4C11-93CB-6B19D24909A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B386-D022-4B16-A892-E8ACFD206C7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658A-0F18-409E-A197-9123F628221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53FC-69CC-46B4-9994-BF72C200A9C6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6EA4-0FBD-4878-8A7E-8180CD339787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A0AC9-25AC-49B1-9804-18020DE8FB69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20CE-37D4-477F-AF92-883F26C4464E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147566-BB67-4BB6-AB45-46F5EE64524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600200"/>
          </a:xfrm>
        </p:spPr>
        <p:txBody>
          <a:bodyPr>
            <a:noAutofit/>
          </a:bodyPr>
          <a:lstStyle/>
          <a:p>
            <a:r>
              <a:rPr lang="en-US" sz="4400" dirty="0" smtClean="0"/>
              <a:t>Lecture 8 </a:t>
            </a:r>
            <a:br>
              <a:rPr lang="en-US" sz="4400" dirty="0" smtClean="0"/>
            </a:br>
            <a:r>
              <a:rPr lang="en-US" sz="4400" dirty="0" smtClean="0"/>
              <a:t>Insertion Operation of Linked List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7200" dirty="0" smtClean="0"/>
              <a:t>Question?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methods at any position</a:t>
            </a:r>
          </a:p>
          <a:p>
            <a:r>
              <a:rPr lang="en-US" dirty="0" smtClean="0"/>
              <a:t>Algorithm of Insertion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25550"/>
            <a:ext cx="8534400" cy="4114800"/>
          </a:xfrm>
          <a:solidFill>
            <a:srgbClr val="EFFEDA"/>
          </a:solidFill>
          <a:ln>
            <a:solidFill>
              <a:srgbClr val="008000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CN" sz="1800" dirty="0" smtClean="0">
                <a:ea typeface="宋体" pitchFamily="2" charset="-122"/>
              </a:rPr>
              <a:t>Possible cases of Insert Node</a:t>
            </a:r>
          </a:p>
          <a:p>
            <a:pPr marL="533400" indent="-533400" eaLnBrk="1" hangingPunct="1"/>
            <a:endParaRPr lang="en-US" altLang="zh-CN" sz="1800" dirty="0" smtClean="0">
              <a:ea typeface="宋体" pitchFamily="2" charset="-122"/>
            </a:endParaRP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Insert into an empty list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Insert in front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 smtClean="0">
                <a:solidFill>
                  <a:srgbClr val="008000"/>
                </a:solidFill>
                <a:ea typeface="宋体" pitchFamily="2" charset="-122"/>
              </a:rPr>
              <a:t>Insert at back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r>
              <a:rPr lang="en-US" altLang="zh-CN" sz="1800" dirty="0" smtClean="0">
                <a:solidFill>
                  <a:srgbClr val="008000"/>
                </a:solidFill>
                <a:ea typeface="宋体" pitchFamily="2" charset="-122"/>
              </a:rPr>
              <a:t>Insert in middle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</a:pPr>
            <a:endParaRPr lang="en-US" altLang="zh-CN" sz="1800" dirty="0" smtClean="0">
              <a:solidFill>
                <a:srgbClr val="008000"/>
              </a:solidFill>
              <a:ea typeface="宋体" pitchFamily="2" charset="-122"/>
            </a:endParaRPr>
          </a:p>
          <a:p>
            <a:pPr marL="533400" indent="-533400" eaLnBrk="1" hangingPunct="1"/>
            <a:r>
              <a:rPr lang="en-US" altLang="zh-CN" sz="1800" smtClean="0">
                <a:ea typeface="宋体" pitchFamily="2" charset="-122"/>
              </a:rPr>
              <a:t>But, in fact, only need to handle two cases:</a:t>
            </a:r>
          </a:p>
          <a:p>
            <a:pPr marL="533400" indent="-533400" eaLnBrk="1" hangingPunct="1"/>
            <a:endParaRPr lang="en-US" altLang="zh-CN" sz="1800" smtClean="0">
              <a:ea typeface="宋体" pitchFamily="2" charset="-122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 sz="1800" smtClean="0">
                <a:solidFill>
                  <a:srgbClr val="FF0000"/>
                </a:solidFill>
                <a:ea typeface="宋体" pitchFamily="2" charset="-122"/>
              </a:rPr>
              <a:t>Insert as the first node</a:t>
            </a:r>
            <a:r>
              <a:rPr lang="en-US" altLang="zh-CN" sz="1800" smtClean="0">
                <a:ea typeface="宋体" pitchFamily="2" charset="-122"/>
              </a:rPr>
              <a:t> (Case 1 and Case 2)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 sz="1800" smtClean="0">
                <a:solidFill>
                  <a:srgbClr val="008000"/>
                </a:solidFill>
                <a:ea typeface="宋体" pitchFamily="2" charset="-122"/>
              </a:rPr>
              <a:t>Insert in the middle or at the end of the list (Case 3 and Case 4)</a:t>
            </a:r>
          </a:p>
          <a:p>
            <a:pPr marL="533400" indent="-533400" eaLnBrk="1" hangingPunct="1">
              <a:buFontTx/>
              <a:buAutoNum type="arabicPeriod"/>
            </a:pPr>
            <a:endParaRPr lang="en-US" altLang="zh-CN" sz="18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Inserting at Beginning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pic>
        <p:nvPicPr>
          <p:cNvPr id="1027" name="Picture 3" descr="C:\Users\user\Desktop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5334000" cy="1608393"/>
          </a:xfrm>
          <a:prstGeom prst="rect">
            <a:avLst/>
          </a:prstGeom>
          <a:noFill/>
        </p:spPr>
      </p:pic>
      <p:pic>
        <p:nvPicPr>
          <p:cNvPr id="1028" name="Picture 4" descr="C:\Users\user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5181600" cy="1562439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05200" y="4953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24200" y="4953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62200" y="4648200"/>
            <a:ext cx="766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ea typeface="宋体" pitchFamily="2" charset="-122"/>
              </a:rPr>
              <a:t>START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14600" y="4953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724150" y="513715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057525" y="559752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676525" y="560387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514600" y="594995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NEW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743200" y="525145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276600" y="532765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429000" y="4191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096000" y="4191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029200" y="4191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10000" y="4191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514600" y="4191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38100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3"/>
            <a:endCxn id="18" idx="1"/>
          </p:cNvCxnSpPr>
          <p:nvPr/>
        </p:nvCxnSpPr>
        <p:spPr>
          <a:xfrm flipV="1">
            <a:off x="2898775" y="4381500"/>
            <a:ext cx="5302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638800" y="4953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419600" y="4953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715000" y="4191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800600" y="4953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6019800" y="4953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Arrow Connector 37"/>
          <p:cNvCxnSpPr>
            <a:stCxn id="8" idx="3"/>
            <a:endCxn id="32" idx="1"/>
          </p:cNvCxnSpPr>
          <p:nvPr/>
        </p:nvCxnSpPr>
        <p:spPr>
          <a:xfrm flipV="1">
            <a:off x="3889375" y="5143500"/>
            <a:ext cx="5302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1" idx="1"/>
          </p:cNvCxnSpPr>
          <p:nvPr/>
        </p:nvCxnSpPr>
        <p:spPr>
          <a:xfrm flipV="1">
            <a:off x="5184775" y="5143500"/>
            <a:ext cx="454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  <a:endCxn id="34" idx="1"/>
          </p:cNvCxnSpPr>
          <p:nvPr/>
        </p:nvCxnSpPr>
        <p:spPr>
          <a:xfrm flipV="1">
            <a:off x="4194175" y="4381500"/>
            <a:ext cx="4540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3" idx="1"/>
          </p:cNvCxnSpPr>
          <p:nvPr/>
        </p:nvCxnSpPr>
        <p:spPr>
          <a:xfrm flipV="1">
            <a:off x="5413375" y="4381500"/>
            <a:ext cx="30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4600" y="4191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4600" y="4953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05200" y="4953000"/>
            <a:ext cx="3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4191000"/>
            <a:ext cx="3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9200" y="4191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19800" y="4191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null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0600" y="4953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0" y="5638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3600" y="4953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null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Inserting at Beginning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57200" y="1371600"/>
            <a:ext cx="8245475" cy="4524315"/>
          </a:xfrm>
          <a:prstGeom prst="rect">
            <a:avLst/>
          </a:prstGeom>
          <a:solidFill>
            <a:srgbClr val="DCDCF4"/>
          </a:solidFill>
          <a:ln w="3175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US" sz="2400" dirty="0" smtClean="0"/>
              <a:t>Step 1. Create a new node and assign the address to any node say PTR .</a:t>
            </a:r>
          </a:p>
          <a:p>
            <a:r>
              <a:rPr lang="en-US" sz="2400" dirty="0" smtClean="0"/>
              <a:t>Step 2. OVERFLOW,IF(PTR = NULL)</a:t>
            </a:r>
          </a:p>
          <a:p>
            <a:r>
              <a:rPr lang="en-US" sz="2400" dirty="0" smtClean="0"/>
              <a:t>write : OVERFLOW and EXIT.</a:t>
            </a:r>
          </a:p>
          <a:p>
            <a:r>
              <a:rPr lang="en-US" sz="2400" dirty="0" smtClean="0"/>
              <a:t>Step 3. ASSIGN INFO[PTR] = ITEM</a:t>
            </a:r>
          </a:p>
          <a:p>
            <a:r>
              <a:rPr lang="en-US" sz="2400" dirty="0" smtClean="0"/>
              <a:t>Step 4. IF(START = NULL) </a:t>
            </a:r>
          </a:p>
          <a:p>
            <a:r>
              <a:rPr lang="en-US" sz="2400" dirty="0" smtClean="0"/>
              <a:t>ASSIGN NEXT[PTR] = NULL</a:t>
            </a:r>
          </a:p>
          <a:p>
            <a:r>
              <a:rPr lang="en-US" sz="2400" dirty="0" smtClean="0"/>
              <a:t>ELSE </a:t>
            </a:r>
          </a:p>
          <a:p>
            <a:r>
              <a:rPr lang="en-US" sz="2400" dirty="0" smtClean="0"/>
              <a:t>ASSIGN NEXT[PTR] = START</a:t>
            </a:r>
          </a:p>
          <a:p>
            <a:r>
              <a:rPr lang="en-US" sz="2400" dirty="0" smtClean="0"/>
              <a:t>Step 5. ASSIGN START = PTR</a:t>
            </a:r>
          </a:p>
          <a:p>
            <a:r>
              <a:rPr lang="en-US" sz="2400" dirty="0" smtClean="0"/>
              <a:t>Step 6. EXIT </a:t>
            </a:r>
          </a:p>
          <a:p>
            <a:r>
              <a:rPr lang="en-US" sz="2400" dirty="0" smtClean="0"/>
              <a:t>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72463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Insertion in the Middle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89013"/>
            <a:ext cx="8512175" cy="1392237"/>
          </a:xfrm>
          <a:solidFill>
            <a:srgbClr val="E4FDC3"/>
          </a:solidFill>
          <a:ln>
            <a:solidFill>
              <a:srgbClr val="008000"/>
            </a:solidFill>
          </a:ln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sz="1500" smtClean="0"/>
              <a:t>Node N is to be inserted in to the list between nodes A and B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1500" smtClean="0"/>
              <a:t>Three pointer fields are changed as follows: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The next pointer field of node A now points to the new node N, to which AVAIL previously pointed.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AVAIL now point to the second node in the free pool, to which node N previously pointed.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The next pointer field of node N now points to node B, to which node A previously pointed.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771525" y="2352675"/>
            <a:ext cx="7296150" cy="4095750"/>
            <a:chOff x="486" y="1490"/>
            <a:chExt cx="4596" cy="2580"/>
          </a:xfrm>
        </p:grpSpPr>
        <p:grpSp>
          <p:nvGrpSpPr>
            <p:cNvPr id="3" name="Group 132"/>
            <p:cNvGrpSpPr>
              <a:grpSpLocks/>
            </p:cNvGrpSpPr>
            <p:nvPr/>
          </p:nvGrpSpPr>
          <p:grpSpPr bwMode="auto">
            <a:xfrm>
              <a:off x="660" y="1490"/>
              <a:ext cx="4257" cy="1008"/>
              <a:chOff x="573" y="1094"/>
              <a:chExt cx="4553" cy="1189"/>
            </a:xfrm>
          </p:grpSpPr>
          <p:grpSp>
            <p:nvGrpSpPr>
              <p:cNvPr id="4" name="Group 131"/>
              <p:cNvGrpSpPr>
                <a:grpSpLocks/>
              </p:cNvGrpSpPr>
              <p:nvPr/>
            </p:nvGrpSpPr>
            <p:grpSpPr bwMode="auto">
              <a:xfrm>
                <a:off x="573" y="1094"/>
                <a:ext cx="4553" cy="827"/>
                <a:chOff x="573" y="1382"/>
                <a:chExt cx="4553" cy="827"/>
              </a:xfrm>
            </p:grpSpPr>
            <p:sp>
              <p:nvSpPr>
                <p:cNvPr id="14403" name="Rectangle 4"/>
                <p:cNvSpPr>
                  <a:spLocks noChangeArrowheads="1"/>
                </p:cNvSpPr>
                <p:nvPr/>
              </p:nvSpPr>
              <p:spPr bwMode="auto">
                <a:xfrm>
                  <a:off x="1551" y="1959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4" name="Rectangle 5"/>
                <p:cNvSpPr>
                  <a:spLocks noChangeArrowheads="1"/>
                </p:cNvSpPr>
                <p:nvPr/>
              </p:nvSpPr>
              <p:spPr bwMode="auto">
                <a:xfrm>
                  <a:off x="1311" y="1963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5" name="Rectangle 6"/>
                <p:cNvSpPr>
                  <a:spLocks noChangeArrowheads="1"/>
                </p:cNvSpPr>
                <p:nvPr/>
              </p:nvSpPr>
              <p:spPr bwMode="auto">
                <a:xfrm>
                  <a:off x="723" y="162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689" y="2073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0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9" y="1947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8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9" y="1951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07" y="2061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10" name="Rectangle 17"/>
                <p:cNvSpPr>
                  <a:spLocks noChangeArrowheads="1"/>
                </p:cNvSpPr>
                <p:nvPr/>
              </p:nvSpPr>
              <p:spPr bwMode="auto">
                <a:xfrm>
                  <a:off x="2790" y="1965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1" name="Rectangle 18"/>
                <p:cNvSpPr>
                  <a:spLocks noChangeArrowheads="1"/>
                </p:cNvSpPr>
                <p:nvPr/>
              </p:nvSpPr>
              <p:spPr bwMode="auto">
                <a:xfrm>
                  <a:off x="2550" y="1969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28" y="2079"/>
                  <a:ext cx="481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13" name="Rectangle 20"/>
                <p:cNvSpPr>
                  <a:spLocks noChangeArrowheads="1"/>
                </p:cNvSpPr>
                <p:nvPr/>
              </p:nvSpPr>
              <p:spPr bwMode="auto">
                <a:xfrm>
                  <a:off x="3654" y="193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4" name="Rectangle 21"/>
                <p:cNvSpPr>
                  <a:spLocks noChangeArrowheads="1"/>
                </p:cNvSpPr>
                <p:nvPr/>
              </p:nvSpPr>
              <p:spPr bwMode="auto">
                <a:xfrm>
                  <a:off x="3414" y="1942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92" y="2052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16" name="Rectangle 23"/>
                <p:cNvSpPr>
                  <a:spLocks noChangeArrowheads="1"/>
                </p:cNvSpPr>
                <p:nvPr/>
              </p:nvSpPr>
              <p:spPr bwMode="auto">
                <a:xfrm>
                  <a:off x="4263" y="1926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7" name="Rectangle 24"/>
                <p:cNvSpPr>
                  <a:spLocks noChangeArrowheads="1"/>
                </p:cNvSpPr>
                <p:nvPr/>
              </p:nvSpPr>
              <p:spPr bwMode="auto">
                <a:xfrm>
                  <a:off x="4023" y="1930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01" y="2040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19" name="Rectangle 26"/>
                <p:cNvSpPr>
                  <a:spLocks noChangeArrowheads="1"/>
                </p:cNvSpPr>
                <p:nvPr/>
              </p:nvSpPr>
              <p:spPr bwMode="auto">
                <a:xfrm>
                  <a:off x="4884" y="1899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0" name="Rectangle 27"/>
                <p:cNvSpPr>
                  <a:spLocks noChangeArrowheads="1"/>
                </p:cNvSpPr>
                <p:nvPr/>
              </p:nvSpPr>
              <p:spPr bwMode="auto">
                <a:xfrm>
                  <a:off x="4644" y="1903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3" y="1382"/>
                  <a:ext cx="53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00FF"/>
                      </a:solidFill>
                    </a:rPr>
                    <a:t>START</a:t>
                  </a:r>
                </a:p>
              </p:txBody>
            </p:sp>
            <p:cxnSp>
              <p:nvCxnSpPr>
                <p:cNvPr id="14422" name="AutoShape 31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897" y="1706"/>
                  <a:ext cx="359" cy="450"/>
                </a:xfrm>
                <a:prstGeom prst="curvedConnector4">
                  <a:avLst>
                    <a:gd name="adj1" fmla="val -2787"/>
                    <a:gd name="adj2" fmla="val 53556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423" name="Oval 32"/>
                <p:cNvSpPr>
                  <a:spLocks noChangeArrowheads="1"/>
                </p:cNvSpPr>
                <p:nvPr/>
              </p:nvSpPr>
              <p:spPr bwMode="auto">
                <a:xfrm>
                  <a:off x="828" y="1724"/>
                  <a:ext cx="48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>
                  <a:off x="4930" y="1955"/>
                  <a:ext cx="128" cy="128"/>
                  <a:chOff x="4462" y="1865"/>
                  <a:chExt cx="128" cy="128"/>
                </a:xfrm>
              </p:grpSpPr>
              <p:sp>
                <p:nvSpPr>
                  <p:cNvPr id="14427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9" y="1865"/>
                    <a:ext cx="82" cy="1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2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62" y="1883"/>
                    <a:ext cx="128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2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84" y="1752"/>
                  <a:ext cx="5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A</a:t>
                  </a:r>
                </a:p>
              </p:txBody>
            </p:sp>
            <p:sp>
              <p:nvSpPr>
                <p:cNvPr id="144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73" y="1732"/>
                  <a:ext cx="577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B</a:t>
                  </a:r>
                </a:p>
              </p:txBody>
            </p:sp>
          </p:grpSp>
          <p:sp>
            <p:nvSpPr>
              <p:cNvPr id="14402" name="Text Box 43"/>
              <p:cNvSpPr txBox="1">
                <a:spLocks noChangeArrowheads="1"/>
              </p:cNvSpPr>
              <p:nvPr/>
            </p:nvSpPr>
            <p:spPr bwMode="auto">
              <a:xfrm>
                <a:off x="2012" y="2011"/>
                <a:ext cx="1433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FF"/>
                    </a:solidFill>
                  </a:rPr>
                  <a:t>(a) Before insertion</a:t>
                </a:r>
              </a:p>
            </p:txBody>
          </p:sp>
        </p:grp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2859" y="3297"/>
              <a:ext cx="6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Node N</a:t>
              </a:r>
            </a:p>
          </p:txBody>
        </p:sp>
        <p:sp>
          <p:nvSpPr>
            <p:cNvPr id="14345" name="Rectangle 75"/>
            <p:cNvSpPr>
              <a:spLocks noChangeArrowheads="1"/>
            </p:cNvSpPr>
            <p:nvPr/>
          </p:nvSpPr>
          <p:spPr bwMode="auto">
            <a:xfrm>
              <a:off x="1454" y="265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76"/>
            <p:cNvSpPr>
              <a:spLocks noChangeArrowheads="1"/>
            </p:cNvSpPr>
            <p:nvPr/>
          </p:nvSpPr>
          <p:spPr bwMode="auto">
            <a:xfrm>
              <a:off x="1229" y="2659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77"/>
            <p:cNvSpPr>
              <a:spLocks noChangeArrowheads="1"/>
            </p:cNvSpPr>
            <p:nvPr/>
          </p:nvSpPr>
          <p:spPr bwMode="auto">
            <a:xfrm>
              <a:off x="680" y="237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78"/>
            <p:cNvSpPr>
              <a:spLocks noChangeShapeType="1"/>
            </p:cNvSpPr>
            <p:nvPr/>
          </p:nvSpPr>
          <p:spPr bwMode="auto">
            <a:xfrm flipV="1">
              <a:off x="1583" y="2752"/>
              <a:ext cx="21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9" name="Rectangle 79"/>
            <p:cNvSpPr>
              <a:spLocks noChangeArrowheads="1"/>
            </p:cNvSpPr>
            <p:nvPr/>
          </p:nvSpPr>
          <p:spPr bwMode="auto">
            <a:xfrm>
              <a:off x="2031" y="2646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80"/>
            <p:cNvSpPr>
              <a:spLocks noChangeArrowheads="1"/>
            </p:cNvSpPr>
            <p:nvPr/>
          </p:nvSpPr>
          <p:spPr bwMode="auto">
            <a:xfrm>
              <a:off x="1807" y="2649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81"/>
            <p:cNvSpPr>
              <a:spLocks noChangeShapeType="1"/>
            </p:cNvSpPr>
            <p:nvPr/>
          </p:nvSpPr>
          <p:spPr bwMode="auto">
            <a:xfrm flipV="1">
              <a:off x="2160" y="2742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Rectangle 82"/>
            <p:cNvSpPr>
              <a:spLocks noChangeArrowheads="1"/>
            </p:cNvSpPr>
            <p:nvPr/>
          </p:nvSpPr>
          <p:spPr bwMode="auto">
            <a:xfrm>
              <a:off x="2612" y="2661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83"/>
            <p:cNvSpPr>
              <a:spLocks noChangeArrowheads="1"/>
            </p:cNvSpPr>
            <p:nvPr/>
          </p:nvSpPr>
          <p:spPr bwMode="auto">
            <a:xfrm>
              <a:off x="2388" y="2664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84"/>
            <p:cNvSpPr>
              <a:spLocks noChangeShapeType="1"/>
            </p:cNvSpPr>
            <p:nvPr/>
          </p:nvSpPr>
          <p:spPr bwMode="auto">
            <a:xfrm flipV="1">
              <a:off x="2741" y="2741"/>
              <a:ext cx="732" cy="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Rectangle 85"/>
            <p:cNvSpPr>
              <a:spLocks noChangeArrowheads="1"/>
            </p:cNvSpPr>
            <p:nvPr/>
          </p:nvSpPr>
          <p:spPr bwMode="auto">
            <a:xfrm>
              <a:off x="3706" y="263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86"/>
            <p:cNvSpPr>
              <a:spLocks noChangeArrowheads="1"/>
            </p:cNvSpPr>
            <p:nvPr/>
          </p:nvSpPr>
          <p:spPr bwMode="auto">
            <a:xfrm>
              <a:off x="3481" y="2641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87"/>
            <p:cNvSpPr>
              <a:spLocks noChangeShapeType="1"/>
            </p:cNvSpPr>
            <p:nvPr/>
          </p:nvSpPr>
          <p:spPr bwMode="auto">
            <a:xfrm flipV="1">
              <a:off x="3835" y="2735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8" name="Rectangle 88"/>
            <p:cNvSpPr>
              <a:spLocks noChangeArrowheads="1"/>
            </p:cNvSpPr>
            <p:nvPr/>
          </p:nvSpPr>
          <p:spPr bwMode="auto">
            <a:xfrm>
              <a:off x="4275" y="262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89"/>
            <p:cNvSpPr>
              <a:spLocks noChangeArrowheads="1"/>
            </p:cNvSpPr>
            <p:nvPr/>
          </p:nvSpPr>
          <p:spPr bwMode="auto">
            <a:xfrm>
              <a:off x="4051" y="2631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90"/>
            <p:cNvSpPr>
              <a:spLocks noChangeShapeType="1"/>
            </p:cNvSpPr>
            <p:nvPr/>
          </p:nvSpPr>
          <p:spPr bwMode="auto">
            <a:xfrm flipV="1">
              <a:off x="4404" y="2724"/>
              <a:ext cx="21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1" name="Rectangle 91"/>
            <p:cNvSpPr>
              <a:spLocks noChangeArrowheads="1"/>
            </p:cNvSpPr>
            <p:nvPr/>
          </p:nvSpPr>
          <p:spPr bwMode="auto">
            <a:xfrm>
              <a:off x="4856" y="260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92"/>
            <p:cNvSpPr>
              <a:spLocks noChangeArrowheads="1"/>
            </p:cNvSpPr>
            <p:nvPr/>
          </p:nvSpPr>
          <p:spPr bwMode="auto">
            <a:xfrm>
              <a:off x="4631" y="2608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Text Box 93"/>
            <p:cNvSpPr txBox="1">
              <a:spLocks noChangeArrowheads="1"/>
            </p:cNvSpPr>
            <p:nvPr/>
          </p:nvSpPr>
          <p:spPr bwMode="auto">
            <a:xfrm>
              <a:off x="539" y="2167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START</a:t>
              </a:r>
            </a:p>
          </p:txBody>
        </p:sp>
        <p:cxnSp>
          <p:nvCxnSpPr>
            <p:cNvPr id="14364" name="AutoShape 94"/>
            <p:cNvCxnSpPr>
              <a:cxnSpLocks noChangeShapeType="1"/>
            </p:cNvCxnSpPr>
            <p:nvPr/>
          </p:nvCxnSpPr>
          <p:spPr bwMode="auto">
            <a:xfrm rot="5400000" flipV="1">
              <a:off x="858" y="2421"/>
              <a:ext cx="305" cy="421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5" name="Oval 95"/>
            <p:cNvSpPr>
              <a:spLocks noChangeArrowheads="1"/>
            </p:cNvSpPr>
            <p:nvPr/>
          </p:nvSpPr>
          <p:spPr bwMode="auto">
            <a:xfrm>
              <a:off x="778" y="2457"/>
              <a:ext cx="45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4899" y="2652"/>
              <a:ext cx="119" cy="109"/>
              <a:chOff x="4462" y="1865"/>
              <a:chExt cx="128" cy="128"/>
            </a:xfrm>
          </p:grpSpPr>
          <p:sp>
            <p:nvSpPr>
              <p:cNvPr id="14399" name="Line 97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98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7" name="Text Box 99"/>
            <p:cNvSpPr txBox="1">
              <a:spLocks noChangeArrowheads="1"/>
            </p:cNvSpPr>
            <p:nvPr/>
          </p:nvSpPr>
          <p:spPr bwMode="auto">
            <a:xfrm>
              <a:off x="2419" y="2481"/>
              <a:ext cx="53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A</a:t>
              </a:r>
            </a:p>
          </p:txBody>
        </p:sp>
        <p:sp>
          <p:nvSpPr>
            <p:cNvPr id="14368" name="Text Box 100"/>
            <p:cNvSpPr txBox="1">
              <a:spLocks noChangeArrowheads="1"/>
            </p:cNvSpPr>
            <p:nvPr/>
          </p:nvSpPr>
          <p:spPr bwMode="auto">
            <a:xfrm>
              <a:off x="3443" y="2463"/>
              <a:ext cx="53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B</a:t>
              </a:r>
            </a:p>
          </p:txBody>
        </p:sp>
        <p:sp>
          <p:nvSpPr>
            <p:cNvPr id="14369" name="Text Box 101"/>
            <p:cNvSpPr txBox="1">
              <a:spLocks noChangeArrowheads="1"/>
            </p:cNvSpPr>
            <p:nvPr/>
          </p:nvSpPr>
          <p:spPr bwMode="auto">
            <a:xfrm>
              <a:off x="1598" y="3099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(a) After insertion</a:t>
              </a:r>
            </a:p>
          </p:txBody>
        </p:sp>
        <p:cxnSp>
          <p:nvCxnSpPr>
            <p:cNvPr id="14370" name="AutoShape 108"/>
            <p:cNvCxnSpPr>
              <a:cxnSpLocks noChangeShapeType="1"/>
              <a:stCxn id="14352" idx="3"/>
              <a:endCxn id="14372" idx="1"/>
            </p:cNvCxnSpPr>
            <p:nvPr/>
          </p:nvCxnSpPr>
          <p:spPr bwMode="auto">
            <a:xfrm flipH="1">
              <a:off x="1262" y="2764"/>
              <a:ext cx="1585" cy="867"/>
            </a:xfrm>
            <a:prstGeom prst="curvedConnector5">
              <a:avLst>
                <a:gd name="adj1" fmla="val -8519"/>
                <a:gd name="adj2" fmla="val 39213"/>
                <a:gd name="adj3" fmla="val 10851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1" name="Rectangle 111"/>
            <p:cNvSpPr>
              <a:spLocks noChangeArrowheads="1"/>
            </p:cNvSpPr>
            <p:nvPr/>
          </p:nvSpPr>
          <p:spPr bwMode="auto">
            <a:xfrm>
              <a:off x="1496" y="352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112"/>
            <p:cNvSpPr>
              <a:spLocks noChangeArrowheads="1"/>
            </p:cNvSpPr>
            <p:nvPr/>
          </p:nvSpPr>
          <p:spPr bwMode="auto">
            <a:xfrm>
              <a:off x="1271" y="3529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113"/>
            <p:cNvSpPr>
              <a:spLocks noChangeShapeType="1"/>
            </p:cNvSpPr>
            <p:nvPr/>
          </p:nvSpPr>
          <p:spPr bwMode="auto">
            <a:xfrm flipV="1">
              <a:off x="1625" y="3622"/>
              <a:ext cx="21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4" name="Rectangle 114"/>
            <p:cNvSpPr>
              <a:spLocks noChangeArrowheads="1"/>
            </p:cNvSpPr>
            <p:nvPr/>
          </p:nvSpPr>
          <p:spPr bwMode="auto">
            <a:xfrm>
              <a:off x="2073" y="3516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Rectangle 115"/>
            <p:cNvSpPr>
              <a:spLocks noChangeArrowheads="1"/>
            </p:cNvSpPr>
            <p:nvPr/>
          </p:nvSpPr>
          <p:spPr bwMode="auto">
            <a:xfrm>
              <a:off x="1849" y="3519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116"/>
            <p:cNvSpPr>
              <a:spLocks noChangeShapeType="1"/>
            </p:cNvSpPr>
            <p:nvPr/>
          </p:nvSpPr>
          <p:spPr bwMode="auto">
            <a:xfrm flipV="1">
              <a:off x="2202" y="3612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77" name="Rectangle 117"/>
            <p:cNvSpPr>
              <a:spLocks noChangeArrowheads="1"/>
            </p:cNvSpPr>
            <p:nvPr/>
          </p:nvSpPr>
          <p:spPr bwMode="auto">
            <a:xfrm>
              <a:off x="2654" y="3531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Rectangle 118"/>
            <p:cNvSpPr>
              <a:spLocks noChangeArrowheads="1"/>
            </p:cNvSpPr>
            <p:nvPr/>
          </p:nvSpPr>
          <p:spPr bwMode="auto">
            <a:xfrm>
              <a:off x="2430" y="3534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19"/>
            <p:cNvSpPr>
              <a:spLocks noChangeShapeType="1"/>
            </p:cNvSpPr>
            <p:nvPr/>
          </p:nvSpPr>
          <p:spPr bwMode="auto">
            <a:xfrm flipV="1">
              <a:off x="2783" y="3627"/>
              <a:ext cx="45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0" name="Rectangle 120"/>
            <p:cNvSpPr>
              <a:spLocks noChangeArrowheads="1"/>
            </p:cNvSpPr>
            <p:nvPr/>
          </p:nvSpPr>
          <p:spPr bwMode="auto">
            <a:xfrm>
              <a:off x="3462" y="350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Rectangle 121"/>
            <p:cNvSpPr>
              <a:spLocks noChangeArrowheads="1"/>
            </p:cNvSpPr>
            <p:nvPr/>
          </p:nvSpPr>
          <p:spPr bwMode="auto">
            <a:xfrm>
              <a:off x="3237" y="3511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22"/>
            <p:cNvSpPr>
              <a:spLocks noChangeShapeType="1"/>
            </p:cNvSpPr>
            <p:nvPr/>
          </p:nvSpPr>
          <p:spPr bwMode="auto">
            <a:xfrm flipV="1">
              <a:off x="3591" y="3605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3" name="Rectangle 123"/>
            <p:cNvSpPr>
              <a:spLocks noChangeArrowheads="1"/>
            </p:cNvSpPr>
            <p:nvPr/>
          </p:nvSpPr>
          <p:spPr bwMode="auto">
            <a:xfrm>
              <a:off x="4031" y="349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24"/>
            <p:cNvSpPr>
              <a:spLocks noChangeArrowheads="1"/>
            </p:cNvSpPr>
            <p:nvPr/>
          </p:nvSpPr>
          <p:spPr bwMode="auto">
            <a:xfrm>
              <a:off x="3807" y="3501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25"/>
            <p:cNvSpPr>
              <a:spLocks noChangeShapeType="1"/>
            </p:cNvSpPr>
            <p:nvPr/>
          </p:nvSpPr>
          <p:spPr bwMode="auto">
            <a:xfrm flipV="1">
              <a:off x="4160" y="3594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86" name="Rectangle 126"/>
            <p:cNvSpPr>
              <a:spLocks noChangeArrowheads="1"/>
            </p:cNvSpPr>
            <p:nvPr/>
          </p:nvSpPr>
          <p:spPr bwMode="auto">
            <a:xfrm>
              <a:off x="4612" y="347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Rectangle 127"/>
            <p:cNvSpPr>
              <a:spLocks noChangeArrowheads="1"/>
            </p:cNvSpPr>
            <p:nvPr/>
          </p:nvSpPr>
          <p:spPr bwMode="auto">
            <a:xfrm>
              <a:off x="4387" y="3478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4655" y="3522"/>
              <a:ext cx="119" cy="109"/>
              <a:chOff x="4462" y="1865"/>
              <a:chExt cx="128" cy="128"/>
            </a:xfrm>
          </p:grpSpPr>
          <p:sp>
            <p:nvSpPr>
              <p:cNvPr id="14397" name="Line 129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130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9" name="Rectangle 133"/>
            <p:cNvSpPr>
              <a:spLocks noChangeArrowheads="1"/>
            </p:cNvSpPr>
            <p:nvPr/>
          </p:nvSpPr>
          <p:spPr bwMode="auto">
            <a:xfrm>
              <a:off x="626" y="3304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Text Box 134"/>
            <p:cNvSpPr txBox="1">
              <a:spLocks noChangeArrowheads="1"/>
            </p:cNvSpPr>
            <p:nvPr/>
          </p:nvSpPr>
          <p:spPr bwMode="auto">
            <a:xfrm>
              <a:off x="486" y="3095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AVAIL</a:t>
              </a:r>
            </a:p>
          </p:txBody>
        </p:sp>
        <p:sp>
          <p:nvSpPr>
            <p:cNvPr id="14391" name="Oval 136"/>
            <p:cNvSpPr>
              <a:spLocks noChangeArrowheads="1"/>
            </p:cNvSpPr>
            <p:nvPr/>
          </p:nvSpPr>
          <p:spPr bwMode="auto">
            <a:xfrm>
              <a:off x="724" y="3385"/>
              <a:ext cx="45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Text Box 137"/>
            <p:cNvSpPr txBox="1">
              <a:spLocks noChangeArrowheads="1"/>
            </p:cNvSpPr>
            <p:nvPr/>
          </p:nvSpPr>
          <p:spPr bwMode="auto">
            <a:xfrm>
              <a:off x="1205" y="33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Node N</a:t>
              </a:r>
            </a:p>
          </p:txBody>
        </p:sp>
        <p:sp>
          <p:nvSpPr>
            <p:cNvPr id="14393" name="Text Box 141"/>
            <p:cNvSpPr txBox="1">
              <a:spLocks noChangeArrowheads="1"/>
            </p:cNvSpPr>
            <p:nvPr/>
          </p:nvSpPr>
          <p:spPr bwMode="auto">
            <a:xfrm>
              <a:off x="3697" y="3833"/>
              <a:ext cx="131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Free storage list</a:t>
              </a:r>
            </a:p>
          </p:txBody>
        </p:sp>
        <p:cxnSp>
          <p:nvCxnSpPr>
            <p:cNvPr id="14394" name="AutoShape 143"/>
            <p:cNvCxnSpPr>
              <a:cxnSpLocks noChangeShapeType="1"/>
              <a:stCxn id="14391" idx="7"/>
              <a:endCxn id="14372" idx="1"/>
            </p:cNvCxnSpPr>
            <p:nvPr/>
          </p:nvCxnSpPr>
          <p:spPr bwMode="auto">
            <a:xfrm rot="5400000" flipV="1">
              <a:off x="892" y="3261"/>
              <a:ext cx="240" cy="500"/>
            </a:xfrm>
            <a:prstGeom prst="curvedConnector4">
              <a:avLst>
                <a:gd name="adj1" fmla="val -62500"/>
                <a:gd name="adj2" fmla="val 51602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14395" name="Freeform 144"/>
            <p:cNvSpPr>
              <a:spLocks/>
            </p:cNvSpPr>
            <p:nvPr/>
          </p:nvSpPr>
          <p:spPr bwMode="auto">
            <a:xfrm>
              <a:off x="762" y="3343"/>
              <a:ext cx="1096" cy="573"/>
            </a:xfrm>
            <a:custGeom>
              <a:avLst/>
              <a:gdLst>
                <a:gd name="T0" fmla="*/ 0 w 1096"/>
                <a:gd name="T1" fmla="*/ 70 h 573"/>
                <a:gd name="T2" fmla="*/ 212 w 1096"/>
                <a:gd name="T3" fmla="*/ 70 h 573"/>
                <a:gd name="T4" fmla="*/ 212 w 1096"/>
                <a:gd name="T5" fmla="*/ 493 h 573"/>
                <a:gd name="T6" fmla="*/ 966 w 1096"/>
                <a:gd name="T7" fmla="*/ 536 h 573"/>
                <a:gd name="T8" fmla="*/ 991 w 1096"/>
                <a:gd name="T9" fmla="*/ 273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6"/>
                <a:gd name="T16" fmla="*/ 0 h 573"/>
                <a:gd name="T17" fmla="*/ 1096 w 1096"/>
                <a:gd name="T18" fmla="*/ 573 h 5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6" h="573">
                  <a:moveTo>
                    <a:pt x="0" y="70"/>
                  </a:moveTo>
                  <a:cubicBezTo>
                    <a:pt x="88" y="35"/>
                    <a:pt x="177" y="0"/>
                    <a:pt x="212" y="70"/>
                  </a:cubicBezTo>
                  <a:cubicBezTo>
                    <a:pt x="247" y="140"/>
                    <a:pt x="86" y="415"/>
                    <a:pt x="212" y="493"/>
                  </a:cubicBezTo>
                  <a:cubicBezTo>
                    <a:pt x="338" y="571"/>
                    <a:pt x="836" y="573"/>
                    <a:pt x="966" y="536"/>
                  </a:cubicBezTo>
                  <a:cubicBezTo>
                    <a:pt x="1096" y="499"/>
                    <a:pt x="1043" y="386"/>
                    <a:pt x="991" y="27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96" name="AutoShape 106"/>
            <p:cNvCxnSpPr>
              <a:cxnSpLocks noChangeShapeType="1"/>
              <a:stCxn id="14373" idx="0"/>
              <a:endCxn id="14356" idx="1"/>
            </p:cNvCxnSpPr>
            <p:nvPr/>
          </p:nvCxnSpPr>
          <p:spPr bwMode="auto">
            <a:xfrm rot="5400000" flipH="1" flipV="1">
              <a:off x="2102" y="2266"/>
              <a:ext cx="894" cy="1847"/>
            </a:xfrm>
            <a:prstGeom prst="curvedConnector4">
              <a:avLst>
                <a:gd name="adj1" fmla="val 30981"/>
                <a:gd name="adj2" fmla="val 9219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1325" y="1982788"/>
            <a:ext cx="8169275" cy="3785652"/>
          </a:xfrm>
          <a:prstGeom prst="rect">
            <a:avLst/>
          </a:prstGeom>
          <a:solidFill>
            <a:srgbClr val="DCDCF4"/>
          </a:solidFill>
          <a:ln w="3175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342900" indent="-342900"/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INSLOC(INFO, LINK, START, AVAIL, LOC, ITEM)</a:t>
            </a:r>
          </a:p>
          <a:p>
            <a:pPr marL="342900" indent="-342900"/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[OVERFLOW?] If AVAIL=NULL, then print OVERFLOW and exit</a:t>
            </a: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Set NEW= AVAIL and </a:t>
            </a:r>
            <a:r>
              <a:rPr lang="en-US" altLang="zh-CN" sz="1600" dirty="0" smtClean="0">
                <a:solidFill>
                  <a:schemeClr val="accent2"/>
                </a:solidFill>
                <a:ea typeface="宋体" pitchFamily="2" charset="-122"/>
              </a:rPr>
              <a:t>AVAIL=LINK[AVAIL]  (Next)</a:t>
            </a: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Set INFO[NEW]= ITEM</a:t>
            </a: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IF LOC = NULL then [Insert as first Node]</a:t>
            </a:r>
          </a:p>
          <a:p>
            <a:pPr marL="342900" indent="-342900"/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		Set LINK[NEW]= START and START=NEW.</a:t>
            </a:r>
          </a:p>
          <a:p>
            <a:pPr marL="342900" indent="-342900"/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   </a:t>
            </a:r>
          </a:p>
          <a:p>
            <a:pPr marL="342900" indent="-342900"/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	Else: [Insert after node with location LOC]</a:t>
            </a:r>
          </a:p>
          <a:p>
            <a:pPr marL="342900" indent="-342900"/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		Set LINK[NEW]= LINK [LOC] and </a:t>
            </a:r>
            <a:r>
              <a:rPr lang="en-US" altLang="zh-CN" sz="1600" dirty="0" smtClean="0">
                <a:solidFill>
                  <a:schemeClr val="accent2"/>
                </a:solidFill>
                <a:ea typeface="宋体" pitchFamily="2" charset="-122"/>
              </a:rPr>
              <a:t>LINK[LOC]= </a:t>
            </a: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NEW</a:t>
            </a:r>
          </a:p>
          <a:p>
            <a:pPr marL="342900" indent="-342900">
              <a:buFontTx/>
              <a:buAutoNum type="arabicPeriod" startAt="5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 startAt="5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Exit.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62000" y="3962400"/>
            <a:ext cx="5156200" cy="6445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5"/>
          <p:cNvSpPr>
            <a:spLocks/>
          </p:cNvSpPr>
          <p:nvPr/>
        </p:nvSpPr>
        <p:spPr bwMode="auto">
          <a:xfrm>
            <a:off x="6172200" y="35814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95000"/>
              <a:gd name="adj4" fmla="val -6944"/>
            </a:avLst>
          </a:prstGeom>
          <a:solidFill>
            <a:schemeClr val="accent2"/>
          </a:solidFill>
          <a:ln w="31750">
            <a:solidFill>
              <a:srgbClr val="FF0000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ea typeface="宋体" pitchFamily="2" charset="-122"/>
              </a:rPr>
              <a:t>Insert as first element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313613" y="4191000"/>
            <a:ext cx="766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ea typeface="宋体" pitchFamily="2" charset="-122"/>
              </a:rPr>
              <a:t>START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flipV="1">
            <a:off x="8753475" y="4676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543800" y="54991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NEW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the last 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by, Afsana Begum,Lecturer, SWE, DIU</a:t>
            </a:r>
            <a:endParaRPr lang="en-US"/>
          </a:p>
        </p:txBody>
      </p:sp>
      <p:pic>
        <p:nvPicPr>
          <p:cNvPr id="4098" name="Picture 2" descr="http://www.mathcs.emory.edu/%7Echeung/Courses/170.2010/Syllabus/Lists/tail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6620597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Prepared by, </a:t>
            </a:r>
            <a:r>
              <a:rPr lang="en-US" dirty="0" err="1" smtClean="0"/>
              <a:t>Afsana</a:t>
            </a:r>
            <a:r>
              <a:rPr lang="en-US" dirty="0" smtClean="0"/>
              <a:t> </a:t>
            </a:r>
            <a:r>
              <a:rPr lang="en-US" dirty="0" err="1" smtClean="0"/>
              <a:t>Begum,Lecturer</a:t>
            </a:r>
            <a:r>
              <a:rPr lang="en-US" dirty="0" smtClean="0"/>
              <a:t>, SWE, DIU</a:t>
            </a:r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41325" y="1982788"/>
            <a:ext cx="8169275" cy="2800767"/>
          </a:xfrm>
          <a:prstGeom prst="rect">
            <a:avLst/>
          </a:prstGeom>
          <a:solidFill>
            <a:srgbClr val="DCDCF4"/>
          </a:solidFill>
          <a:ln w="3175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342900" indent="-342900"/>
            <a:r>
              <a:rPr lang="en-US" altLang="zh-CN" sz="1600" b="1" dirty="0" smtClean="0">
                <a:solidFill>
                  <a:srgbClr val="FF0000"/>
                </a:solidFill>
                <a:ea typeface="宋体" pitchFamily="2" charset="-122"/>
              </a:rPr>
              <a:t>INSLASTLOC(INFO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, LINK, START, AVAIL, LOC, ITEM)</a:t>
            </a:r>
          </a:p>
          <a:p>
            <a:pPr marL="342900" indent="-342900"/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[OVERFLOW?] If AVAIL=NULL, then print OVERFLOW and exit</a:t>
            </a: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Set NEW= AVAIL and </a:t>
            </a:r>
            <a:r>
              <a:rPr lang="en-US" altLang="zh-CN" sz="1600" dirty="0" smtClean="0">
                <a:solidFill>
                  <a:schemeClr val="accent2"/>
                </a:solidFill>
                <a:ea typeface="宋体" pitchFamily="2" charset="-122"/>
              </a:rPr>
              <a:t>AVAIL=LINK[AVAIL]  (Next)</a:t>
            </a: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Set INFO[NEW]= ITEM</a:t>
            </a:r>
          </a:p>
          <a:p>
            <a:pPr marL="342900" indent="-342900">
              <a:buFontTx/>
              <a:buAutoNum type="arabicPeriod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/>
            <a:r>
              <a:rPr lang="en-US" altLang="zh-CN" sz="1600" dirty="0" smtClean="0">
                <a:solidFill>
                  <a:schemeClr val="accent2"/>
                </a:solidFill>
                <a:ea typeface="宋体" pitchFamily="2" charset="-122"/>
              </a:rPr>
              <a:t>4.   Set </a:t>
            </a: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LINK[NEW]= </a:t>
            </a:r>
            <a:r>
              <a:rPr lang="en-US" altLang="zh-CN" sz="1600" dirty="0" smtClean="0">
                <a:solidFill>
                  <a:schemeClr val="accent2"/>
                </a:solidFill>
                <a:ea typeface="宋体" pitchFamily="2" charset="-122"/>
              </a:rPr>
              <a:t>NULL and LINK[LOC]= </a:t>
            </a: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NEW</a:t>
            </a:r>
          </a:p>
          <a:p>
            <a:pPr marL="342900" indent="-342900">
              <a:buFontTx/>
              <a:buAutoNum type="arabicPeriod" startAt="5"/>
            </a:pPr>
            <a:endParaRPr lang="en-US" altLang="zh-CN" sz="1600" dirty="0">
              <a:solidFill>
                <a:schemeClr val="accent2"/>
              </a:solidFill>
              <a:ea typeface="宋体" pitchFamily="2" charset="-122"/>
            </a:endParaRPr>
          </a:p>
          <a:p>
            <a:pPr marL="342900" indent="-342900">
              <a:buFontTx/>
              <a:buAutoNum type="arabicPeriod" startAt="5"/>
            </a:pPr>
            <a:r>
              <a:rPr lang="en-US" altLang="zh-CN" sz="1600" dirty="0">
                <a:solidFill>
                  <a:schemeClr val="accent2"/>
                </a:solidFill>
                <a:ea typeface="宋体" pitchFamily="2" charset="-122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487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Lecture 8  Insertion Operation of Linked List </vt:lpstr>
      <vt:lpstr>Contents</vt:lpstr>
      <vt:lpstr>Inserting a new node</vt:lpstr>
      <vt:lpstr>Inserting at Beginning</vt:lpstr>
      <vt:lpstr>Inserting at Beginning</vt:lpstr>
      <vt:lpstr>Insertion in the Middle</vt:lpstr>
      <vt:lpstr>Inserting a new node</vt:lpstr>
      <vt:lpstr>Insertion in the last position</vt:lpstr>
      <vt:lpstr>Inserting a new node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lamisha</cp:lastModifiedBy>
  <cp:revision>59</cp:revision>
  <dcterms:created xsi:type="dcterms:W3CDTF">2006-08-16T00:00:00Z</dcterms:created>
  <dcterms:modified xsi:type="dcterms:W3CDTF">2016-11-22T06:18:57Z</dcterms:modified>
</cp:coreProperties>
</file>