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0" r:id="rId4"/>
    <p:sldId id="276" r:id="rId5"/>
    <p:sldId id="280" r:id="rId6"/>
    <p:sldId id="261" r:id="rId7"/>
    <p:sldId id="281" r:id="rId8"/>
    <p:sldId id="262" r:id="rId9"/>
    <p:sldId id="274" r:id="rId10"/>
    <p:sldId id="277" r:id="rId11"/>
    <p:sldId id="278" r:id="rId12"/>
    <p:sldId id="279" r:id="rId13"/>
    <p:sldId id="268" r:id="rId14"/>
    <p:sldId id="282" r:id="rId15"/>
    <p:sldId id="275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1B564-678C-428F-AF69-771F914BD8AA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F1A9E-5900-4D0C-80F0-96285EC0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F1A9E-5900-4D0C-80F0-96285EC089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A930D7-A096-4F68-93DB-7D8AC7F4FD2D}" type="slidenum">
              <a:rPr lang="en-US"/>
              <a:pPr/>
              <a:t>5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5AD905-1CE0-4A12-926B-ADDB541045A1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DE443-230B-4E7E-9429-D2D86836F9BF}" type="slidenum">
              <a:rPr lang="en-US"/>
              <a:pPr/>
              <a:t>14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892B-2329-4AB3-BE48-22837442ABCC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7F44-A9F9-463E-8117-F73DDCAF1904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62FD-67C9-4735-83F1-11A655E3A505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89E2-AE4D-4DCB-9E5A-ED9AB939C282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E1DA-2FD3-4C11-93CB-6B19D24909A9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B386-D022-4B16-A892-E8ACFD206C7E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658A-0F18-409E-A197-9123F6282219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53FC-69CC-46B4-9994-BF72C200A9C6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6EA4-0FBD-4878-8A7E-8180CD339787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A0AC9-25AC-49B1-9804-18020DE8FB69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20CE-37D4-477F-AF92-883F26C4464E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147566-BB67-4BB6-AB45-46F5EE645240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Prepared by, Afsana Begum,Lecturer, SWE, DIU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851648" cy="2286000"/>
          </a:xfrm>
        </p:spPr>
        <p:txBody>
          <a:bodyPr>
            <a:noAutofit/>
          </a:bodyPr>
          <a:lstStyle/>
          <a:p>
            <a:r>
              <a:rPr lang="en-US" sz="4000" smtClean="0"/>
              <a:t>Lecture 7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Linked List , </a:t>
            </a:r>
            <a:br>
              <a:rPr lang="en-US" sz="4000" dirty="0" smtClean="0"/>
            </a:br>
            <a:r>
              <a:rPr lang="en-US" sz="4000" dirty="0" smtClean="0"/>
              <a:t>Traversing Operation of Linked List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Prepared By:</a:t>
            </a:r>
          </a:p>
          <a:p>
            <a:r>
              <a:rPr lang="en-US" dirty="0" smtClean="0"/>
              <a:t>	</a:t>
            </a:r>
          </a:p>
          <a:p>
            <a:r>
              <a:rPr lang="en-US" dirty="0" err="1" smtClean="0"/>
              <a:t>Afsana</a:t>
            </a:r>
            <a:r>
              <a:rPr lang="en-US" dirty="0" smtClean="0"/>
              <a:t> Begum</a:t>
            </a:r>
          </a:p>
          <a:p>
            <a:r>
              <a:rPr lang="en-US" dirty="0" smtClean="0"/>
              <a:t>Lecturer,</a:t>
            </a:r>
          </a:p>
          <a:p>
            <a:r>
              <a:rPr lang="en-US" dirty="0" smtClean="0"/>
              <a:t>Software Engineering Department,</a:t>
            </a:r>
          </a:p>
          <a:p>
            <a:r>
              <a:rPr lang="en-US" dirty="0" smtClean="0"/>
              <a:t>Daffodil International University.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Prepared by, </a:t>
            </a:r>
            <a:r>
              <a:rPr lang="en-US" dirty="0" err="1" smtClean="0"/>
              <a:t>Afsana</a:t>
            </a:r>
            <a:r>
              <a:rPr lang="en-US" dirty="0" smtClean="0"/>
              <a:t> </a:t>
            </a:r>
            <a:r>
              <a:rPr lang="en-US" dirty="0" err="1" smtClean="0"/>
              <a:t>Begum,Lecturer</a:t>
            </a:r>
            <a:r>
              <a:rPr lang="en-US" dirty="0" smtClean="0"/>
              <a:t>, SWE, DIU</a:t>
            </a:r>
            <a:endParaRPr lang="en-US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5100"/>
            <a:ext cx="8188325" cy="860425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Memory allocation: Garbage collection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033463"/>
            <a:ext cx="8108950" cy="1489075"/>
          </a:xfrm>
          <a:solidFill>
            <a:srgbClr val="EDFFC9"/>
          </a:solidFill>
          <a:ln>
            <a:solidFill>
              <a:srgbClr val="000099"/>
            </a:solidFill>
          </a:ln>
        </p:spPr>
        <p:txBody>
          <a:bodyPr/>
          <a:lstStyle/>
          <a:p>
            <a:pPr eaLnBrk="1" hangingPunct="1"/>
            <a:r>
              <a:rPr lang="en-US" sz="1600" smtClean="0"/>
              <a:t>Memory space can be reused if a node is deleted from a list</a:t>
            </a:r>
          </a:p>
          <a:p>
            <a:pPr lvl="1" eaLnBrk="1" hangingPunct="1"/>
            <a:r>
              <a:rPr lang="en-US" sz="1600" smtClean="0"/>
              <a:t>i.e deleted node can be made available for future use</a:t>
            </a:r>
          </a:p>
          <a:p>
            <a:pPr eaLnBrk="1" hangingPunct="1"/>
            <a:r>
              <a:rPr lang="en-US" sz="1600" smtClean="0"/>
              <a:t>The operating system of a computer may periodically collect all the deleted space on to the free storage list. Any technique which does this collection called garbage collection</a:t>
            </a:r>
          </a:p>
          <a:p>
            <a:pPr eaLnBrk="1" hangingPunct="1"/>
            <a:endParaRPr lang="en-US" sz="1600" smtClean="0"/>
          </a:p>
        </p:txBody>
      </p:sp>
      <p:sp>
        <p:nvSpPr>
          <p:cNvPr id="12293" name="Text Box 42"/>
          <p:cNvSpPr txBox="1">
            <a:spLocks noChangeArrowheads="1"/>
          </p:cNvSpPr>
          <p:nvPr/>
        </p:nvSpPr>
        <p:spPr bwMode="auto">
          <a:xfrm>
            <a:off x="7840663" y="4386263"/>
            <a:ext cx="132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33CC"/>
                </a:solidFill>
              </a:rPr>
              <a:t>Sent to avail list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900113" y="2589213"/>
            <a:ext cx="7389812" cy="3602037"/>
            <a:chOff x="567" y="1463"/>
            <a:chExt cx="4655" cy="2269"/>
          </a:xfrm>
        </p:grpSpPr>
        <p:sp>
          <p:nvSpPr>
            <p:cNvPr id="12296" name="Oval 35"/>
            <p:cNvSpPr>
              <a:spLocks noChangeArrowheads="1"/>
            </p:cNvSpPr>
            <p:nvPr/>
          </p:nvSpPr>
          <p:spPr bwMode="auto">
            <a:xfrm>
              <a:off x="1756" y="1463"/>
              <a:ext cx="2048" cy="1624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 b="1">
                <a:solidFill>
                  <a:srgbClr val="FF0000"/>
                </a:solidFill>
              </a:endParaRPr>
            </a:p>
            <a:p>
              <a:pPr algn="ctr"/>
              <a:endParaRPr lang="en-US" sz="1600" b="1">
                <a:solidFill>
                  <a:srgbClr val="FF0000"/>
                </a:solidFill>
              </a:endParaRPr>
            </a:p>
            <a:p>
              <a:pPr algn="ctr"/>
              <a:endParaRPr lang="en-US" sz="1600" b="1">
                <a:solidFill>
                  <a:srgbClr val="FF0000"/>
                </a:solidFill>
              </a:endParaRPr>
            </a:p>
            <a:p>
              <a:pPr algn="ctr"/>
              <a:endParaRPr lang="en-US" sz="1600" b="1">
                <a:solidFill>
                  <a:srgbClr val="FF0000"/>
                </a:solidFill>
              </a:endParaRPr>
            </a:p>
            <a:p>
              <a:pPr algn="ctr"/>
              <a:endParaRPr lang="en-US" sz="1600" b="1">
                <a:solidFill>
                  <a:srgbClr val="FF0000"/>
                </a:solidFill>
              </a:endParaRPr>
            </a:p>
            <a:p>
              <a:pPr algn="ctr"/>
              <a:endParaRPr lang="en-US" sz="1600" b="1">
                <a:solidFill>
                  <a:srgbClr val="FF0000"/>
                </a:solidFill>
              </a:endParaRPr>
            </a:p>
            <a:p>
              <a:pPr algn="ctr"/>
              <a:r>
                <a:rPr lang="en-US" sz="1600" b="1">
                  <a:solidFill>
                    <a:srgbClr val="990099"/>
                  </a:solidFill>
                </a:rPr>
                <a:t>Garbage</a:t>
              </a:r>
            </a:p>
            <a:p>
              <a:pPr algn="ctr"/>
              <a:r>
                <a:rPr lang="en-US" sz="1600" b="1">
                  <a:solidFill>
                    <a:srgbClr val="FF0000"/>
                  </a:solidFill>
                </a:rPr>
                <a:t>(Deleted Space) </a:t>
              </a:r>
            </a:p>
          </p:txBody>
        </p:sp>
        <p:sp>
          <p:nvSpPr>
            <p:cNvPr id="12297" name="Oval 4"/>
            <p:cNvSpPr>
              <a:spLocks noChangeArrowheads="1"/>
            </p:cNvSpPr>
            <p:nvPr/>
          </p:nvSpPr>
          <p:spPr bwMode="auto">
            <a:xfrm>
              <a:off x="567" y="1975"/>
              <a:ext cx="1188" cy="10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000099"/>
                  </a:solidFill>
                </a:rPr>
                <a:t>Computer </a:t>
              </a:r>
            </a:p>
            <a:p>
              <a:pPr algn="ctr"/>
              <a:r>
                <a:rPr lang="en-US" b="1">
                  <a:solidFill>
                    <a:srgbClr val="000099"/>
                  </a:solidFill>
                </a:rPr>
                <a:t>programs</a:t>
              </a:r>
            </a:p>
          </p:txBody>
        </p:sp>
        <p:sp>
          <p:nvSpPr>
            <p:cNvPr id="12298" name="Rectangle 6"/>
            <p:cNvSpPr>
              <a:spLocks noChangeArrowheads="1"/>
            </p:cNvSpPr>
            <p:nvPr/>
          </p:nvSpPr>
          <p:spPr bwMode="auto">
            <a:xfrm>
              <a:off x="2236" y="3339"/>
              <a:ext cx="250" cy="200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Rectangle 7"/>
            <p:cNvSpPr>
              <a:spLocks noChangeArrowheads="1"/>
            </p:cNvSpPr>
            <p:nvPr/>
          </p:nvSpPr>
          <p:spPr bwMode="auto">
            <a:xfrm>
              <a:off x="2487" y="3337"/>
              <a:ext cx="249" cy="200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Rectangle 8"/>
            <p:cNvSpPr>
              <a:spLocks noChangeArrowheads="1"/>
            </p:cNvSpPr>
            <p:nvPr/>
          </p:nvSpPr>
          <p:spPr bwMode="auto">
            <a:xfrm>
              <a:off x="2732" y="3337"/>
              <a:ext cx="250" cy="200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Rectangle 9"/>
            <p:cNvSpPr>
              <a:spLocks noChangeArrowheads="1"/>
            </p:cNvSpPr>
            <p:nvPr/>
          </p:nvSpPr>
          <p:spPr bwMode="auto">
            <a:xfrm>
              <a:off x="2983" y="3333"/>
              <a:ext cx="250" cy="210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Rectangle 10"/>
            <p:cNvSpPr>
              <a:spLocks noChangeArrowheads="1"/>
            </p:cNvSpPr>
            <p:nvPr/>
          </p:nvSpPr>
          <p:spPr bwMode="auto">
            <a:xfrm>
              <a:off x="3227" y="3333"/>
              <a:ext cx="249" cy="210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Rectangle 11"/>
            <p:cNvSpPr>
              <a:spLocks noChangeArrowheads="1"/>
            </p:cNvSpPr>
            <p:nvPr/>
          </p:nvSpPr>
          <p:spPr bwMode="auto">
            <a:xfrm>
              <a:off x="3486" y="3339"/>
              <a:ext cx="250" cy="200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44"/>
            <p:cNvGrpSpPr>
              <a:grpSpLocks/>
            </p:cNvGrpSpPr>
            <p:nvPr/>
          </p:nvGrpSpPr>
          <p:grpSpPr bwMode="auto">
            <a:xfrm>
              <a:off x="3923" y="3333"/>
              <a:ext cx="1248" cy="202"/>
              <a:chOff x="3923" y="3333"/>
              <a:chExt cx="1248" cy="202"/>
            </a:xfrm>
          </p:grpSpPr>
          <p:sp>
            <p:nvSpPr>
              <p:cNvPr id="12323" name="Rectangle 14"/>
              <p:cNvSpPr>
                <a:spLocks noChangeArrowheads="1"/>
              </p:cNvSpPr>
              <p:nvPr/>
            </p:nvSpPr>
            <p:spPr bwMode="auto">
              <a:xfrm>
                <a:off x="3923" y="3335"/>
                <a:ext cx="250" cy="200"/>
              </a:xfrm>
              <a:prstGeom prst="rect">
                <a:avLst/>
              </a:prstGeom>
              <a:solidFill>
                <a:srgbClr val="0033CC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4" name="Rectangle 15"/>
              <p:cNvSpPr>
                <a:spLocks noChangeArrowheads="1"/>
              </p:cNvSpPr>
              <p:nvPr/>
            </p:nvSpPr>
            <p:spPr bwMode="auto">
              <a:xfrm>
                <a:off x="4174" y="3333"/>
                <a:ext cx="249" cy="200"/>
              </a:xfrm>
              <a:prstGeom prst="rect">
                <a:avLst/>
              </a:prstGeom>
              <a:solidFill>
                <a:srgbClr val="0033CC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5" name="Rectangle 16"/>
              <p:cNvSpPr>
                <a:spLocks noChangeArrowheads="1"/>
              </p:cNvSpPr>
              <p:nvPr/>
            </p:nvSpPr>
            <p:spPr bwMode="auto">
              <a:xfrm>
                <a:off x="4419" y="3333"/>
                <a:ext cx="250" cy="200"/>
              </a:xfrm>
              <a:prstGeom prst="rect">
                <a:avLst/>
              </a:prstGeom>
              <a:solidFill>
                <a:srgbClr val="0033CC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6" name="Rectangle 17"/>
              <p:cNvSpPr>
                <a:spLocks noChangeArrowheads="1"/>
              </p:cNvSpPr>
              <p:nvPr/>
            </p:nvSpPr>
            <p:spPr bwMode="auto">
              <a:xfrm>
                <a:off x="4670" y="3338"/>
                <a:ext cx="250" cy="192"/>
              </a:xfrm>
              <a:prstGeom prst="rect">
                <a:avLst/>
              </a:prstGeom>
              <a:solidFill>
                <a:srgbClr val="0033CC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7" name="Rectangle 19"/>
              <p:cNvSpPr>
                <a:spLocks noChangeArrowheads="1"/>
              </p:cNvSpPr>
              <p:nvPr/>
            </p:nvSpPr>
            <p:spPr bwMode="auto">
              <a:xfrm>
                <a:off x="4921" y="3335"/>
                <a:ext cx="250" cy="200"/>
              </a:xfrm>
              <a:prstGeom prst="rect">
                <a:avLst/>
              </a:prstGeom>
              <a:solidFill>
                <a:srgbClr val="0033CC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5" name="Rectangle 22"/>
            <p:cNvSpPr>
              <a:spLocks noChangeArrowheads="1"/>
            </p:cNvSpPr>
            <p:nvPr/>
          </p:nvSpPr>
          <p:spPr bwMode="auto">
            <a:xfrm>
              <a:off x="2424" y="1735"/>
              <a:ext cx="250" cy="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Rectangle 23"/>
            <p:cNvSpPr>
              <a:spLocks noChangeArrowheads="1"/>
            </p:cNvSpPr>
            <p:nvPr/>
          </p:nvSpPr>
          <p:spPr bwMode="auto">
            <a:xfrm>
              <a:off x="2530" y="2153"/>
              <a:ext cx="249" cy="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Rectangle 24"/>
            <p:cNvSpPr>
              <a:spLocks noChangeArrowheads="1"/>
            </p:cNvSpPr>
            <p:nvPr/>
          </p:nvSpPr>
          <p:spPr bwMode="auto">
            <a:xfrm>
              <a:off x="2920" y="1742"/>
              <a:ext cx="250" cy="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Rectangle 25"/>
            <p:cNvSpPr>
              <a:spLocks noChangeArrowheads="1"/>
            </p:cNvSpPr>
            <p:nvPr/>
          </p:nvSpPr>
          <p:spPr bwMode="auto">
            <a:xfrm>
              <a:off x="2943" y="2378"/>
              <a:ext cx="250" cy="20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Rectangle 26"/>
            <p:cNvSpPr>
              <a:spLocks noChangeArrowheads="1"/>
            </p:cNvSpPr>
            <p:nvPr/>
          </p:nvSpPr>
          <p:spPr bwMode="auto">
            <a:xfrm>
              <a:off x="1978" y="1664"/>
              <a:ext cx="249" cy="20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Line 28"/>
            <p:cNvSpPr>
              <a:spLocks noChangeShapeType="1"/>
            </p:cNvSpPr>
            <p:nvPr/>
          </p:nvSpPr>
          <p:spPr bwMode="auto">
            <a:xfrm flipV="1">
              <a:off x="1710" y="1874"/>
              <a:ext cx="256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29"/>
            <p:cNvSpPr>
              <a:spLocks noChangeShapeType="1"/>
            </p:cNvSpPr>
            <p:nvPr/>
          </p:nvSpPr>
          <p:spPr bwMode="auto">
            <a:xfrm flipV="1">
              <a:off x="1701" y="1838"/>
              <a:ext cx="704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30"/>
            <p:cNvSpPr>
              <a:spLocks noChangeShapeType="1"/>
            </p:cNvSpPr>
            <p:nvPr/>
          </p:nvSpPr>
          <p:spPr bwMode="auto">
            <a:xfrm flipV="1">
              <a:off x="1701" y="1902"/>
              <a:ext cx="1197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Line 31"/>
            <p:cNvSpPr>
              <a:spLocks noChangeShapeType="1"/>
            </p:cNvSpPr>
            <p:nvPr/>
          </p:nvSpPr>
          <p:spPr bwMode="auto">
            <a:xfrm>
              <a:off x="1728" y="2304"/>
              <a:ext cx="7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Line 32"/>
            <p:cNvSpPr>
              <a:spLocks noChangeShapeType="1"/>
            </p:cNvSpPr>
            <p:nvPr/>
          </p:nvSpPr>
          <p:spPr bwMode="auto">
            <a:xfrm>
              <a:off x="1737" y="2331"/>
              <a:ext cx="1198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Oval 33"/>
            <p:cNvSpPr>
              <a:spLocks noChangeArrowheads="1"/>
            </p:cNvSpPr>
            <p:nvPr/>
          </p:nvSpPr>
          <p:spPr bwMode="auto">
            <a:xfrm>
              <a:off x="4391" y="1939"/>
              <a:ext cx="831" cy="530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Periodic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</a:rPr>
                <a:t>Collector</a:t>
              </a:r>
            </a:p>
          </p:txBody>
        </p:sp>
        <p:sp>
          <p:nvSpPr>
            <p:cNvPr id="12316" name="Text Box 34"/>
            <p:cNvSpPr txBox="1">
              <a:spLocks noChangeArrowheads="1"/>
            </p:cNvSpPr>
            <p:nvPr/>
          </p:nvSpPr>
          <p:spPr bwMode="auto">
            <a:xfrm>
              <a:off x="3694" y="3328"/>
              <a:ext cx="2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…</a:t>
              </a:r>
            </a:p>
          </p:txBody>
        </p:sp>
        <p:sp>
          <p:nvSpPr>
            <p:cNvPr id="12317" name="Text Box 36"/>
            <p:cNvSpPr txBox="1">
              <a:spLocks noChangeArrowheads="1"/>
            </p:cNvSpPr>
            <p:nvPr/>
          </p:nvSpPr>
          <p:spPr bwMode="auto">
            <a:xfrm>
              <a:off x="2687" y="3501"/>
              <a:ext cx="2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990099"/>
                  </a:solidFill>
                </a:rPr>
                <a:t>Avail List (Free space)</a:t>
              </a:r>
            </a:p>
          </p:txBody>
        </p:sp>
        <p:sp>
          <p:nvSpPr>
            <p:cNvPr id="12318" name="Freeform 37"/>
            <p:cNvSpPr>
              <a:spLocks/>
            </p:cNvSpPr>
            <p:nvPr/>
          </p:nvSpPr>
          <p:spPr bwMode="auto">
            <a:xfrm>
              <a:off x="1400" y="3022"/>
              <a:ext cx="815" cy="527"/>
            </a:xfrm>
            <a:custGeom>
              <a:avLst/>
              <a:gdLst>
                <a:gd name="T0" fmla="*/ 815 w 815"/>
                <a:gd name="T1" fmla="*/ 452 h 527"/>
                <a:gd name="T2" fmla="*/ 372 w 815"/>
                <a:gd name="T3" fmla="*/ 452 h 527"/>
                <a:gd name="T4" fmla="*/ 0 w 815"/>
                <a:gd name="T5" fmla="*/ 0 h 527"/>
                <a:gd name="T6" fmla="*/ 0 60000 65536"/>
                <a:gd name="T7" fmla="*/ 0 60000 65536"/>
                <a:gd name="T8" fmla="*/ 0 60000 65536"/>
                <a:gd name="T9" fmla="*/ 0 w 815"/>
                <a:gd name="T10" fmla="*/ 0 h 527"/>
                <a:gd name="T11" fmla="*/ 815 w 815"/>
                <a:gd name="T12" fmla="*/ 527 h 5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5" h="527">
                  <a:moveTo>
                    <a:pt x="815" y="452"/>
                  </a:moveTo>
                  <a:cubicBezTo>
                    <a:pt x="661" y="489"/>
                    <a:pt x="508" y="527"/>
                    <a:pt x="372" y="452"/>
                  </a:cubicBezTo>
                  <a:cubicBezTo>
                    <a:pt x="236" y="377"/>
                    <a:pt x="118" y="188"/>
                    <a:pt x="0" y="0"/>
                  </a:cubicBez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Line 38"/>
            <p:cNvSpPr>
              <a:spLocks noChangeShapeType="1"/>
            </p:cNvSpPr>
            <p:nvPr/>
          </p:nvSpPr>
          <p:spPr bwMode="auto">
            <a:xfrm flipH="1">
              <a:off x="4830" y="2393"/>
              <a:ext cx="265" cy="90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AutoShape 40"/>
            <p:cNvSpPr>
              <a:spLocks noChangeArrowheads="1"/>
            </p:cNvSpPr>
            <p:nvPr/>
          </p:nvSpPr>
          <p:spPr bwMode="auto">
            <a:xfrm>
              <a:off x="3661" y="1533"/>
              <a:ext cx="1143" cy="372"/>
            </a:xfrm>
            <a:prstGeom prst="curvedDownArrow">
              <a:avLst>
                <a:gd name="adj1" fmla="val 28066"/>
                <a:gd name="adj2" fmla="val 89517"/>
                <a:gd name="adj3" fmla="val 33333"/>
              </a:avLst>
            </a:prstGeom>
            <a:solidFill>
              <a:srgbClr val="CCFF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321" name="AutoShape 41"/>
            <p:cNvSpPr>
              <a:spLocks noChangeArrowheads="1"/>
            </p:cNvSpPr>
            <p:nvPr/>
          </p:nvSpPr>
          <p:spPr bwMode="auto">
            <a:xfrm flipV="1">
              <a:off x="3757" y="2601"/>
              <a:ext cx="1143" cy="372"/>
            </a:xfrm>
            <a:prstGeom prst="curvedDownArrow">
              <a:avLst>
                <a:gd name="adj1" fmla="val 48934"/>
                <a:gd name="adj2" fmla="val 101623"/>
                <a:gd name="adj3" fmla="val 33333"/>
              </a:avLst>
            </a:prstGeom>
            <a:solidFill>
              <a:srgbClr val="CCFF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322" name="Text Box 43"/>
            <p:cNvSpPr txBox="1">
              <a:spLocks noChangeArrowheads="1"/>
            </p:cNvSpPr>
            <p:nvPr/>
          </p:nvSpPr>
          <p:spPr bwMode="auto">
            <a:xfrm>
              <a:off x="888" y="3144"/>
              <a:ext cx="832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990099"/>
                  </a:solidFill>
                </a:rPr>
                <a:t>Takes space avail list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Prepared by, </a:t>
            </a:r>
            <a:r>
              <a:rPr lang="en-US" dirty="0" err="1" smtClean="0"/>
              <a:t>Afsana</a:t>
            </a:r>
            <a:r>
              <a:rPr lang="en-US" dirty="0" smtClean="0"/>
              <a:t> </a:t>
            </a:r>
            <a:r>
              <a:rPr lang="en-US" dirty="0" err="1" smtClean="0"/>
              <a:t>Begum,Lecturer</a:t>
            </a:r>
            <a:r>
              <a:rPr lang="en-US" dirty="0" smtClean="0"/>
              <a:t>, SWE, DIU</a:t>
            </a:r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 smtClean="0"/>
              <a:t>Overflow and Underflow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8900"/>
            <a:ext cx="8229600" cy="4525963"/>
          </a:xfrm>
          <a:solidFill>
            <a:srgbClr val="EDFFC9"/>
          </a:solidFill>
          <a:ln>
            <a:solidFill>
              <a:srgbClr val="000099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b="1" dirty="0" smtClean="0">
                <a:solidFill>
                  <a:srgbClr val="000099"/>
                </a:solidFill>
              </a:rPr>
              <a:t>Overflow</a:t>
            </a:r>
            <a:r>
              <a:rPr lang="en-US" sz="18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Sometimes data are inserted into a data structure but there is no available space.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This situation is called overflow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990099"/>
                </a:solidFill>
              </a:rPr>
              <a:t>Example</a:t>
            </a:r>
            <a:r>
              <a:rPr lang="en-US" sz="1800" dirty="0" smtClean="0"/>
              <a:t>: In linked list overflow occurs when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AVAIL= NULL and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There is an insertion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 smtClean="0">
                <a:solidFill>
                  <a:srgbClr val="000099"/>
                </a:solidFill>
              </a:rPr>
              <a:t>Underflow</a:t>
            </a:r>
            <a:r>
              <a:rPr lang="en-US" sz="18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Situation: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Want to delete data from data structure that is empty.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990099"/>
                </a:solidFill>
              </a:rPr>
              <a:t>Example</a:t>
            </a:r>
            <a:r>
              <a:rPr lang="en-US" sz="1800" dirty="0" smtClean="0"/>
              <a:t>: In linked list underflow occurs when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START = NULL and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There is an deletion operation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</p:txBody>
      </p:sp>
      <p:pic>
        <p:nvPicPr>
          <p:cNvPr id="6" name="~PP2487.WAV">
            <a:hlinkClick r:id="" action="ppaction://media"/>
          </p:cNvPr>
          <p:cNvPicPr>
            <a:picLocks noRot="1" noChangeAspect="1"/>
          </p:cNvPicPr>
          <p:nvPr>
            <a:wavAudioFile r:embed="rId1" name="~PP2487.WAV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696325" y="6410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by, </a:t>
            </a:r>
            <a:r>
              <a:rPr lang="en-US" dirty="0" err="1" smtClean="0"/>
              <a:t>Afsana</a:t>
            </a:r>
            <a:r>
              <a:rPr lang="en-US" dirty="0" smtClean="0"/>
              <a:t> </a:t>
            </a:r>
            <a:r>
              <a:rPr lang="en-US" dirty="0" err="1" smtClean="0"/>
              <a:t>Begum,Lecturer</a:t>
            </a:r>
            <a:r>
              <a:rPr lang="en-US" dirty="0" smtClean="0"/>
              <a:t>, SWE, DIU</a:t>
            </a:r>
            <a:endParaRPr lang="en-US" dirty="0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6C8E-90F3-4BD7-A594-95D9732EE673}" type="slidenum">
              <a:rPr lang="en-US"/>
              <a:pPr/>
              <a:t>12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05800" cy="792163"/>
          </a:xfrm>
        </p:spPr>
        <p:txBody>
          <a:bodyPr/>
          <a:lstStyle/>
          <a:p>
            <a:r>
              <a:rPr lang="en-US" altLang="zh-CN" sz="3200">
                <a:ea typeface="宋体" pitchFamily="2" charset="-122"/>
              </a:rPr>
              <a:t>Variations of Linked Lists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8077200" cy="1524000"/>
          </a:xfrm>
          <a:solidFill>
            <a:srgbClr val="F0FEFE"/>
          </a:solidFill>
          <a:ln>
            <a:solidFill>
              <a:srgbClr val="FFD5FF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600" b="1" i="1" dirty="0">
                <a:solidFill>
                  <a:schemeClr val="hlink"/>
                </a:solidFill>
                <a:ea typeface="宋体" pitchFamily="2" charset="-122"/>
              </a:rPr>
              <a:t>Doubly linked lists</a:t>
            </a:r>
          </a:p>
          <a:p>
            <a:pPr>
              <a:lnSpc>
                <a:spcPct val="80000"/>
              </a:lnSpc>
            </a:pPr>
            <a:r>
              <a:rPr lang="en-US" altLang="zh-CN" sz="1600" i="1" dirty="0">
                <a:ea typeface="宋体" pitchFamily="2" charset="-122"/>
              </a:rPr>
              <a:t>A linked list in which each node has three parts :one information and 2 pointers:</a:t>
            </a:r>
          </a:p>
          <a:p>
            <a:pPr>
              <a:lnSpc>
                <a:spcPct val="80000"/>
              </a:lnSpc>
            </a:pPr>
            <a:r>
              <a:rPr lang="en-US" altLang="zh-CN" sz="1600" i="1" dirty="0">
                <a:ea typeface="宋体" pitchFamily="2" charset="-122"/>
              </a:rPr>
              <a:t>An information field which contains the data of node.  </a:t>
            </a:r>
          </a:p>
          <a:p>
            <a:pPr>
              <a:lnSpc>
                <a:spcPct val="80000"/>
              </a:lnSpc>
            </a:pPr>
            <a:r>
              <a:rPr lang="en-US" altLang="zh-CN" sz="1600" i="1" dirty="0">
                <a:ea typeface="宋体" pitchFamily="2" charset="-122"/>
              </a:rPr>
              <a:t>a forward pointer (a pointer to the next node in the list) and </a:t>
            </a:r>
          </a:p>
          <a:p>
            <a:pPr>
              <a:lnSpc>
                <a:spcPct val="80000"/>
              </a:lnSpc>
            </a:pPr>
            <a:r>
              <a:rPr lang="en-US" altLang="zh-CN" sz="1600" i="1" dirty="0">
                <a:ea typeface="宋体" pitchFamily="2" charset="-122"/>
              </a:rPr>
              <a:t>a backward pointer (a pointer to the node preceding the current node in the list) is called a doubly linked list.  Here is a picture:</a:t>
            </a:r>
            <a:r>
              <a:rPr lang="en-US" altLang="zh-CN" sz="1600" dirty="0">
                <a:ea typeface="宋体" pitchFamily="2" charset="-122"/>
              </a:rPr>
              <a:t> </a:t>
            </a:r>
            <a:endParaRPr lang="en-US" altLang="zh-CN" sz="1600" i="1" dirty="0">
              <a:solidFill>
                <a:schemeClr val="hlink"/>
              </a:solidFill>
              <a:ea typeface="宋体" pitchFamily="2" charset="-122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371600" y="2438400"/>
            <a:ext cx="6845300" cy="1833563"/>
            <a:chOff x="680" y="2784"/>
            <a:chExt cx="4264" cy="1553"/>
          </a:xfrm>
        </p:grpSpPr>
        <p:sp>
          <p:nvSpPr>
            <p:cNvPr id="9220" name="Rectangle 4"/>
            <p:cNvSpPr>
              <a:spLocks noChangeArrowheads="1"/>
            </p:cNvSpPr>
            <p:nvPr/>
          </p:nvSpPr>
          <p:spPr bwMode="auto">
            <a:xfrm>
              <a:off x="1457" y="278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" name="Line 5"/>
            <p:cNvSpPr>
              <a:spLocks noChangeShapeType="1"/>
            </p:cNvSpPr>
            <p:nvPr/>
          </p:nvSpPr>
          <p:spPr bwMode="auto">
            <a:xfrm flipV="1">
              <a:off x="1649" y="294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073" y="2786"/>
              <a:ext cx="384" cy="422"/>
              <a:chOff x="1728" y="2880"/>
              <a:chExt cx="384" cy="422"/>
            </a:xfrm>
          </p:grpSpPr>
          <p:sp>
            <p:nvSpPr>
              <p:cNvPr id="9223" name="Rectangle 7"/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4" name="Text Box 8"/>
              <p:cNvSpPr txBox="1">
                <a:spLocks noChangeArrowheads="1"/>
              </p:cNvSpPr>
              <p:nvPr/>
            </p:nvSpPr>
            <p:spPr bwMode="auto">
              <a:xfrm>
                <a:off x="1820" y="2966"/>
                <a:ext cx="209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  <a:latin typeface="Tahoma" pitchFamily="34" charset="0"/>
                    <a:ea typeface="宋体" pitchFamily="2" charset="-122"/>
                  </a:rPr>
                  <a:t>A</a:t>
                </a:r>
              </a:p>
            </p:txBody>
          </p:sp>
        </p:grpSp>
        <p:sp>
          <p:nvSpPr>
            <p:cNvPr id="9225" name="Rectangle 9"/>
            <p:cNvSpPr>
              <a:spLocks noChangeArrowheads="1"/>
            </p:cNvSpPr>
            <p:nvPr/>
          </p:nvSpPr>
          <p:spPr bwMode="auto">
            <a:xfrm>
              <a:off x="1040" y="356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 flipV="1">
              <a:off x="1232" y="3180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1042" y="4001"/>
              <a:ext cx="47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folHlink"/>
                  </a:solidFill>
                  <a:latin typeface="Tahoma" pitchFamily="34" charset="0"/>
                  <a:ea typeface="宋体" pitchFamily="2" charset="-122"/>
                </a:rPr>
                <a:t>Head</a:t>
              </a:r>
            </a:p>
          </p:txBody>
        </p:sp>
        <p:sp>
          <p:nvSpPr>
            <p:cNvPr id="9228" name="Rectangle 12"/>
            <p:cNvSpPr>
              <a:spLocks noChangeArrowheads="1"/>
            </p:cNvSpPr>
            <p:nvPr/>
          </p:nvSpPr>
          <p:spPr bwMode="auto">
            <a:xfrm>
              <a:off x="680" y="2788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Rectangle 13"/>
            <p:cNvSpPr>
              <a:spLocks noChangeArrowheads="1"/>
            </p:cNvSpPr>
            <p:nvPr/>
          </p:nvSpPr>
          <p:spPr bwMode="auto">
            <a:xfrm>
              <a:off x="3008" y="278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624" y="2786"/>
              <a:ext cx="384" cy="422"/>
              <a:chOff x="1728" y="2880"/>
              <a:chExt cx="384" cy="422"/>
            </a:xfrm>
          </p:grpSpPr>
          <p:sp>
            <p:nvSpPr>
              <p:cNvPr id="9231" name="Rectangle 15"/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2" name="Text Box 16"/>
              <p:cNvSpPr txBox="1">
                <a:spLocks noChangeArrowheads="1"/>
              </p:cNvSpPr>
              <p:nvPr/>
            </p:nvSpPr>
            <p:spPr bwMode="auto">
              <a:xfrm>
                <a:off x="1821" y="2966"/>
                <a:ext cx="208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  <a:latin typeface="Tahoma" pitchFamily="34" charset="0"/>
                    <a:ea typeface="宋体" pitchFamily="2" charset="-122"/>
                  </a:rPr>
                  <a:t>B</a:t>
                </a:r>
              </a:p>
            </p:txBody>
          </p:sp>
        </p:grpSp>
        <p:sp>
          <p:nvSpPr>
            <p:cNvPr id="9233" name="Rectangle 17"/>
            <p:cNvSpPr>
              <a:spLocks noChangeArrowheads="1"/>
            </p:cNvSpPr>
            <p:nvPr/>
          </p:nvSpPr>
          <p:spPr bwMode="auto">
            <a:xfrm>
              <a:off x="2231" y="2788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 flipH="1">
              <a:off x="1848" y="3037"/>
              <a:ext cx="608" cy="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753" y="2845"/>
              <a:ext cx="24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>
                  <a:latin typeface="Tahoma" pitchFamily="34" charset="0"/>
                  <a:ea typeface="宋体" pitchFamily="2" charset="-122"/>
                  <a:sym typeface="Symbol" pitchFamily="18" charset="2"/>
                </a:rPr>
                <a:t></a:t>
              </a:r>
              <a:endParaRPr lang="zh-CN" altLang="en-US" sz="2000" b="1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4560" y="278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4176" y="2784"/>
              <a:ext cx="384" cy="422"/>
              <a:chOff x="1728" y="2880"/>
              <a:chExt cx="384" cy="422"/>
            </a:xfrm>
          </p:grpSpPr>
          <p:sp>
            <p:nvSpPr>
              <p:cNvPr id="9238" name="Rectangle 22"/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Text Box 23"/>
              <p:cNvSpPr txBox="1">
                <a:spLocks noChangeArrowheads="1"/>
              </p:cNvSpPr>
              <p:nvPr/>
            </p:nvSpPr>
            <p:spPr bwMode="auto">
              <a:xfrm>
                <a:off x="1820" y="2966"/>
                <a:ext cx="209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  <a:latin typeface="Tahoma" pitchFamily="34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9240" name="Rectangle 24"/>
            <p:cNvSpPr>
              <a:spLocks noChangeArrowheads="1"/>
            </p:cNvSpPr>
            <p:nvPr/>
          </p:nvSpPr>
          <p:spPr bwMode="auto">
            <a:xfrm>
              <a:off x="3783" y="278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Text Box 25"/>
            <p:cNvSpPr txBox="1">
              <a:spLocks noChangeArrowheads="1"/>
            </p:cNvSpPr>
            <p:nvPr/>
          </p:nvSpPr>
          <p:spPr bwMode="auto">
            <a:xfrm>
              <a:off x="4633" y="2859"/>
              <a:ext cx="245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>
                  <a:latin typeface="Tahoma" pitchFamily="34" charset="0"/>
                  <a:ea typeface="宋体" pitchFamily="2" charset="-122"/>
                  <a:sym typeface="Symbol" pitchFamily="18" charset="2"/>
                </a:rPr>
                <a:t></a:t>
              </a:r>
              <a:endParaRPr lang="zh-CN" altLang="en-US" sz="2000" b="1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 flipH="1">
              <a:off x="3400" y="3035"/>
              <a:ext cx="608" cy="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3" name="Line 27"/>
            <p:cNvSpPr>
              <a:spLocks noChangeShapeType="1"/>
            </p:cNvSpPr>
            <p:nvPr/>
          </p:nvSpPr>
          <p:spPr bwMode="auto">
            <a:xfrm flipV="1">
              <a:off x="3192" y="2938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609600" y="5295900"/>
            <a:ext cx="8153400" cy="952500"/>
          </a:xfrm>
          <a:prstGeom prst="rect">
            <a:avLst/>
          </a:prstGeom>
          <a:solidFill>
            <a:srgbClr val="FFEBFF"/>
          </a:solidFill>
          <a:ln w="9525">
            <a:solidFill>
              <a:srgbClr val="FF33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1400"/>
              <a:t>The primary </a:t>
            </a:r>
            <a:r>
              <a:rPr lang="en-US" sz="1400" b="1"/>
              <a:t>disadvantage</a:t>
            </a:r>
            <a:r>
              <a:rPr lang="en-US" sz="1400"/>
              <a:t> of doubly linked lists are that </a:t>
            </a:r>
          </a:p>
          <a:p>
            <a:pPr marL="342900" indent="-342900">
              <a:spcBef>
                <a:spcPct val="50000"/>
              </a:spcBef>
              <a:buFontTx/>
              <a:buAutoNum type="arabicParenBoth"/>
            </a:pPr>
            <a:r>
              <a:rPr lang="en-US" sz="1400"/>
              <a:t>Each node requires an extra pointer, requiring more space, and</a:t>
            </a:r>
          </a:p>
          <a:p>
            <a:pPr marL="342900" indent="-342900">
              <a:spcBef>
                <a:spcPct val="50000"/>
              </a:spcBef>
              <a:buFontTx/>
              <a:buAutoNum type="arabicParenBoth"/>
            </a:pPr>
            <a:r>
              <a:rPr lang="en-US" sz="1400"/>
              <a:t>The insertion or deletion of a node takes a bit longer (more pointer operations). </a:t>
            </a:r>
          </a:p>
        </p:txBody>
      </p: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609600" y="4816475"/>
            <a:ext cx="8077200" cy="441325"/>
          </a:xfrm>
          <a:prstGeom prst="rect">
            <a:avLst/>
          </a:prstGeom>
          <a:solidFill>
            <a:srgbClr val="DFFF83"/>
          </a:solidFill>
          <a:ln w="9525">
            <a:solidFill>
              <a:srgbClr val="00CC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1400">
                <a:ea typeface="宋体" pitchFamily="2" charset="-122"/>
              </a:rPr>
              <a:t>Advantage: given a node, it is easy to visit its predecessor. Convenient to traverse lists </a:t>
            </a:r>
            <a:r>
              <a:rPr lang="en-US" altLang="zh-CN" sz="1400">
                <a:solidFill>
                  <a:schemeClr val="hlink"/>
                </a:solidFill>
                <a:ea typeface="宋体" pitchFamily="2" charset="-122"/>
              </a:rPr>
              <a:t>backwards.</a:t>
            </a:r>
            <a:endParaRPr lang="en-US" sz="1400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685800" y="4273550"/>
            <a:ext cx="8001000" cy="527050"/>
          </a:xfrm>
          <a:prstGeom prst="rect">
            <a:avLst/>
          </a:prstGeom>
          <a:solidFill>
            <a:srgbClr val="FEF0FD"/>
          </a:solidFill>
          <a:ln w="9525">
            <a:solidFill>
              <a:srgbClr val="FF33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sz="1400">
                <a:ea typeface="宋体" pitchFamily="2" charset="-122"/>
              </a:rPr>
              <a:t>Each node points to not only successor but the predecessor</a:t>
            </a:r>
          </a:p>
          <a:p>
            <a:pPr lvl="1"/>
            <a:r>
              <a:rPr lang="en-US" altLang="zh-CN" sz="1400">
                <a:ea typeface="宋体" pitchFamily="2" charset="-122"/>
              </a:rPr>
              <a:t>There are two NULL: at the first and last nodes in the list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You all know the basic operations?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971800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Insertion</a:t>
            </a:r>
          </a:p>
          <a:p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Deletion</a:t>
            </a:r>
          </a:p>
          <a:p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Traversing</a:t>
            </a:r>
          </a:p>
          <a:p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Searching</a:t>
            </a:r>
          </a:p>
          <a:p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Sorting</a:t>
            </a:r>
          </a:p>
          <a:p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Marging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1336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Yes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by, </a:t>
            </a:r>
            <a:r>
              <a:rPr lang="en-US" dirty="0" err="1" smtClean="0"/>
              <a:t>Afsana</a:t>
            </a:r>
            <a:r>
              <a:rPr lang="en-US" dirty="0" smtClean="0"/>
              <a:t> </a:t>
            </a:r>
            <a:r>
              <a:rPr lang="en-US" dirty="0" err="1" smtClean="0"/>
              <a:t>Begum,Lecturer</a:t>
            </a:r>
            <a:r>
              <a:rPr lang="en-US" dirty="0" smtClean="0"/>
              <a:t>, SWE, DIU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A9783B7-0A08-4D5C-8E46-587DF3F13AC9}" type="slidenum">
              <a:rPr lang="en-US"/>
              <a:pPr/>
              <a:t>14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Singly-linked lists 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685800" y="3560763"/>
            <a:ext cx="7543800" cy="1087437"/>
            <a:chOff x="432" y="2243"/>
            <a:chExt cx="4752" cy="68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272" y="2682"/>
              <a:ext cx="912" cy="243"/>
              <a:chOff x="3792" y="3501"/>
              <a:chExt cx="912" cy="243"/>
            </a:xfrm>
          </p:grpSpPr>
          <p:sp>
            <p:nvSpPr>
              <p:cNvPr id="12323" name="Rectangle 4"/>
              <p:cNvSpPr>
                <a:spLocks noChangeArrowheads="1"/>
              </p:cNvSpPr>
              <p:nvPr/>
            </p:nvSpPr>
            <p:spPr bwMode="auto">
              <a:xfrm>
                <a:off x="3792" y="3502"/>
                <a:ext cx="623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three</a:t>
                </a:r>
              </a:p>
            </p:txBody>
          </p:sp>
          <p:sp>
            <p:nvSpPr>
              <p:cNvPr id="12324" name="Rectangle 5"/>
              <p:cNvSpPr>
                <a:spLocks noChangeArrowheads="1"/>
              </p:cNvSpPr>
              <p:nvPr/>
            </p:nvSpPr>
            <p:spPr bwMode="auto">
              <a:xfrm>
                <a:off x="4416" y="3501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5" name="Oval 6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3024" y="2682"/>
              <a:ext cx="1248" cy="243"/>
              <a:chOff x="2544" y="3501"/>
              <a:chExt cx="1248" cy="243"/>
            </a:xfrm>
          </p:grpSpPr>
          <p:sp>
            <p:nvSpPr>
              <p:cNvPr id="12319" name="Rectangle 8"/>
              <p:cNvSpPr>
                <a:spLocks noChangeArrowheads="1"/>
              </p:cNvSpPr>
              <p:nvPr/>
            </p:nvSpPr>
            <p:spPr bwMode="auto">
              <a:xfrm>
                <a:off x="2544" y="3502"/>
                <a:ext cx="623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two</a:t>
                </a:r>
              </a:p>
            </p:txBody>
          </p:sp>
          <p:sp>
            <p:nvSpPr>
              <p:cNvPr id="12320" name="Rectangle 9"/>
              <p:cNvSpPr>
                <a:spLocks noChangeArrowheads="1"/>
              </p:cNvSpPr>
              <p:nvPr/>
            </p:nvSpPr>
            <p:spPr bwMode="auto">
              <a:xfrm>
                <a:off x="3168" y="3501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1" name="Oval 10"/>
              <p:cNvSpPr>
                <a:spLocks noChangeArrowheads="1"/>
              </p:cNvSpPr>
              <p:nvPr/>
            </p:nvSpPr>
            <p:spPr bwMode="auto">
              <a:xfrm>
                <a:off x="3264" y="35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2" name="Line 11"/>
              <p:cNvSpPr>
                <a:spLocks noChangeShapeType="1"/>
              </p:cNvSpPr>
              <p:nvPr/>
            </p:nvSpPr>
            <p:spPr bwMode="auto">
              <a:xfrm>
                <a:off x="3312" y="3600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76" y="2685"/>
              <a:ext cx="1248" cy="243"/>
              <a:chOff x="1296" y="3504"/>
              <a:chExt cx="1248" cy="243"/>
            </a:xfrm>
          </p:grpSpPr>
          <p:sp>
            <p:nvSpPr>
              <p:cNvPr id="12315" name="Rectangle 13"/>
              <p:cNvSpPr>
                <a:spLocks noChangeArrowheads="1"/>
              </p:cNvSpPr>
              <p:nvPr/>
            </p:nvSpPr>
            <p:spPr bwMode="auto">
              <a:xfrm>
                <a:off x="1296" y="3505"/>
                <a:ext cx="623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one</a:t>
                </a:r>
              </a:p>
            </p:txBody>
          </p:sp>
          <p:sp>
            <p:nvSpPr>
              <p:cNvPr id="12316" name="Rectangle 14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7" name="Oval 15"/>
              <p:cNvSpPr>
                <a:spLocks noChangeArrowheads="1"/>
              </p:cNvSpPr>
              <p:nvPr/>
            </p:nvSpPr>
            <p:spPr bwMode="auto">
              <a:xfrm>
                <a:off x="2016" y="355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8" name="Line 16"/>
              <p:cNvSpPr>
                <a:spLocks noChangeShapeType="1"/>
              </p:cNvSpPr>
              <p:nvPr/>
            </p:nvSpPr>
            <p:spPr bwMode="auto">
              <a:xfrm>
                <a:off x="2064" y="3603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32" y="2243"/>
              <a:ext cx="1152" cy="253"/>
              <a:chOff x="432" y="3062"/>
              <a:chExt cx="1152" cy="253"/>
            </a:xfrm>
          </p:grpSpPr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1296" y="3072"/>
                <a:ext cx="288" cy="240"/>
                <a:chOff x="960" y="1584"/>
                <a:chExt cx="288" cy="240"/>
              </a:xfrm>
            </p:grpSpPr>
            <p:sp>
              <p:nvSpPr>
                <p:cNvPr id="12313" name="Oval 19"/>
                <p:cNvSpPr>
                  <a:spLocks noChangeArrowheads="1"/>
                </p:cNvSpPr>
                <p:nvPr/>
              </p:nvSpPr>
              <p:spPr bwMode="auto">
                <a:xfrm>
                  <a:off x="1056" y="163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14" name="Rectangle 20"/>
                <p:cNvSpPr>
                  <a:spLocks noChangeArrowheads="1"/>
                </p:cNvSpPr>
                <p:nvPr/>
              </p:nvSpPr>
              <p:spPr bwMode="auto">
                <a:xfrm>
                  <a:off x="960" y="1584"/>
                  <a:ext cx="288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312" name="Text Box 21"/>
              <p:cNvSpPr txBox="1">
                <a:spLocks noChangeArrowheads="1"/>
              </p:cNvSpPr>
              <p:nvPr/>
            </p:nvSpPr>
            <p:spPr bwMode="auto">
              <a:xfrm>
                <a:off x="432" y="3062"/>
                <a:ext cx="912" cy="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accent2"/>
                    </a:solidFill>
                    <a:latin typeface="Consolas" pitchFamily="49" charset="0"/>
                  </a:rPr>
                  <a:t>numerals</a:t>
                </a:r>
              </a:p>
            </p:txBody>
          </p:sp>
        </p:grpSp>
        <p:sp>
          <p:nvSpPr>
            <p:cNvPr id="12310" name="Line 22"/>
            <p:cNvSpPr>
              <a:spLocks noChangeShapeType="1"/>
            </p:cNvSpPr>
            <p:nvPr/>
          </p:nvSpPr>
          <p:spPr bwMode="auto">
            <a:xfrm>
              <a:off x="1440" y="2349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3048000" y="2478088"/>
            <a:ext cx="1143000" cy="401637"/>
            <a:chOff x="1920" y="1561"/>
            <a:chExt cx="720" cy="253"/>
          </a:xfrm>
        </p:grpSpPr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352" y="1571"/>
              <a:ext cx="288" cy="240"/>
              <a:chOff x="960" y="1584"/>
              <a:chExt cx="288" cy="240"/>
            </a:xfrm>
          </p:grpSpPr>
          <p:sp>
            <p:nvSpPr>
              <p:cNvPr id="12304" name="Oval 24"/>
              <p:cNvSpPr>
                <a:spLocks noChangeArrowheads="1"/>
              </p:cNvSpPr>
              <p:nvPr/>
            </p:nvSpPr>
            <p:spPr bwMode="auto">
              <a:xfrm>
                <a:off x="1056" y="163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Rectangle 25"/>
              <p:cNvSpPr>
                <a:spLocks noChangeArrowheads="1"/>
              </p:cNvSpPr>
              <p:nvPr/>
            </p:nvSpPr>
            <p:spPr bwMode="auto">
              <a:xfrm>
                <a:off x="960" y="1584"/>
                <a:ext cx="28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3" name="Text Box 29"/>
            <p:cNvSpPr txBox="1">
              <a:spLocks noChangeArrowheads="1"/>
            </p:cNvSpPr>
            <p:nvPr/>
          </p:nvSpPr>
          <p:spPr bwMode="auto">
            <a:xfrm>
              <a:off x="1920" y="1561"/>
              <a:ext cx="576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accent2"/>
                  </a:solidFill>
                  <a:latin typeface="Consolas" pitchFamily="49" charset="0"/>
                </a:rPr>
                <a:t>here</a:t>
              </a:r>
            </a:p>
          </p:txBody>
        </p:sp>
      </p:grpSp>
      <p:sp>
        <p:nvSpPr>
          <p:cNvPr id="22558" name="Freeform 30"/>
          <p:cNvSpPr>
            <a:spLocks/>
          </p:cNvSpPr>
          <p:nvPr/>
        </p:nvSpPr>
        <p:spPr bwMode="auto">
          <a:xfrm>
            <a:off x="2209800" y="1973263"/>
            <a:ext cx="1676400" cy="1739900"/>
          </a:xfrm>
          <a:custGeom>
            <a:avLst/>
            <a:gdLst>
              <a:gd name="T0" fmla="*/ 2147483647 w 1056"/>
              <a:gd name="T1" fmla="*/ 2147483647 h 1096"/>
              <a:gd name="T2" fmla="*/ 2147483647 w 1056"/>
              <a:gd name="T3" fmla="*/ 2147483647 h 1096"/>
              <a:gd name="T4" fmla="*/ 2147483647 w 1056"/>
              <a:gd name="T5" fmla="*/ 2147483647 h 1096"/>
              <a:gd name="T6" fmla="*/ 2147483647 w 1056"/>
              <a:gd name="T7" fmla="*/ 2147483647 h 1096"/>
              <a:gd name="T8" fmla="*/ 2147483647 w 1056"/>
              <a:gd name="T9" fmla="*/ 2147483647 h 10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6"/>
              <a:gd name="T16" fmla="*/ 0 h 1096"/>
              <a:gd name="T17" fmla="*/ 1056 w 1056"/>
              <a:gd name="T18" fmla="*/ 1096 h 10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6" h="1096">
                <a:moveTo>
                  <a:pt x="48" y="1096"/>
                </a:moveTo>
                <a:cubicBezTo>
                  <a:pt x="24" y="892"/>
                  <a:pt x="0" y="688"/>
                  <a:pt x="48" y="520"/>
                </a:cubicBezTo>
                <a:cubicBezTo>
                  <a:pt x="96" y="352"/>
                  <a:pt x="208" y="168"/>
                  <a:pt x="336" y="88"/>
                </a:cubicBezTo>
                <a:cubicBezTo>
                  <a:pt x="464" y="8"/>
                  <a:pt x="696" y="0"/>
                  <a:pt x="816" y="40"/>
                </a:cubicBezTo>
                <a:cubicBezTo>
                  <a:pt x="936" y="80"/>
                  <a:pt x="996" y="204"/>
                  <a:pt x="1056" y="328"/>
                </a:cubicBezTo>
              </a:path>
            </a:pathLst>
          </a:custGeom>
          <a:noFill/>
          <a:ln w="19050" cap="flat">
            <a:solidFill>
              <a:schemeClr val="accent2"/>
            </a:solidFill>
            <a:prstDash val="dash"/>
            <a:round/>
            <a:headEnd type="none" w="med" len="med"/>
            <a:tailEnd type="arrow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 flipH="1">
            <a:off x="2971800" y="2646363"/>
            <a:ext cx="9906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 flipV="1">
            <a:off x="4038600" y="2895600"/>
            <a:ext cx="0" cy="152400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 type="arrow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>
            <a:off x="3962400" y="2646363"/>
            <a:ext cx="10668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3" name="Freeform 35"/>
          <p:cNvSpPr>
            <a:spLocks/>
          </p:cNvSpPr>
          <p:nvPr/>
        </p:nvSpPr>
        <p:spPr bwMode="auto">
          <a:xfrm>
            <a:off x="4191000" y="2141538"/>
            <a:ext cx="1893888" cy="2257425"/>
          </a:xfrm>
          <a:custGeom>
            <a:avLst/>
            <a:gdLst>
              <a:gd name="T0" fmla="*/ 2147483647 w 1193"/>
              <a:gd name="T1" fmla="*/ 2147483647 h 1422"/>
              <a:gd name="T2" fmla="*/ 2147483647 w 1193"/>
              <a:gd name="T3" fmla="*/ 2147483647 h 1422"/>
              <a:gd name="T4" fmla="*/ 2147483647 w 1193"/>
              <a:gd name="T5" fmla="*/ 2147483647 h 1422"/>
              <a:gd name="T6" fmla="*/ 2147483647 w 1193"/>
              <a:gd name="T7" fmla="*/ 2147483647 h 1422"/>
              <a:gd name="T8" fmla="*/ 0 w 1193"/>
              <a:gd name="T9" fmla="*/ 2147483647 h 14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3"/>
              <a:gd name="T16" fmla="*/ 0 h 1422"/>
              <a:gd name="T17" fmla="*/ 1193 w 1193"/>
              <a:gd name="T18" fmla="*/ 1422 h 14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3" h="1422">
                <a:moveTo>
                  <a:pt x="1152" y="1422"/>
                </a:moveTo>
                <a:cubicBezTo>
                  <a:pt x="1152" y="1320"/>
                  <a:pt x="1193" y="1021"/>
                  <a:pt x="1152" y="807"/>
                </a:cubicBezTo>
                <a:cubicBezTo>
                  <a:pt x="1111" y="593"/>
                  <a:pt x="1042" y="270"/>
                  <a:pt x="906" y="138"/>
                </a:cubicBezTo>
                <a:cubicBezTo>
                  <a:pt x="770" y="6"/>
                  <a:pt x="488" y="0"/>
                  <a:pt x="337" y="14"/>
                </a:cubicBezTo>
                <a:cubicBezTo>
                  <a:pt x="186" y="28"/>
                  <a:pt x="70" y="179"/>
                  <a:pt x="0" y="222"/>
                </a:cubicBezTo>
              </a:path>
            </a:pathLst>
          </a:custGeom>
          <a:noFill/>
          <a:ln w="19050" cap="flat">
            <a:solidFill>
              <a:schemeClr val="accent2"/>
            </a:solidFill>
            <a:prstDash val="dash"/>
            <a:round/>
            <a:headEnd/>
            <a:tailEnd type="arrow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4" name="Line 36"/>
          <p:cNvSpPr>
            <a:spLocks noChangeShapeType="1"/>
          </p:cNvSpPr>
          <p:nvPr/>
        </p:nvSpPr>
        <p:spPr bwMode="auto">
          <a:xfrm>
            <a:off x="3962400" y="2646363"/>
            <a:ext cx="28194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5" name="Freeform 37"/>
          <p:cNvSpPr>
            <a:spLocks/>
          </p:cNvSpPr>
          <p:nvPr/>
        </p:nvSpPr>
        <p:spPr bwMode="auto">
          <a:xfrm>
            <a:off x="4038600" y="1716088"/>
            <a:ext cx="3987800" cy="2735262"/>
          </a:xfrm>
          <a:custGeom>
            <a:avLst/>
            <a:gdLst>
              <a:gd name="T0" fmla="*/ 2147483647 w 2512"/>
              <a:gd name="T1" fmla="*/ 2147483647 h 1723"/>
              <a:gd name="T2" fmla="*/ 2147483647 w 2512"/>
              <a:gd name="T3" fmla="*/ 2147483647 h 1723"/>
              <a:gd name="T4" fmla="*/ 2147483647 w 2512"/>
              <a:gd name="T5" fmla="*/ 2147483647 h 1723"/>
              <a:gd name="T6" fmla="*/ 2147483647 w 2512"/>
              <a:gd name="T7" fmla="*/ 2147483647 h 1723"/>
              <a:gd name="T8" fmla="*/ 2147483647 w 2512"/>
              <a:gd name="T9" fmla="*/ 2147483647 h 1723"/>
              <a:gd name="T10" fmla="*/ 2147483647 w 2512"/>
              <a:gd name="T11" fmla="*/ 2147483647 h 1723"/>
              <a:gd name="T12" fmla="*/ 2147483647 w 2512"/>
              <a:gd name="T13" fmla="*/ 2147483647 h 1723"/>
              <a:gd name="T14" fmla="*/ 0 w 2512"/>
              <a:gd name="T15" fmla="*/ 2147483647 h 172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512"/>
              <a:gd name="T25" fmla="*/ 0 h 1723"/>
              <a:gd name="T26" fmla="*/ 2512 w 2512"/>
              <a:gd name="T27" fmla="*/ 1723 h 172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512" h="1723">
                <a:moveTo>
                  <a:pt x="2496" y="1690"/>
                </a:moveTo>
                <a:cubicBezTo>
                  <a:pt x="2496" y="1706"/>
                  <a:pt x="2504" y="1723"/>
                  <a:pt x="2496" y="1642"/>
                </a:cubicBezTo>
                <a:cubicBezTo>
                  <a:pt x="2488" y="1561"/>
                  <a:pt x="2512" y="1392"/>
                  <a:pt x="2448" y="1205"/>
                </a:cubicBezTo>
                <a:cubicBezTo>
                  <a:pt x="2384" y="1018"/>
                  <a:pt x="2261" y="702"/>
                  <a:pt x="2110" y="521"/>
                </a:cubicBezTo>
                <a:cubicBezTo>
                  <a:pt x="1959" y="340"/>
                  <a:pt x="1780" y="206"/>
                  <a:pt x="1540" y="121"/>
                </a:cubicBezTo>
                <a:cubicBezTo>
                  <a:pt x="1300" y="36"/>
                  <a:pt x="904" y="0"/>
                  <a:pt x="671" y="13"/>
                </a:cubicBezTo>
                <a:cubicBezTo>
                  <a:pt x="438" y="26"/>
                  <a:pt x="256" y="123"/>
                  <a:pt x="144" y="202"/>
                </a:cubicBezTo>
                <a:cubicBezTo>
                  <a:pt x="32" y="281"/>
                  <a:pt x="28" y="386"/>
                  <a:pt x="0" y="490"/>
                </a:cubicBezTo>
              </a:path>
            </a:pathLst>
          </a:custGeom>
          <a:noFill/>
          <a:ln w="19050" cap="flat">
            <a:solidFill>
              <a:schemeClr val="accent2"/>
            </a:solidFill>
            <a:prstDash val="dash"/>
            <a:round/>
            <a:headEnd/>
            <a:tailEnd type="arrow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1828800" y="52578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8" grpId="0" animBg="1"/>
      <p:bldP spid="22559" grpId="0" animBg="1"/>
      <p:bldP spid="22560" grpId="0" animBg="1"/>
      <p:bldP spid="22561" grpId="0" animBg="1"/>
      <p:bldP spid="22563" grpId="0" animBg="1"/>
      <p:bldP spid="22564" grpId="0" animBg="1"/>
      <p:bldP spid="22565" grpId="0" animBg="1"/>
      <p:bldP spid="2256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Prepared by, </a:t>
            </a:r>
            <a:r>
              <a:rPr lang="en-US" dirty="0" err="1" smtClean="0"/>
              <a:t>Afsana</a:t>
            </a:r>
            <a:r>
              <a:rPr lang="en-US" dirty="0" smtClean="0"/>
              <a:t> </a:t>
            </a:r>
            <a:r>
              <a:rPr lang="en-US" dirty="0" err="1" smtClean="0"/>
              <a:t>Begum,Lecturer</a:t>
            </a:r>
            <a:r>
              <a:rPr lang="en-US" dirty="0" smtClean="0"/>
              <a:t>, SWE, DIU</a:t>
            </a:r>
            <a:endParaRPr lang="en-US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70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Traversing a linked lists</a:t>
            </a:r>
          </a:p>
        </p:txBody>
      </p:sp>
      <p:sp>
        <p:nvSpPr>
          <p:cNvPr id="9220" name="Text Box 34"/>
          <p:cNvSpPr txBox="1">
            <a:spLocks noChangeArrowheads="1"/>
          </p:cNvSpPr>
          <p:nvPr/>
        </p:nvSpPr>
        <p:spPr bwMode="auto">
          <a:xfrm>
            <a:off x="228600" y="1371600"/>
            <a:ext cx="8686800" cy="2714625"/>
          </a:xfrm>
          <a:prstGeom prst="rect">
            <a:avLst/>
          </a:prstGeom>
          <a:solidFill>
            <a:srgbClr val="EAF5F6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LIST be a linked list in memory stored in linear arrays INFO and LINK with START pointing to the first element and NULL indicating the end of LIST.</a:t>
            </a:r>
          </a:p>
          <a:p>
            <a:pPr>
              <a:spcBef>
                <a:spcPct val="50000"/>
              </a:spcBef>
            </a:pPr>
            <a:r>
              <a:rPr lang="en-US" dirty="0"/>
              <a:t>We want to traverse LIST in order to process each node exactly once.</a:t>
            </a:r>
          </a:p>
          <a:p>
            <a:pPr>
              <a:spcBef>
                <a:spcPct val="50000"/>
              </a:spcBef>
            </a:pPr>
            <a:r>
              <a:rPr lang="en-US" dirty="0"/>
              <a:t>Pointer variable PTR points to the node that is currently being processed.</a:t>
            </a:r>
          </a:p>
          <a:p>
            <a:pPr>
              <a:spcBef>
                <a:spcPct val="50000"/>
              </a:spcBef>
            </a:pPr>
            <a:r>
              <a:rPr lang="en-US" dirty="0"/>
              <a:t>LINK[PTR] points to the next node to be processed.</a:t>
            </a:r>
          </a:p>
          <a:p>
            <a:pPr>
              <a:spcBef>
                <a:spcPct val="50000"/>
              </a:spcBef>
            </a:pPr>
            <a:r>
              <a:rPr lang="en-US" dirty="0"/>
              <a:t>Thus update PTR by the assignment </a:t>
            </a:r>
          </a:p>
          <a:p>
            <a:pPr>
              <a:spcBef>
                <a:spcPct val="50000"/>
              </a:spcBef>
            </a:pPr>
            <a:r>
              <a:rPr lang="en-US" dirty="0"/>
              <a:t>		PTR : =LINK[PTR]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038600" y="4191000"/>
            <a:ext cx="4419600" cy="2209800"/>
            <a:chOff x="1239" y="1958"/>
            <a:chExt cx="2885" cy="1610"/>
          </a:xfrm>
        </p:grpSpPr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1239" y="1958"/>
              <a:ext cx="2640" cy="1161"/>
              <a:chOff x="1440" y="2151"/>
              <a:chExt cx="2640" cy="1161"/>
            </a:xfrm>
          </p:grpSpPr>
          <p:sp>
            <p:nvSpPr>
              <p:cNvPr id="9225" name="Text Box 19"/>
              <p:cNvSpPr txBox="1">
                <a:spLocks noChangeArrowheads="1"/>
              </p:cNvSpPr>
              <p:nvPr/>
            </p:nvSpPr>
            <p:spPr bwMode="auto">
              <a:xfrm>
                <a:off x="1440" y="2832"/>
                <a:ext cx="59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/>
                  <a:t>START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226" name="Rectangle 5"/>
              <p:cNvSpPr>
                <a:spLocks noChangeArrowheads="1"/>
              </p:cNvSpPr>
              <p:nvPr/>
            </p:nvSpPr>
            <p:spPr bwMode="auto">
              <a:xfrm>
                <a:off x="2074" y="3072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7" name="Rectangle 6"/>
              <p:cNvSpPr>
                <a:spLocks noChangeArrowheads="1"/>
              </p:cNvSpPr>
              <p:nvPr/>
            </p:nvSpPr>
            <p:spPr bwMode="auto">
              <a:xfrm>
                <a:off x="2410" y="3072"/>
                <a:ext cx="240" cy="240"/>
              </a:xfrm>
              <a:prstGeom prst="rect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8" name="Oval 7"/>
              <p:cNvSpPr>
                <a:spLocks noChangeArrowheads="1"/>
              </p:cNvSpPr>
              <p:nvPr/>
            </p:nvSpPr>
            <p:spPr bwMode="auto">
              <a:xfrm>
                <a:off x="2482" y="3144"/>
                <a:ext cx="96" cy="96"/>
              </a:xfrm>
              <a:prstGeom prst="ellipse">
                <a:avLst/>
              </a:prstGeom>
              <a:solidFill>
                <a:srgbClr val="063DE8"/>
              </a:solidFill>
              <a:ln w="12700">
                <a:solidFill>
                  <a:srgbClr val="063DE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9" name="Rectangle 9"/>
              <p:cNvSpPr>
                <a:spLocks noChangeArrowheads="1"/>
              </p:cNvSpPr>
              <p:nvPr/>
            </p:nvSpPr>
            <p:spPr bwMode="auto">
              <a:xfrm>
                <a:off x="2794" y="3072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0" name="Rectangle 10"/>
              <p:cNvSpPr>
                <a:spLocks noChangeArrowheads="1"/>
              </p:cNvSpPr>
              <p:nvPr/>
            </p:nvSpPr>
            <p:spPr bwMode="auto">
              <a:xfrm>
                <a:off x="3130" y="3072"/>
                <a:ext cx="240" cy="240"/>
              </a:xfrm>
              <a:prstGeom prst="rect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1" name="Oval 11"/>
              <p:cNvSpPr>
                <a:spLocks noChangeArrowheads="1"/>
              </p:cNvSpPr>
              <p:nvPr/>
            </p:nvSpPr>
            <p:spPr bwMode="auto">
              <a:xfrm>
                <a:off x="3202" y="3144"/>
                <a:ext cx="96" cy="96"/>
              </a:xfrm>
              <a:prstGeom prst="ellipse">
                <a:avLst/>
              </a:prstGeom>
              <a:solidFill>
                <a:srgbClr val="063DE8"/>
              </a:solidFill>
              <a:ln w="12700">
                <a:solidFill>
                  <a:srgbClr val="063DE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2" name="Rectangle 14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240" cy="240"/>
              </a:xfrm>
              <a:prstGeom prst="rect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3" name="Rectangle 17"/>
              <p:cNvSpPr>
                <a:spLocks noChangeArrowheads="1"/>
              </p:cNvSpPr>
              <p:nvPr/>
            </p:nvSpPr>
            <p:spPr bwMode="auto">
              <a:xfrm>
                <a:off x="1584" y="3057"/>
                <a:ext cx="240" cy="240"/>
              </a:xfrm>
              <a:prstGeom prst="rect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4" name="Oval 18"/>
              <p:cNvSpPr>
                <a:spLocks noChangeArrowheads="1"/>
              </p:cNvSpPr>
              <p:nvPr/>
            </p:nvSpPr>
            <p:spPr bwMode="auto">
              <a:xfrm>
                <a:off x="1656" y="3144"/>
                <a:ext cx="96" cy="96"/>
              </a:xfrm>
              <a:prstGeom prst="ellipse">
                <a:avLst/>
              </a:prstGeom>
              <a:solidFill>
                <a:srgbClr val="063DE8"/>
              </a:solidFill>
              <a:ln w="12700">
                <a:solidFill>
                  <a:srgbClr val="063DE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5" name="Line 20"/>
              <p:cNvSpPr>
                <a:spLocks noChangeShapeType="1"/>
              </p:cNvSpPr>
              <p:nvPr/>
            </p:nvSpPr>
            <p:spPr bwMode="auto">
              <a:xfrm>
                <a:off x="1738" y="3192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063DE8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6" name="Line 21"/>
              <p:cNvSpPr>
                <a:spLocks noChangeShapeType="1"/>
              </p:cNvSpPr>
              <p:nvPr/>
            </p:nvSpPr>
            <p:spPr bwMode="auto">
              <a:xfrm>
                <a:off x="2506" y="3192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63DE8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7" name="Line 22"/>
              <p:cNvSpPr>
                <a:spLocks noChangeShapeType="1"/>
              </p:cNvSpPr>
              <p:nvPr/>
            </p:nvSpPr>
            <p:spPr bwMode="auto">
              <a:xfrm>
                <a:off x="3226" y="3192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63DE8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Rectangle 13"/>
              <p:cNvSpPr>
                <a:spLocks noChangeArrowheads="1"/>
              </p:cNvSpPr>
              <p:nvPr/>
            </p:nvSpPr>
            <p:spPr bwMode="auto">
              <a:xfrm>
                <a:off x="3504" y="3072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Text Box 31"/>
              <p:cNvSpPr txBox="1">
                <a:spLocks noChangeArrowheads="1"/>
              </p:cNvSpPr>
              <p:nvPr/>
            </p:nvSpPr>
            <p:spPr bwMode="auto">
              <a:xfrm>
                <a:off x="3840" y="3072"/>
                <a:ext cx="1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X</a:t>
                </a:r>
              </a:p>
            </p:txBody>
          </p:sp>
          <p:sp>
            <p:nvSpPr>
              <p:cNvPr id="9240" name="Text Box 35"/>
              <p:cNvSpPr txBox="1">
                <a:spLocks noChangeArrowheads="1"/>
              </p:cNvSpPr>
              <p:nvPr/>
            </p:nvSpPr>
            <p:spPr bwMode="auto">
              <a:xfrm>
                <a:off x="2642" y="2823"/>
                <a:ext cx="11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/>
                  <a:t>INFO</a:t>
                </a:r>
                <a:r>
                  <a:rPr lang="en-US"/>
                  <a:t> </a:t>
                </a:r>
                <a:r>
                  <a:rPr lang="en-US" b="1"/>
                  <a:t>LINK</a:t>
                </a:r>
              </a:p>
            </p:txBody>
          </p:sp>
          <p:grpSp>
            <p:nvGrpSpPr>
              <p:cNvPr id="4" name="Group 43"/>
              <p:cNvGrpSpPr>
                <a:grpSpLocks/>
              </p:cNvGrpSpPr>
              <p:nvPr/>
            </p:nvGrpSpPr>
            <p:grpSpPr bwMode="auto">
              <a:xfrm>
                <a:off x="2263" y="2151"/>
                <a:ext cx="432" cy="480"/>
                <a:chOff x="1824" y="2160"/>
                <a:chExt cx="432" cy="480"/>
              </a:xfrm>
            </p:grpSpPr>
            <p:grpSp>
              <p:nvGrpSpPr>
                <p:cNvPr id="5" name="Group 41"/>
                <p:cNvGrpSpPr>
                  <a:grpSpLocks/>
                </p:cNvGrpSpPr>
                <p:nvPr/>
              </p:nvGrpSpPr>
              <p:grpSpPr bwMode="auto">
                <a:xfrm>
                  <a:off x="1824" y="2160"/>
                  <a:ext cx="432" cy="480"/>
                  <a:chOff x="2256" y="1920"/>
                  <a:chExt cx="432" cy="480"/>
                </a:xfrm>
              </p:grpSpPr>
              <p:sp>
                <p:nvSpPr>
                  <p:cNvPr id="9246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6" y="1920"/>
                    <a:ext cx="432" cy="231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b="1"/>
                      <a:t>PTR</a:t>
                    </a:r>
                    <a:endParaRPr lang="en-US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924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2160"/>
                    <a:ext cx="240" cy="240"/>
                  </a:xfrm>
                  <a:prstGeom prst="rect">
                    <a:avLst/>
                  </a:prstGeom>
                  <a:solidFill>
                    <a:srgbClr val="99C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245" name="Oval 42"/>
                <p:cNvSpPr>
                  <a:spLocks noChangeArrowheads="1"/>
                </p:cNvSpPr>
                <p:nvPr/>
              </p:nvSpPr>
              <p:spPr bwMode="auto">
                <a:xfrm>
                  <a:off x="1977" y="2466"/>
                  <a:ext cx="96" cy="96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9242" name="AutoShape 44"/>
              <p:cNvCxnSpPr>
                <a:cxnSpLocks noChangeShapeType="1"/>
                <a:stCxn id="9245" idx="6"/>
                <a:endCxn id="9229" idx="1"/>
              </p:cNvCxnSpPr>
              <p:nvPr/>
            </p:nvCxnSpPr>
            <p:spPr bwMode="auto">
              <a:xfrm>
                <a:off x="2512" y="2505"/>
                <a:ext cx="273" cy="687"/>
              </a:xfrm>
              <a:prstGeom prst="bentConnector3">
                <a:avLst>
                  <a:gd name="adj1" fmla="val 68130"/>
                </a:avLst>
              </a:prstGeom>
              <a:noFill/>
              <a:ln w="31750">
                <a:solidFill>
                  <a:schemeClr val="tx1"/>
                </a:solidFill>
                <a:prstDash val="sysDot"/>
                <a:miter lim="800000"/>
                <a:headEnd/>
                <a:tailEnd type="triangle" w="med" len="med"/>
              </a:ln>
            </p:spPr>
          </p:cxnSp>
          <p:cxnSp>
            <p:nvCxnSpPr>
              <p:cNvPr id="9243" name="AutoShape 45"/>
              <p:cNvCxnSpPr>
                <a:cxnSpLocks noChangeShapeType="1"/>
                <a:stCxn id="9245" idx="6"/>
                <a:endCxn id="9238" idx="1"/>
              </p:cNvCxnSpPr>
              <p:nvPr/>
            </p:nvCxnSpPr>
            <p:spPr bwMode="auto">
              <a:xfrm>
                <a:off x="2512" y="2505"/>
                <a:ext cx="983" cy="687"/>
              </a:xfrm>
              <a:prstGeom prst="bentConnector3">
                <a:avLst>
                  <a:gd name="adj1" fmla="val 91352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  <p:sp>
          <p:nvSpPr>
            <p:cNvPr id="9224" name="Text Box 47"/>
            <p:cNvSpPr txBox="1">
              <a:spLocks noChangeArrowheads="1"/>
            </p:cNvSpPr>
            <p:nvPr/>
          </p:nvSpPr>
          <p:spPr bwMode="auto">
            <a:xfrm>
              <a:off x="1765" y="3337"/>
              <a:ext cx="23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Fig : PTR : = LINK[PTR]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38912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7200" dirty="0" smtClean="0"/>
          </a:p>
          <a:p>
            <a:pPr algn="ctr">
              <a:buNone/>
            </a:pPr>
            <a:r>
              <a:rPr lang="en-US" sz="7200" dirty="0" smtClean="0"/>
              <a:t>Question?</a:t>
            </a:r>
            <a:endParaRPr lang="en-US" sz="7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with link list</a:t>
            </a:r>
          </a:p>
          <a:p>
            <a:r>
              <a:rPr lang="en-US" dirty="0" smtClean="0"/>
              <a:t>Characteristics of link list</a:t>
            </a:r>
          </a:p>
          <a:p>
            <a:r>
              <a:rPr lang="en-US" dirty="0" smtClean="0"/>
              <a:t>Garbage collection</a:t>
            </a:r>
          </a:p>
          <a:p>
            <a:r>
              <a:rPr lang="en-US" dirty="0" smtClean="0"/>
              <a:t>Over flow and Under flow</a:t>
            </a:r>
          </a:p>
          <a:p>
            <a:r>
              <a:rPr lang="en-US" altLang="zh-CN" sz="2400" dirty="0" smtClean="0">
                <a:ea typeface="宋体" pitchFamily="2" charset="-122"/>
              </a:rPr>
              <a:t>Doubly linked lists</a:t>
            </a:r>
            <a:endParaRPr lang="en-US" dirty="0" smtClean="0"/>
          </a:p>
          <a:p>
            <a:r>
              <a:rPr lang="en-US" dirty="0" smtClean="0"/>
              <a:t>Basic operations of Link list</a:t>
            </a:r>
          </a:p>
          <a:p>
            <a:r>
              <a:rPr lang="en-US" dirty="0" smtClean="0"/>
              <a:t>Traversing of Link List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>
          <a:xfrm>
            <a:off x="3352800" y="381000"/>
            <a:ext cx="4710113" cy="496888"/>
          </a:xfrm>
        </p:spPr>
        <p:txBody>
          <a:bodyPr>
            <a:noAutofit/>
          </a:bodyPr>
          <a:lstStyle/>
          <a:p>
            <a:r>
              <a:rPr lang="en-US" sz="4000" b="1" dirty="0"/>
              <a:t>Linked lists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26473" y="976746"/>
            <a:ext cx="78486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FontTx/>
              <a:buChar char="•"/>
            </a:pPr>
            <a:r>
              <a:rPr lang="en-US" b="1" dirty="0"/>
              <a:t>A linked list, or one way list, is a linear collection of data elements, called nodes, where the linear order is given by means of pointers.</a:t>
            </a:r>
          </a:p>
          <a:p>
            <a:pPr lvl="1"/>
            <a:endParaRPr lang="en-US" b="1" dirty="0"/>
          </a:p>
          <a:p>
            <a:pPr lvl="1">
              <a:buFontTx/>
              <a:buChar char="•"/>
            </a:pPr>
            <a:r>
              <a:rPr lang="en-US" b="1" dirty="0"/>
              <a:t>Dynamically allocate space for each element as needed.</a:t>
            </a:r>
          </a:p>
          <a:p>
            <a:endParaRPr lang="en-US" b="1" dirty="0"/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1295400" y="4038600"/>
            <a:ext cx="6096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/>
              <a:t>In linked list</a:t>
            </a:r>
          </a:p>
          <a:p>
            <a:pPr lvl="1"/>
            <a:r>
              <a:rPr lang="en-US" b="1" dirty="0"/>
              <a:t>Each node of the list contains the data item</a:t>
            </a:r>
          </a:p>
          <a:p>
            <a:pPr lvl="2"/>
            <a:r>
              <a:rPr lang="en-US" b="1" dirty="0"/>
              <a:t>a pointer to the next node</a:t>
            </a:r>
          </a:p>
          <a:p>
            <a:pPr lvl="2"/>
            <a:endParaRPr lang="en-US" b="1" dirty="0"/>
          </a:p>
          <a:p>
            <a:r>
              <a:rPr lang="en-US" b="1" dirty="0"/>
              <a:t>Collection structure has a pointer to the list </a:t>
            </a:r>
            <a:r>
              <a:rPr lang="en-US" b="1" dirty="0">
                <a:solidFill>
                  <a:srgbClr val="FC0128"/>
                </a:solidFill>
              </a:rPr>
              <a:t>Start</a:t>
            </a:r>
          </a:p>
          <a:p>
            <a:pPr lvl="1"/>
            <a:r>
              <a:rPr lang="en-US" b="1" dirty="0">
                <a:solidFill>
                  <a:srgbClr val="063DE8"/>
                </a:solidFill>
              </a:rPr>
              <a:t>Initially NULL</a:t>
            </a:r>
          </a:p>
          <a:p>
            <a:pPr lvl="2"/>
            <a:endParaRPr lang="en-US" b="1" dirty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24200" y="2438400"/>
            <a:ext cx="1752600" cy="1143000"/>
            <a:chOff x="960" y="1536"/>
            <a:chExt cx="1104" cy="720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960" y="1872"/>
              <a:ext cx="1104" cy="384"/>
              <a:chOff x="1056" y="3120"/>
              <a:chExt cx="1104" cy="384"/>
            </a:xfrm>
          </p:grpSpPr>
          <p:sp>
            <p:nvSpPr>
              <p:cNvPr id="11274" name="Rectangle 10"/>
              <p:cNvSpPr>
                <a:spLocks noChangeArrowheads="1"/>
              </p:cNvSpPr>
              <p:nvPr/>
            </p:nvSpPr>
            <p:spPr bwMode="auto">
              <a:xfrm>
                <a:off x="1056" y="3120"/>
                <a:ext cx="576" cy="38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5" name="Rectangle 11"/>
              <p:cNvSpPr>
                <a:spLocks noChangeArrowheads="1"/>
              </p:cNvSpPr>
              <p:nvPr/>
            </p:nvSpPr>
            <p:spPr bwMode="auto">
              <a:xfrm>
                <a:off x="1632" y="3120"/>
                <a:ext cx="528" cy="38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6" name="Text Box 12"/>
              <p:cNvSpPr txBox="1">
                <a:spLocks noChangeArrowheads="1"/>
              </p:cNvSpPr>
              <p:nvPr/>
            </p:nvSpPr>
            <p:spPr bwMode="auto">
              <a:xfrm>
                <a:off x="1680" y="3120"/>
                <a:ext cx="463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b="1"/>
                  <a:t>Next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280" name="Text Box 16"/>
              <p:cNvSpPr txBox="1">
                <a:spLocks noChangeArrowheads="1"/>
              </p:cNvSpPr>
              <p:nvPr/>
            </p:nvSpPr>
            <p:spPr bwMode="auto">
              <a:xfrm>
                <a:off x="1104" y="3120"/>
                <a:ext cx="463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b="1"/>
                  <a:t>Data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11283" name="Text Box 19"/>
            <p:cNvSpPr txBox="1">
              <a:spLocks noChangeArrowheads="1"/>
            </p:cNvSpPr>
            <p:nvPr/>
          </p:nvSpPr>
          <p:spPr bwMode="auto">
            <a:xfrm>
              <a:off x="1248" y="1536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/>
                <a:t>Node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3522663" y="5511800"/>
            <a:ext cx="914400" cy="609600"/>
            <a:chOff x="1056" y="2208"/>
            <a:chExt cx="576" cy="384"/>
          </a:xfrm>
        </p:grpSpPr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1056" y="2208"/>
              <a:ext cx="576" cy="38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Text Box 22"/>
            <p:cNvSpPr txBox="1">
              <a:spLocks noChangeArrowheads="1"/>
            </p:cNvSpPr>
            <p:nvPr/>
          </p:nvSpPr>
          <p:spPr bwMode="auto">
            <a:xfrm>
              <a:off x="1104" y="2208"/>
              <a:ext cx="48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/>
                <a:t>Start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Linked lists (con…)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09600" y="2057400"/>
            <a:ext cx="7543800" cy="2800767"/>
          </a:xfrm>
          <a:prstGeom prst="rect">
            <a:avLst/>
          </a:prstGeom>
          <a:solidFill>
            <a:srgbClr val="FCFEDE"/>
          </a:solidFill>
          <a:ln w="9525">
            <a:solidFill>
              <a:srgbClr val="CCFF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buFontTx/>
              <a:buChar char="•"/>
            </a:pPr>
            <a:r>
              <a:rPr lang="en-US" sz="1600" dirty="0"/>
              <a:t>A </a:t>
            </a:r>
            <a:r>
              <a:rPr lang="en-US" sz="1600" dirty="0">
                <a:solidFill>
                  <a:srgbClr val="FF6600"/>
                </a:solidFill>
              </a:rPr>
              <a:t>linked list</a:t>
            </a:r>
            <a:r>
              <a:rPr lang="en-US" sz="1600" dirty="0"/>
              <a:t>, or one way list, is a linear collection of data elements, called nodes, where the linear order is given by means of pointers.</a:t>
            </a:r>
          </a:p>
          <a:p>
            <a:pPr lvl="1">
              <a:buFontTx/>
              <a:buChar char="•"/>
            </a:pPr>
            <a:r>
              <a:rPr lang="en-US" sz="1600" dirty="0"/>
              <a:t>Each node is divided into two parts: </a:t>
            </a:r>
          </a:p>
          <a:p>
            <a:pPr lvl="1">
              <a:buFontTx/>
              <a:buChar char="•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FF6600"/>
                </a:solidFill>
              </a:rPr>
              <a:t>first part</a:t>
            </a:r>
            <a:r>
              <a:rPr lang="en-US" sz="1600" dirty="0"/>
              <a:t> contains the information of the element, and </a:t>
            </a:r>
          </a:p>
          <a:p>
            <a:pPr lvl="1">
              <a:buFontTx/>
              <a:buChar char="•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FF6600"/>
                </a:solidFill>
              </a:rPr>
              <a:t>second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6600"/>
                </a:solidFill>
              </a:rPr>
              <a:t>part</a:t>
            </a:r>
            <a:r>
              <a:rPr lang="en-US" sz="1600" dirty="0"/>
              <a:t>, called the link field or next pointer field, contains the address of the next node in the list.</a:t>
            </a:r>
          </a:p>
          <a:p>
            <a:pPr lvl="1">
              <a:buFontTx/>
              <a:buChar char="•"/>
            </a:pPr>
            <a:r>
              <a:rPr lang="en-US" sz="1600" dirty="0"/>
              <a:t>The pointer of the last node contains a special </a:t>
            </a:r>
            <a:r>
              <a:rPr lang="en-US" sz="1600" dirty="0" err="1"/>
              <a:t>value,called</a:t>
            </a:r>
            <a:r>
              <a:rPr lang="en-US" sz="1600" dirty="0"/>
              <a:t> the </a:t>
            </a:r>
            <a:r>
              <a:rPr lang="en-US" sz="1600" dirty="0">
                <a:solidFill>
                  <a:srgbClr val="FF6600"/>
                </a:solidFill>
              </a:rPr>
              <a:t>null pointer</a:t>
            </a:r>
            <a:r>
              <a:rPr lang="en-US" sz="1600" dirty="0"/>
              <a:t>.</a:t>
            </a:r>
          </a:p>
          <a:p>
            <a:pPr lvl="1">
              <a:buFontTx/>
              <a:buChar char="•"/>
            </a:pPr>
            <a:r>
              <a:rPr lang="en-US" sz="1600" dirty="0"/>
              <a:t>A list pointer variable – called </a:t>
            </a:r>
            <a:r>
              <a:rPr lang="en-US" sz="1600" dirty="0">
                <a:solidFill>
                  <a:srgbClr val="FF6600"/>
                </a:solidFill>
              </a:rPr>
              <a:t>START</a:t>
            </a:r>
            <a:r>
              <a:rPr lang="en-US" sz="1600" dirty="0"/>
              <a:t> which contains the address of the first node.</a:t>
            </a:r>
          </a:p>
          <a:p>
            <a:pPr lvl="1">
              <a:buFontTx/>
              <a:buChar char="•"/>
            </a:pPr>
            <a:r>
              <a:rPr lang="en-US" sz="1600" dirty="0"/>
              <a:t>A special case is the list that has no nodes, such a list is called the null list or </a:t>
            </a:r>
            <a:r>
              <a:rPr lang="en-US" sz="1600" dirty="0">
                <a:solidFill>
                  <a:srgbClr val="FF6600"/>
                </a:solidFill>
              </a:rPr>
              <a:t>empty list</a:t>
            </a:r>
            <a:r>
              <a:rPr lang="en-US" sz="1600" dirty="0"/>
              <a:t> and is denoted by the null pointer in the variable START.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A53B05E-254C-4A7B-93EE-E9323F155110}" type="slidenum">
              <a:rPr lang="en-US"/>
              <a:pPr/>
              <a:t>5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Anatomy of a linked list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1482725"/>
          </a:xfrm>
        </p:spPr>
        <p:txBody>
          <a:bodyPr/>
          <a:lstStyle/>
          <a:p>
            <a:pPr eaLnBrk="1" hangingPunct="1"/>
            <a:r>
              <a:rPr lang="en-US" dirty="0" smtClean="0"/>
              <a:t>A linked list consists of:</a:t>
            </a:r>
          </a:p>
          <a:p>
            <a:pPr lvl="1" eaLnBrk="1" hangingPunct="1"/>
            <a:r>
              <a:rPr lang="en-US" dirty="0" smtClean="0"/>
              <a:t>A sequence of </a:t>
            </a:r>
            <a:r>
              <a:rPr lang="en-US" dirty="0" smtClean="0">
                <a:solidFill>
                  <a:schemeClr val="tx2"/>
                </a:solidFill>
              </a:rPr>
              <a:t>nodes</a:t>
            </a:r>
            <a:endParaRPr lang="en-US" dirty="0" smtClean="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743200" y="3722688"/>
            <a:ext cx="5715000" cy="390525"/>
            <a:chOff x="1056" y="2011"/>
            <a:chExt cx="3600" cy="246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1056" y="2011"/>
              <a:ext cx="577" cy="243"/>
              <a:chOff x="863" y="1536"/>
              <a:chExt cx="577" cy="243"/>
            </a:xfrm>
          </p:grpSpPr>
          <p:sp>
            <p:nvSpPr>
              <p:cNvPr id="4139" name="Rectangle 13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140" name="Rectangle 14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063" y="2014"/>
              <a:ext cx="577" cy="243"/>
              <a:chOff x="863" y="1536"/>
              <a:chExt cx="577" cy="243"/>
            </a:xfrm>
          </p:grpSpPr>
          <p:sp>
            <p:nvSpPr>
              <p:cNvPr id="4137" name="Rectangle 16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138" name="Rectangle 17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3071" y="2014"/>
              <a:ext cx="577" cy="243"/>
              <a:chOff x="863" y="1536"/>
              <a:chExt cx="577" cy="243"/>
            </a:xfrm>
          </p:grpSpPr>
          <p:sp>
            <p:nvSpPr>
              <p:cNvPr id="4135" name="Rectangle 19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136" name="Rectangle 20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4079" y="2014"/>
              <a:ext cx="577" cy="243"/>
              <a:chOff x="863" y="1536"/>
              <a:chExt cx="577" cy="243"/>
            </a:xfrm>
          </p:grpSpPr>
          <p:sp>
            <p:nvSpPr>
              <p:cNvPr id="4133" name="Rectangle 22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134" name="Rectangle 23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2743200" y="3730625"/>
            <a:ext cx="5257800" cy="384175"/>
            <a:chOff x="1056" y="2302"/>
            <a:chExt cx="3312" cy="242"/>
          </a:xfrm>
        </p:grpSpPr>
        <p:sp>
          <p:nvSpPr>
            <p:cNvPr id="4125" name="Rectangle 27"/>
            <p:cNvSpPr>
              <a:spLocks noChangeArrowheads="1"/>
            </p:cNvSpPr>
            <p:nvPr/>
          </p:nvSpPr>
          <p:spPr bwMode="auto">
            <a:xfrm>
              <a:off x="1056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126" name="Rectangle 28"/>
            <p:cNvSpPr>
              <a:spLocks noChangeArrowheads="1"/>
            </p:cNvSpPr>
            <p:nvPr/>
          </p:nvSpPr>
          <p:spPr bwMode="auto">
            <a:xfrm>
              <a:off x="2064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127" name="Rectangle 29"/>
            <p:cNvSpPr>
              <a:spLocks noChangeArrowheads="1"/>
            </p:cNvSpPr>
            <p:nvPr/>
          </p:nvSpPr>
          <p:spPr bwMode="auto">
            <a:xfrm>
              <a:off x="3072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128" name="Rectangle 30"/>
            <p:cNvSpPr>
              <a:spLocks noChangeArrowheads="1"/>
            </p:cNvSpPr>
            <p:nvPr/>
          </p:nvSpPr>
          <p:spPr bwMode="auto">
            <a:xfrm>
              <a:off x="4080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d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3352800" y="3806825"/>
            <a:ext cx="4191000" cy="152400"/>
            <a:chOff x="1440" y="2064"/>
            <a:chExt cx="2640" cy="96"/>
          </a:xfrm>
        </p:grpSpPr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1440" y="2064"/>
              <a:ext cx="624" cy="96"/>
              <a:chOff x="1008" y="2304"/>
              <a:chExt cx="624" cy="96"/>
            </a:xfrm>
          </p:grpSpPr>
          <p:sp>
            <p:nvSpPr>
              <p:cNvPr id="4123" name="Oval 35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4" name="Line 36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37"/>
            <p:cNvGrpSpPr>
              <a:grpSpLocks/>
            </p:cNvGrpSpPr>
            <p:nvPr/>
          </p:nvGrpSpPr>
          <p:grpSpPr bwMode="auto">
            <a:xfrm>
              <a:off x="2448" y="2064"/>
              <a:ext cx="624" cy="96"/>
              <a:chOff x="1008" y="2304"/>
              <a:chExt cx="624" cy="96"/>
            </a:xfrm>
          </p:grpSpPr>
          <p:sp>
            <p:nvSpPr>
              <p:cNvPr id="4121" name="Oval 38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2" name="Line 39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40"/>
            <p:cNvGrpSpPr>
              <a:grpSpLocks/>
            </p:cNvGrpSpPr>
            <p:nvPr/>
          </p:nvGrpSpPr>
          <p:grpSpPr bwMode="auto">
            <a:xfrm>
              <a:off x="3456" y="2064"/>
              <a:ext cx="624" cy="96"/>
              <a:chOff x="1008" y="2304"/>
              <a:chExt cx="624" cy="96"/>
            </a:xfrm>
          </p:grpSpPr>
          <p:sp>
            <p:nvSpPr>
              <p:cNvPr id="4119" name="Oval 41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0" name="Line 42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609600" y="43434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>
                <a:latin typeface="Times New Roman" pitchFamily="18" charset="0"/>
              </a:rPr>
              <a:t>Each node contains a 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value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0284" name="Text Box 44"/>
          <p:cNvSpPr txBox="1">
            <a:spLocks noChangeArrowheads="1"/>
          </p:cNvSpPr>
          <p:nvPr/>
        </p:nvSpPr>
        <p:spPr bwMode="auto">
          <a:xfrm>
            <a:off x="1066800" y="4724400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and a 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link</a:t>
            </a:r>
            <a:r>
              <a:rPr lang="en-US">
                <a:latin typeface="Times New Roman" pitchFamily="18" charset="0"/>
              </a:rPr>
              <a:t> (pointer or reference) to some other node</a:t>
            </a:r>
          </a:p>
        </p:txBody>
      </p: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1066800" y="51816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The last node contains a 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null link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0287" name="Oval 47"/>
          <p:cNvSpPr>
            <a:spLocks noChangeArrowheads="1"/>
          </p:cNvSpPr>
          <p:nvPr/>
        </p:nvSpPr>
        <p:spPr bwMode="auto">
          <a:xfrm>
            <a:off x="8153400" y="38100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8" name="Text Box 48"/>
          <p:cNvSpPr txBox="1">
            <a:spLocks noChangeArrowheads="1"/>
          </p:cNvSpPr>
          <p:nvPr/>
        </p:nvSpPr>
        <p:spPr bwMode="auto">
          <a:xfrm>
            <a:off x="1066800" y="5638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The list may (or may not) have a 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header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685800" y="2971800"/>
            <a:ext cx="1981200" cy="762000"/>
            <a:chOff x="192" y="1872"/>
            <a:chExt cx="1248" cy="480"/>
          </a:xfrm>
        </p:grpSpPr>
        <p:grpSp>
          <p:nvGrpSpPr>
            <p:cNvPr id="13" name="Group 49"/>
            <p:cNvGrpSpPr>
              <a:grpSpLocks/>
            </p:cNvGrpSpPr>
            <p:nvPr/>
          </p:nvGrpSpPr>
          <p:grpSpPr bwMode="auto">
            <a:xfrm>
              <a:off x="960" y="1920"/>
              <a:ext cx="480" cy="432"/>
              <a:chOff x="432" y="2352"/>
              <a:chExt cx="480" cy="432"/>
            </a:xfrm>
          </p:grpSpPr>
          <p:grpSp>
            <p:nvGrpSpPr>
              <p:cNvPr id="14" name="Group 50"/>
              <p:cNvGrpSpPr>
                <a:grpSpLocks/>
              </p:cNvGrpSpPr>
              <p:nvPr/>
            </p:nvGrpSpPr>
            <p:grpSpPr bwMode="auto">
              <a:xfrm>
                <a:off x="432" y="2352"/>
                <a:ext cx="288" cy="240"/>
                <a:chOff x="960" y="1584"/>
                <a:chExt cx="288" cy="240"/>
              </a:xfrm>
            </p:grpSpPr>
            <p:sp>
              <p:nvSpPr>
                <p:cNvPr id="4114" name="Oval 51"/>
                <p:cNvSpPr>
                  <a:spLocks noChangeArrowheads="1"/>
                </p:cNvSpPr>
                <p:nvPr/>
              </p:nvSpPr>
              <p:spPr bwMode="auto">
                <a:xfrm>
                  <a:off x="1056" y="163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Rectangle 52"/>
                <p:cNvSpPr>
                  <a:spLocks noChangeArrowheads="1"/>
                </p:cNvSpPr>
                <p:nvPr/>
              </p:nvSpPr>
              <p:spPr bwMode="auto">
                <a:xfrm>
                  <a:off x="960" y="1584"/>
                  <a:ext cx="288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13" name="Line 53"/>
              <p:cNvSpPr>
                <a:spLocks noChangeShapeType="1"/>
              </p:cNvSpPr>
              <p:nvPr/>
            </p:nvSpPr>
            <p:spPr bwMode="auto">
              <a:xfrm>
                <a:off x="576" y="2448"/>
                <a:ext cx="33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11" name="Text Box 54"/>
            <p:cNvSpPr txBox="1">
              <a:spLocks noChangeArrowheads="1"/>
            </p:cNvSpPr>
            <p:nvPr/>
          </p:nvSpPr>
          <p:spPr bwMode="auto">
            <a:xfrm>
              <a:off x="192" y="1872"/>
              <a:ext cx="8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Consolas" pitchFamily="49" charset="0"/>
                </a:rPr>
                <a:t>myList</a:t>
              </a:r>
              <a:endParaRPr 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3" grpId="0" autoUpdateAnimBg="0"/>
      <p:bldP spid="10284" grpId="0" autoUpdateAnimBg="0"/>
      <p:bldP spid="10286" grpId="0" autoUpdateAnimBg="0"/>
      <p:bldP spid="10287" grpId="0" animBg="1"/>
      <p:bldP spid="1028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438400" y="381000"/>
            <a:ext cx="47244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Linked </a:t>
            </a:r>
            <a:r>
              <a:rPr lang="en-US" sz="2800" dirty="0" smtClean="0">
                <a:solidFill>
                  <a:schemeClr val="tx2"/>
                </a:solidFill>
              </a:rPr>
              <a:t>lists (Con…)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362200" y="1447800"/>
            <a:ext cx="6172200" cy="1981200"/>
            <a:chOff x="1056" y="1200"/>
            <a:chExt cx="3888" cy="1248"/>
          </a:xfrm>
        </p:grpSpPr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1056" y="1200"/>
              <a:ext cx="576" cy="38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Text Box 7"/>
            <p:cNvSpPr txBox="1">
              <a:spLocks noChangeArrowheads="1"/>
            </p:cNvSpPr>
            <p:nvPr/>
          </p:nvSpPr>
          <p:spPr bwMode="auto">
            <a:xfrm>
              <a:off x="1104" y="1200"/>
              <a:ext cx="48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/>
                <a:t>Start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5608" name="Oval 8"/>
            <p:cNvSpPr>
              <a:spLocks noChangeArrowheads="1"/>
            </p:cNvSpPr>
            <p:nvPr/>
          </p:nvSpPr>
          <p:spPr bwMode="auto">
            <a:xfrm>
              <a:off x="1248" y="1440"/>
              <a:ext cx="96" cy="96"/>
            </a:xfrm>
            <a:prstGeom prst="ellipse">
              <a:avLst/>
            </a:prstGeom>
            <a:solidFill>
              <a:srgbClr val="063DE8"/>
            </a:solidFill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FC0128"/>
                </a:solidFill>
                <a:latin typeface="Times New Roman" pitchFamily="18" charset="0"/>
              </a:endParaRPr>
            </a:p>
          </p:txBody>
        </p:sp>
        <p:sp>
          <p:nvSpPr>
            <p:cNvPr id="25613" name="Rectangle 13"/>
            <p:cNvSpPr>
              <a:spLocks noChangeArrowheads="1"/>
            </p:cNvSpPr>
            <p:nvPr/>
          </p:nvSpPr>
          <p:spPr bwMode="auto">
            <a:xfrm>
              <a:off x="2016" y="2016"/>
              <a:ext cx="576" cy="38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>
              <a:off x="2592" y="2016"/>
              <a:ext cx="528" cy="38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Text Box 15"/>
            <p:cNvSpPr txBox="1">
              <a:spLocks noChangeArrowheads="1"/>
            </p:cNvSpPr>
            <p:nvPr/>
          </p:nvSpPr>
          <p:spPr bwMode="auto">
            <a:xfrm>
              <a:off x="2064" y="2016"/>
              <a:ext cx="46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/>
                <a:t>Data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2640" y="2016"/>
              <a:ext cx="46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/>
                <a:t>Next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5621" name="Text Box 21"/>
            <p:cNvSpPr txBox="1">
              <a:spLocks noChangeArrowheads="1"/>
            </p:cNvSpPr>
            <p:nvPr/>
          </p:nvSpPr>
          <p:spPr bwMode="auto">
            <a:xfrm>
              <a:off x="1920" y="1728"/>
              <a:ext cx="499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/>
                <a:t>node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5622" name="Oval 22"/>
            <p:cNvSpPr>
              <a:spLocks noChangeArrowheads="1"/>
            </p:cNvSpPr>
            <p:nvPr/>
          </p:nvSpPr>
          <p:spPr bwMode="auto">
            <a:xfrm>
              <a:off x="2832" y="2256"/>
              <a:ext cx="96" cy="96"/>
            </a:xfrm>
            <a:prstGeom prst="ellipse">
              <a:avLst/>
            </a:prstGeom>
            <a:solidFill>
              <a:srgbClr val="063DE8"/>
            </a:solidFill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FC0128"/>
                </a:solidFill>
                <a:latin typeface="Times New Roman" pitchFamily="18" charset="0"/>
              </a:endParaRPr>
            </a:p>
          </p:txBody>
        </p:sp>
        <p:cxnSp>
          <p:nvCxnSpPr>
            <p:cNvPr id="25623" name="AutoShape 23"/>
            <p:cNvCxnSpPr>
              <a:cxnSpLocks noChangeShapeType="1"/>
              <a:stCxn id="25622" idx="6"/>
            </p:cNvCxnSpPr>
            <p:nvPr/>
          </p:nvCxnSpPr>
          <p:spPr bwMode="auto">
            <a:xfrm>
              <a:off x="2928" y="2304"/>
              <a:ext cx="900" cy="0"/>
            </a:xfrm>
            <a:prstGeom prst="straightConnector1">
              <a:avLst/>
            </a:prstGeom>
            <a:noFill/>
            <a:ln w="38100">
              <a:solidFill>
                <a:srgbClr val="063DE8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5627" name="AutoShape 27"/>
            <p:cNvCxnSpPr>
              <a:cxnSpLocks noChangeShapeType="1"/>
              <a:stCxn id="25608" idx="4"/>
              <a:endCxn id="25613" idx="1"/>
            </p:cNvCxnSpPr>
            <p:nvPr/>
          </p:nvCxnSpPr>
          <p:spPr bwMode="auto">
            <a:xfrm rot="16200000" flipH="1">
              <a:off x="1314" y="1518"/>
              <a:ext cx="672" cy="708"/>
            </a:xfrm>
            <a:prstGeom prst="curvedConnector2">
              <a:avLst/>
            </a:prstGeom>
            <a:noFill/>
            <a:ln w="38100">
              <a:solidFill>
                <a:srgbClr val="063DE8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3" name="Group 39"/>
            <p:cNvGrpSpPr>
              <a:grpSpLocks/>
            </p:cNvGrpSpPr>
            <p:nvPr/>
          </p:nvGrpSpPr>
          <p:grpSpPr bwMode="auto">
            <a:xfrm>
              <a:off x="3744" y="1824"/>
              <a:ext cx="1200" cy="624"/>
              <a:chOff x="3744" y="1824"/>
              <a:chExt cx="1200" cy="624"/>
            </a:xfrm>
          </p:grpSpPr>
          <p:sp>
            <p:nvSpPr>
              <p:cNvPr id="25610" name="Text Box 10"/>
              <p:cNvSpPr txBox="1">
                <a:spLocks noChangeArrowheads="1"/>
              </p:cNvSpPr>
              <p:nvPr/>
            </p:nvSpPr>
            <p:spPr bwMode="auto">
              <a:xfrm>
                <a:off x="3744" y="1824"/>
                <a:ext cx="499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b="1"/>
                  <a:t>node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5611" name="Oval 11"/>
              <p:cNvSpPr>
                <a:spLocks noChangeArrowheads="1"/>
              </p:cNvSpPr>
              <p:nvPr/>
            </p:nvSpPr>
            <p:spPr bwMode="auto">
              <a:xfrm>
                <a:off x="4656" y="2352"/>
                <a:ext cx="96" cy="96"/>
              </a:xfrm>
              <a:prstGeom prst="ellipse">
                <a:avLst/>
              </a:prstGeom>
              <a:solidFill>
                <a:srgbClr val="063DE8"/>
              </a:solidFill>
              <a:ln w="12700">
                <a:solidFill>
                  <a:srgbClr val="063DE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rgbClr val="FC0128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29" name="Rectangle 29"/>
              <p:cNvSpPr>
                <a:spLocks noChangeArrowheads="1"/>
              </p:cNvSpPr>
              <p:nvPr/>
            </p:nvSpPr>
            <p:spPr bwMode="auto">
              <a:xfrm>
                <a:off x="3840" y="2064"/>
                <a:ext cx="576" cy="38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0" name="Rectangle 30"/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528" cy="38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1" name="Text Box 31"/>
              <p:cNvSpPr txBox="1">
                <a:spLocks noChangeArrowheads="1"/>
              </p:cNvSpPr>
              <p:nvPr/>
            </p:nvSpPr>
            <p:spPr bwMode="auto">
              <a:xfrm>
                <a:off x="3888" y="2064"/>
                <a:ext cx="463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b="1"/>
                  <a:t>Data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5637" name="Line 37"/>
              <p:cNvSpPr>
                <a:spLocks noChangeShapeType="1"/>
              </p:cNvSpPr>
              <p:nvPr/>
            </p:nvSpPr>
            <p:spPr bwMode="auto">
              <a:xfrm>
                <a:off x="4560" y="216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8" name="Line 38"/>
              <p:cNvSpPr>
                <a:spLocks noChangeShapeType="1"/>
              </p:cNvSpPr>
              <p:nvPr/>
            </p:nvSpPr>
            <p:spPr bwMode="auto">
              <a:xfrm flipH="1">
                <a:off x="4560" y="216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641" name="Text Box 41"/>
          <p:cNvSpPr txBox="1">
            <a:spLocks noChangeArrowheads="1"/>
          </p:cNvSpPr>
          <p:nvPr/>
        </p:nvSpPr>
        <p:spPr bwMode="auto">
          <a:xfrm>
            <a:off x="4191000" y="3810000"/>
            <a:ext cx="259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Linked list with 2 nodes</a:t>
            </a: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  <p:grpSp>
        <p:nvGrpSpPr>
          <p:cNvPr id="25" name="Group 55"/>
          <p:cNvGrpSpPr>
            <a:grpSpLocks/>
          </p:cNvGrpSpPr>
          <p:nvPr/>
        </p:nvGrpSpPr>
        <p:grpSpPr bwMode="auto">
          <a:xfrm>
            <a:off x="1295400" y="4267200"/>
            <a:ext cx="2400300" cy="1158875"/>
            <a:chOff x="3504" y="3108"/>
            <a:chExt cx="1429" cy="712"/>
          </a:xfrm>
        </p:grpSpPr>
        <p:sp>
          <p:nvSpPr>
            <p:cNvPr id="26" name="Rectangle 51"/>
            <p:cNvSpPr>
              <a:spLocks noChangeArrowheads="1"/>
            </p:cNvSpPr>
            <p:nvPr/>
          </p:nvSpPr>
          <p:spPr bwMode="auto">
            <a:xfrm>
              <a:off x="3504" y="3108"/>
              <a:ext cx="1367" cy="712"/>
            </a:xfrm>
            <a:prstGeom prst="rect">
              <a:avLst/>
            </a:prstGeom>
            <a:noFill/>
            <a:ln w="31750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52"/>
            <p:cNvSpPr txBox="1">
              <a:spLocks noChangeArrowheads="1"/>
            </p:cNvSpPr>
            <p:nvPr/>
          </p:nvSpPr>
          <p:spPr bwMode="auto">
            <a:xfrm>
              <a:off x="3536" y="3148"/>
              <a:ext cx="340" cy="169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200" b="1">
                  <a:ea typeface="宋体" pitchFamily="2" charset="-122"/>
                </a:rPr>
                <a:t>node</a:t>
              </a:r>
            </a:p>
          </p:txBody>
        </p:sp>
        <p:grpSp>
          <p:nvGrpSpPr>
            <p:cNvPr id="28" name="Group 54"/>
            <p:cNvGrpSpPr>
              <a:grpSpLocks/>
            </p:cNvGrpSpPr>
            <p:nvPr/>
          </p:nvGrpSpPr>
          <p:grpSpPr bwMode="auto">
            <a:xfrm>
              <a:off x="3918" y="3259"/>
              <a:ext cx="1015" cy="499"/>
              <a:chOff x="3918" y="3259"/>
              <a:chExt cx="1015" cy="499"/>
            </a:xfrm>
          </p:grpSpPr>
          <p:sp>
            <p:nvSpPr>
              <p:cNvPr id="29" name="Rectangle 45"/>
              <p:cNvSpPr>
                <a:spLocks noChangeArrowheads="1"/>
              </p:cNvSpPr>
              <p:nvPr/>
            </p:nvSpPr>
            <p:spPr bwMode="auto">
              <a:xfrm>
                <a:off x="4353" y="3259"/>
                <a:ext cx="373" cy="27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47"/>
              <p:cNvSpPr>
                <a:spLocks noChangeArrowheads="1"/>
              </p:cNvSpPr>
              <p:nvPr/>
            </p:nvSpPr>
            <p:spPr bwMode="auto">
              <a:xfrm>
                <a:off x="3918" y="3259"/>
                <a:ext cx="435" cy="271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48"/>
              <p:cNvSpPr txBox="1">
                <a:spLocks noChangeArrowheads="1"/>
              </p:cNvSpPr>
              <p:nvPr/>
            </p:nvSpPr>
            <p:spPr bwMode="auto">
              <a:xfrm>
                <a:off x="4045" y="3273"/>
                <a:ext cx="192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latin typeface="Tahoma" pitchFamily="34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32" name="Text Box 49"/>
              <p:cNvSpPr txBox="1">
                <a:spLocks noChangeArrowheads="1"/>
              </p:cNvSpPr>
              <p:nvPr/>
            </p:nvSpPr>
            <p:spPr bwMode="auto">
              <a:xfrm>
                <a:off x="4000" y="3589"/>
                <a:ext cx="313" cy="169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None/>
                </a:pPr>
                <a:r>
                  <a:rPr lang="en-US" altLang="zh-CN" sz="1200">
                    <a:ea typeface="宋体" pitchFamily="2" charset="-122"/>
                  </a:rPr>
                  <a:t>data</a:t>
                </a:r>
              </a:p>
            </p:txBody>
          </p:sp>
          <p:sp>
            <p:nvSpPr>
              <p:cNvPr id="33" name="Text Box 50"/>
              <p:cNvSpPr txBox="1">
                <a:spLocks noChangeArrowheads="1"/>
              </p:cNvSpPr>
              <p:nvPr/>
            </p:nvSpPr>
            <p:spPr bwMode="auto">
              <a:xfrm>
                <a:off x="4342" y="3589"/>
                <a:ext cx="490" cy="169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None/>
                </a:pPr>
                <a:r>
                  <a:rPr lang="en-US" altLang="zh-CN" sz="1200">
                    <a:ea typeface="宋体" pitchFamily="2" charset="-122"/>
                  </a:rPr>
                  <a:t>pointer</a:t>
                </a:r>
              </a:p>
            </p:txBody>
          </p:sp>
          <p:sp>
            <p:nvSpPr>
              <p:cNvPr id="34" name="Line 53"/>
              <p:cNvSpPr>
                <a:spLocks noChangeShapeType="1"/>
              </p:cNvSpPr>
              <p:nvPr/>
            </p:nvSpPr>
            <p:spPr bwMode="auto">
              <a:xfrm flipV="1">
                <a:off x="4560" y="3413"/>
                <a:ext cx="3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6ED08ED-9518-4B93-9D4D-B88F992FCC4D}" type="slidenum">
              <a:rPr lang="en-US"/>
              <a:pPr/>
              <a:t>7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terminology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A node</a:t>
            </a:r>
            <a:r>
              <a:rPr lang="ja-JP" altLang="en-US" smtClean="0"/>
              <a:t>’</a:t>
            </a:r>
            <a:r>
              <a:rPr lang="en-US" altLang="ja-JP" dirty="0" smtClean="0"/>
              <a:t>s </a:t>
            </a:r>
            <a:r>
              <a:rPr lang="en-US" altLang="ja-JP" dirty="0" smtClean="0">
                <a:solidFill>
                  <a:schemeClr val="tx2"/>
                </a:solidFill>
              </a:rPr>
              <a:t>successor</a:t>
            </a:r>
            <a:r>
              <a:rPr lang="en-US" altLang="ja-JP" dirty="0" smtClean="0"/>
              <a:t> is the next node in the sequence</a:t>
            </a:r>
          </a:p>
          <a:p>
            <a:pPr lvl="1" eaLnBrk="1" hangingPunct="1"/>
            <a:r>
              <a:rPr lang="en-US" dirty="0" smtClean="0"/>
              <a:t>The last node has no successor</a:t>
            </a:r>
          </a:p>
          <a:p>
            <a:pPr eaLnBrk="1" hangingPunct="1"/>
            <a:r>
              <a:rPr lang="en-US" dirty="0" smtClean="0"/>
              <a:t>A node</a:t>
            </a:r>
            <a:r>
              <a:rPr lang="ja-JP" altLang="en-US" smtClean="0"/>
              <a:t>’</a:t>
            </a:r>
            <a:r>
              <a:rPr lang="en-US" altLang="ja-JP" dirty="0" smtClean="0"/>
              <a:t>s </a:t>
            </a:r>
            <a:r>
              <a:rPr lang="en-US" altLang="ja-JP" dirty="0" smtClean="0">
                <a:solidFill>
                  <a:schemeClr val="tx2"/>
                </a:solidFill>
              </a:rPr>
              <a:t>predecessor</a:t>
            </a:r>
            <a:r>
              <a:rPr lang="en-US" altLang="ja-JP" dirty="0" smtClean="0"/>
              <a:t> is the previous node in the sequence</a:t>
            </a:r>
          </a:p>
          <a:p>
            <a:pPr lvl="1" eaLnBrk="1" hangingPunct="1"/>
            <a:r>
              <a:rPr lang="en-US" dirty="0" smtClean="0"/>
              <a:t>The first node has no predecessor</a:t>
            </a:r>
          </a:p>
          <a:p>
            <a:pPr eaLnBrk="1" hangingPunct="1"/>
            <a:r>
              <a:rPr lang="en-US" dirty="0" smtClean="0"/>
              <a:t>A list</a:t>
            </a:r>
            <a:r>
              <a:rPr lang="ja-JP" altLang="en-US" smtClean="0"/>
              <a:t>’</a:t>
            </a:r>
            <a:r>
              <a:rPr lang="en-US" altLang="ja-JP" dirty="0" smtClean="0"/>
              <a:t>s </a:t>
            </a:r>
            <a:r>
              <a:rPr lang="en-US" altLang="ja-JP" dirty="0" smtClean="0">
                <a:solidFill>
                  <a:schemeClr val="tx2"/>
                </a:solidFill>
              </a:rPr>
              <a:t>length</a:t>
            </a:r>
            <a:r>
              <a:rPr lang="en-US" altLang="ja-JP" dirty="0" smtClean="0"/>
              <a:t> is the number of elements in it</a:t>
            </a:r>
          </a:p>
          <a:p>
            <a:pPr lvl="1" eaLnBrk="1" hangingPunct="1"/>
            <a:r>
              <a:rPr lang="en-US" dirty="0" smtClean="0"/>
              <a:t>A list may be </a:t>
            </a:r>
            <a:r>
              <a:rPr lang="en-US" dirty="0" smtClean="0">
                <a:solidFill>
                  <a:schemeClr val="tx2"/>
                </a:solidFill>
              </a:rPr>
              <a:t>empty</a:t>
            </a:r>
            <a:r>
              <a:rPr lang="en-US" dirty="0" smtClean="0"/>
              <a:t> (contain no elements)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438400" y="381000"/>
            <a:ext cx="47244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Linked lists</a:t>
            </a:r>
          </a:p>
        </p:txBody>
      </p:sp>
      <p:graphicFrame>
        <p:nvGraphicFramePr>
          <p:cNvPr id="26719" name="Group 95"/>
          <p:cNvGraphicFramePr>
            <a:graphicFrameLocks noGrp="1"/>
          </p:cNvGraphicFramePr>
          <p:nvPr/>
        </p:nvGraphicFramePr>
        <p:xfrm>
          <a:off x="1798638" y="1382713"/>
          <a:ext cx="422275" cy="4140200"/>
        </p:xfrm>
        <a:graphic>
          <a:graphicData uri="http://schemas.openxmlformats.org/drawingml/2006/table">
            <a:tbl>
              <a:tblPr/>
              <a:tblGrid>
                <a:gridCol w="4222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664" name="Group 40"/>
          <p:cNvGraphicFramePr>
            <a:graphicFrameLocks noGrp="1"/>
          </p:cNvGraphicFramePr>
          <p:nvPr/>
        </p:nvGraphicFramePr>
        <p:xfrm>
          <a:off x="2286000" y="1385888"/>
          <a:ext cx="609600" cy="40132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84" name="Text Box 60"/>
          <p:cNvSpPr txBox="1">
            <a:spLocks noChangeArrowheads="1"/>
          </p:cNvSpPr>
          <p:nvPr/>
        </p:nvSpPr>
        <p:spPr bwMode="auto">
          <a:xfrm>
            <a:off x="566738" y="2003425"/>
            <a:ext cx="434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graphicFrame>
        <p:nvGraphicFramePr>
          <p:cNvPr id="26685" name="Group 61"/>
          <p:cNvGraphicFramePr>
            <a:graphicFrameLocks noGrp="1"/>
          </p:cNvGraphicFramePr>
          <p:nvPr/>
        </p:nvGraphicFramePr>
        <p:xfrm>
          <a:off x="3186113" y="1374775"/>
          <a:ext cx="609600" cy="40132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6721" name="AutoShape 97"/>
          <p:cNvCxnSpPr>
            <a:cxnSpLocks noChangeShapeType="1"/>
            <a:stCxn id="26684" idx="3"/>
            <a:endCxn id="0" idx="1"/>
          </p:cNvCxnSpPr>
          <p:nvPr/>
        </p:nvCxnSpPr>
        <p:spPr bwMode="auto">
          <a:xfrm>
            <a:off x="1001713" y="2192338"/>
            <a:ext cx="796925" cy="4841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6722" name="Text Box 98"/>
          <p:cNvSpPr txBox="1">
            <a:spLocks noChangeArrowheads="1"/>
          </p:cNvSpPr>
          <p:nvPr/>
        </p:nvSpPr>
        <p:spPr bwMode="auto">
          <a:xfrm>
            <a:off x="319088" y="1538288"/>
            <a:ext cx="10302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START</a:t>
            </a:r>
          </a:p>
        </p:txBody>
      </p:sp>
      <p:sp>
        <p:nvSpPr>
          <p:cNvPr id="26724" name="Text Box 100"/>
          <p:cNvSpPr txBox="1">
            <a:spLocks noChangeArrowheads="1"/>
          </p:cNvSpPr>
          <p:nvPr/>
        </p:nvSpPr>
        <p:spPr bwMode="auto">
          <a:xfrm>
            <a:off x="4078288" y="1538288"/>
            <a:ext cx="4760912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START=3</a:t>
            </a:r>
            <a:r>
              <a:rPr lang="en-US" dirty="0" smtClean="0"/>
              <a:t>,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 </a:t>
            </a:r>
            <a:r>
              <a:rPr lang="en-US" dirty="0"/>
              <a:t>INFO[3]=</a:t>
            </a:r>
            <a:r>
              <a:rPr lang="en-US" dirty="0" smtClean="0"/>
              <a:t>M   LINK[3</a:t>
            </a:r>
            <a:r>
              <a:rPr lang="en-US" dirty="0"/>
              <a:t>]=2, </a:t>
            </a: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dirty="0" smtClean="0"/>
              <a:t> INFO[2</a:t>
            </a:r>
            <a:r>
              <a:rPr lang="en-US" dirty="0"/>
              <a:t>]=</a:t>
            </a:r>
            <a:r>
              <a:rPr lang="en-US" dirty="0" smtClean="0"/>
              <a:t>A    LINK[2</a:t>
            </a:r>
            <a:r>
              <a:rPr lang="en-US" dirty="0"/>
              <a:t>]=5</a:t>
            </a:r>
            <a:r>
              <a:rPr lang="en-US" dirty="0" smtClean="0"/>
              <a:t>,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 INFO[5</a:t>
            </a:r>
            <a:r>
              <a:rPr lang="en-US" dirty="0"/>
              <a:t>]=</a:t>
            </a:r>
            <a:r>
              <a:rPr lang="en-US" dirty="0" smtClean="0"/>
              <a:t>N   LINK[5</a:t>
            </a:r>
            <a:r>
              <a:rPr lang="en-US" dirty="0"/>
              <a:t>]=4</a:t>
            </a:r>
            <a:r>
              <a:rPr lang="en-US" dirty="0" smtClean="0"/>
              <a:t>,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 </a:t>
            </a:r>
            <a:r>
              <a:rPr lang="en-US" dirty="0"/>
              <a:t>INFO[4]=</a:t>
            </a:r>
            <a:r>
              <a:rPr lang="en-US" dirty="0" smtClean="0"/>
              <a:t>G   LINK[4</a:t>
            </a:r>
            <a:r>
              <a:rPr lang="en-US" dirty="0"/>
              <a:t>]=7, </a:t>
            </a: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dirty="0" smtClean="0"/>
              <a:t> INFO[7</a:t>
            </a:r>
            <a:r>
              <a:rPr lang="en-US" dirty="0"/>
              <a:t>]=</a:t>
            </a:r>
            <a:r>
              <a:rPr lang="en-US" dirty="0" smtClean="0"/>
              <a:t>O    LINK[7</a:t>
            </a:r>
            <a:r>
              <a:rPr lang="en-US" dirty="0"/>
              <a:t>]=0, NULL value, So the list has ended</a:t>
            </a:r>
          </a:p>
        </p:txBody>
      </p:sp>
      <p:sp>
        <p:nvSpPr>
          <p:cNvPr id="26725" name="Text Box 101"/>
          <p:cNvSpPr txBox="1">
            <a:spLocks noChangeArrowheads="1"/>
          </p:cNvSpPr>
          <p:nvPr/>
        </p:nvSpPr>
        <p:spPr bwMode="auto">
          <a:xfrm>
            <a:off x="2220913" y="927100"/>
            <a:ext cx="841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INFO</a:t>
            </a:r>
          </a:p>
        </p:txBody>
      </p:sp>
      <p:sp>
        <p:nvSpPr>
          <p:cNvPr id="26726" name="Text Box 102"/>
          <p:cNvSpPr txBox="1">
            <a:spLocks noChangeArrowheads="1"/>
          </p:cNvSpPr>
          <p:nvPr/>
        </p:nvSpPr>
        <p:spPr bwMode="auto">
          <a:xfrm>
            <a:off x="3084513" y="963613"/>
            <a:ext cx="841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LINK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Prepared by, </a:t>
            </a:r>
            <a:r>
              <a:rPr lang="en-US" dirty="0" err="1" smtClean="0"/>
              <a:t>Afsana</a:t>
            </a:r>
            <a:r>
              <a:rPr lang="en-US" dirty="0" smtClean="0"/>
              <a:t> </a:t>
            </a:r>
            <a:r>
              <a:rPr lang="en-US" dirty="0" err="1" smtClean="0"/>
              <a:t>Begum,Lecturer</a:t>
            </a:r>
            <a:r>
              <a:rPr lang="en-US" dirty="0" smtClean="0"/>
              <a:t>, SWE, DIU</a:t>
            </a:r>
            <a:endParaRPr lang="en-US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linked lists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04800" y="2209800"/>
            <a:ext cx="8382000" cy="2862322"/>
          </a:xfrm>
          <a:prstGeom prst="rect">
            <a:avLst/>
          </a:prstGeom>
          <a:solidFill>
            <a:srgbClr val="FBEEFC"/>
          </a:solidFill>
          <a:ln w="9525">
            <a:solidFill>
              <a:srgbClr val="9900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A linked list organizes a collection of data items (elements ) such that elements can easily be added to and deleted from any position in the list.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Only  references </a:t>
            </a:r>
            <a:r>
              <a:rPr lang="en-US" dirty="0" smtClean="0"/>
              <a:t>to near two </a:t>
            </a:r>
            <a:r>
              <a:rPr lang="en-US" dirty="0"/>
              <a:t>elements are updated in insertion and deletion operations.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There is no need to copy or move  large blocks of data to facilitate insertion and deletion of elements.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Lists grow dynamically</a:t>
            </a:r>
            <a:r>
              <a:rPr lang="en-US" dirty="0" smtClean="0"/>
              <a:t>.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For the above reason link list is great to study.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359</TotalTime>
  <Words>1097</Words>
  <Application>Microsoft Office PowerPoint</Application>
  <PresentationFormat>On-screen Show (4:3)</PresentationFormat>
  <Paragraphs>205</Paragraphs>
  <Slides>16</Slides>
  <Notes>4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Lecture 7 Linked List ,  Traversing Operation of Linked List </vt:lpstr>
      <vt:lpstr>Objectives</vt:lpstr>
      <vt:lpstr>Linked lists</vt:lpstr>
      <vt:lpstr>Linked lists (con…)</vt:lpstr>
      <vt:lpstr>Anatomy of a linked list</vt:lpstr>
      <vt:lpstr>Slide 6</vt:lpstr>
      <vt:lpstr>More terminology</vt:lpstr>
      <vt:lpstr>Slide 8</vt:lpstr>
      <vt:lpstr>linked lists</vt:lpstr>
      <vt:lpstr>Memory allocation: Garbage collection</vt:lpstr>
      <vt:lpstr>Overflow and Underflow</vt:lpstr>
      <vt:lpstr>Variations of Linked Lists</vt:lpstr>
      <vt:lpstr>Basic Operations</vt:lpstr>
      <vt:lpstr>Traversing a Singly-linked lists </vt:lpstr>
      <vt:lpstr>Traversing a linked lists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lamisha</cp:lastModifiedBy>
  <cp:revision>54</cp:revision>
  <dcterms:created xsi:type="dcterms:W3CDTF">2006-08-16T00:00:00Z</dcterms:created>
  <dcterms:modified xsi:type="dcterms:W3CDTF">2016-11-22T06:17:18Z</dcterms:modified>
</cp:coreProperties>
</file>