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2" r:id="rId14"/>
    <p:sldId id="273" r:id="rId15"/>
    <p:sldId id="25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1B564-678C-428F-AF69-771F914BD8AA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F1A9E-5900-4D0C-80F0-96285EC089A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by, Afsana Begum, Lecturer, SWE, DIU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by, Afsana Begum, Lecturer, SWE, DIU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by, Afsana Begum, Lecturer, SWE, DIU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by, Afsana Begum, Lecturer, SWE, DIU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by, Afsana Begum, Lecturer, SWE, DIU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by, Afsana Begum, Lecturer, SWE, DIU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by, Afsana Begum, Lecturer, SWE, DIU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by, Afsana Begum, Lecturer, SWE, DIU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by, Afsana Begum, Lecturer, SWE, DIU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by, Afsana Begum, Lecturer, SWE, DIU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by, Afsana Begum, Lecturer, SWE, DIU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Prepared by, Afsana Begum, Lecturer, SWE, DIU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spider.usask.ca/resources/csconcepts/2000_1/Tutorial/glossary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838200"/>
            <a:ext cx="7851648" cy="1600200"/>
          </a:xfrm>
        </p:spPr>
        <p:txBody>
          <a:bodyPr>
            <a:noAutofit/>
          </a:bodyPr>
          <a:lstStyle/>
          <a:p>
            <a:r>
              <a:rPr lang="en-US" sz="4400" smtClean="0"/>
              <a:t>Lecture 9 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Linked list Deletion and more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Prepared By:</a:t>
            </a:r>
          </a:p>
          <a:p>
            <a:r>
              <a:rPr lang="en-US" dirty="0" smtClean="0"/>
              <a:t>	</a:t>
            </a:r>
          </a:p>
          <a:p>
            <a:r>
              <a:rPr lang="en-US" dirty="0" err="1" smtClean="0"/>
              <a:t>Afsana</a:t>
            </a:r>
            <a:r>
              <a:rPr lang="en-US" dirty="0" smtClean="0"/>
              <a:t> Begum</a:t>
            </a:r>
          </a:p>
          <a:p>
            <a:r>
              <a:rPr lang="en-US" dirty="0" smtClean="0"/>
              <a:t>Lecturer,</a:t>
            </a:r>
          </a:p>
          <a:p>
            <a:r>
              <a:rPr lang="en-US" dirty="0" smtClean="0"/>
              <a:t>Software Engineering Department,</a:t>
            </a:r>
          </a:p>
          <a:p>
            <a:r>
              <a:rPr lang="en-US" dirty="0" smtClean="0"/>
              <a:t>Daffodil International University.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by, Afsana Begum, Lecturer, SWE, DIU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by, Afsana Begum, Lecturer, SWE, DIU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EB56-DB2A-4F9D-9C66-297C477B0BBA}" type="slidenum">
              <a:rPr lang="en-US"/>
              <a:pPr/>
              <a:t>10</a:t>
            </a:fld>
            <a:endParaRPr 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z="2800"/>
              <a:t>Example of application of </a:t>
            </a:r>
            <a:r>
              <a:rPr lang="en-US" sz="3200"/>
              <a:t>circular linked list 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05800" cy="2590800"/>
          </a:xfrm>
          <a:solidFill>
            <a:srgbClr val="FEF0FD"/>
          </a:solidFill>
          <a:ln>
            <a:solidFill>
              <a:srgbClr val="FF33CC"/>
            </a:solidFill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/>
              <a:t>A good example of an application where circular linked list should be used is a timesharing problem solved by the operating system.</a:t>
            </a:r>
          </a:p>
          <a:p>
            <a:pPr>
              <a:lnSpc>
                <a:spcPct val="80000"/>
              </a:lnSpc>
            </a:pPr>
            <a:r>
              <a:rPr lang="en-US" sz="1800"/>
              <a:t>  In a timesharing environment, the operating system must maintain a list of present users and must alternately allow each user to use a small slice of CPU time, one user at a time. </a:t>
            </a:r>
          </a:p>
          <a:p>
            <a:pPr>
              <a:lnSpc>
                <a:spcPct val="80000"/>
              </a:lnSpc>
            </a:pPr>
            <a:r>
              <a:rPr lang="en-US" sz="1800"/>
              <a:t> The operating system will pick a user, let him/her use a small amount of CPU time and then move on to the next user, etc.</a:t>
            </a:r>
          </a:p>
          <a:p>
            <a:pPr>
              <a:lnSpc>
                <a:spcPct val="80000"/>
              </a:lnSpc>
            </a:pPr>
            <a:r>
              <a:rPr lang="en-US" sz="1800"/>
              <a:t>  For this application, there should be no NIL pointers unless there is absolutely no one requesting CPU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by, Afsana Begum, Lecturer, SWE, DIU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7BE4-ACC8-4460-994F-775519C1F2AB}" type="slidenum">
              <a:rPr lang="en-US"/>
              <a:pPr/>
              <a:t>11</a:t>
            </a:fld>
            <a:endParaRPr 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82000" cy="792162"/>
          </a:xfrm>
        </p:spPr>
        <p:txBody>
          <a:bodyPr/>
          <a:lstStyle/>
          <a:p>
            <a:r>
              <a:rPr lang="en-US" sz="2800" b="1"/>
              <a:t>Advantages</a:t>
            </a:r>
            <a:endParaRPr lang="en-US" sz="2800"/>
          </a:p>
        </p:txBody>
      </p:sp>
      <p:sp>
        <p:nvSpPr>
          <p:cNvPr id="36868" name="Text Box 4"/>
          <p:cNvSpPr txBox="1"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819400"/>
          </a:xfrm>
          <a:solidFill>
            <a:srgbClr val="F2FFCD"/>
          </a:solidFill>
          <a:ln>
            <a:solidFill>
              <a:srgbClr val="00CC00"/>
            </a:solidFill>
          </a:ln>
        </p:spPr>
        <p:txBody>
          <a:bodyPr/>
          <a:lstStyle/>
          <a:p>
            <a:r>
              <a:rPr lang="en-US" sz="1800"/>
              <a:t>Each node is accessible from any node.  </a:t>
            </a:r>
          </a:p>
          <a:p>
            <a:r>
              <a:rPr lang="en-US" sz="1800"/>
              <a:t>Certain operations, such as concatenation and splitting of string, is more efficient with circular linked list. </a:t>
            </a:r>
          </a:p>
          <a:p>
            <a:r>
              <a:rPr lang="en-US" sz="1800" b="1"/>
              <a:t>Disadvantage:</a:t>
            </a:r>
            <a:endParaRPr lang="en-US" sz="1800"/>
          </a:p>
          <a:p>
            <a:r>
              <a:rPr lang="en-US" sz="1800"/>
              <a:t>Danger of an </a:t>
            </a:r>
            <a:r>
              <a:rPr lang="en-US" sz="1800">
                <a:hlinkClick r:id="rId2"/>
              </a:rPr>
              <a:t>infinite loop</a:t>
            </a:r>
            <a:r>
              <a:rPr lang="en-US" sz="1800"/>
              <a:t> !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by, Afsana Begum, Lecturer, SWE, DIU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492EE-F755-4103-8FDA-128FCB05CD3E}" type="slidenum">
              <a:rPr lang="en-US"/>
              <a:pPr/>
              <a:t>12</a:t>
            </a:fld>
            <a:endParaRPr 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05800" cy="2209800"/>
          </a:xfrm>
          <a:solidFill>
            <a:srgbClr val="FFEBFF"/>
          </a:solidFill>
          <a:ln>
            <a:solidFill>
              <a:schemeClr val="bg2"/>
            </a:solidFill>
          </a:ln>
        </p:spPr>
        <p:txBody>
          <a:bodyPr/>
          <a:lstStyle/>
          <a:p>
            <a:r>
              <a:rPr lang="en-US" sz="1800"/>
              <a:t>In </a:t>
            </a:r>
            <a:r>
              <a:rPr lang="en-US" sz="1800" b="1"/>
              <a:t>linear linked</a:t>
            </a:r>
            <a:r>
              <a:rPr lang="en-US" sz="1800"/>
              <a:t> lists if a list is traversed (all the elements visited) an external pointer to the list</a:t>
            </a:r>
            <a:r>
              <a:rPr lang="tr-TR" sz="1800"/>
              <a:t> </a:t>
            </a:r>
            <a:r>
              <a:rPr lang="en-US" sz="1800"/>
              <a:t>must be preserved in order to be able to reference the list again.</a:t>
            </a:r>
            <a:endParaRPr lang="tr-TR" sz="1800"/>
          </a:p>
          <a:p>
            <a:r>
              <a:rPr lang="en-US" sz="1800" b="1"/>
              <a:t>Circular linked</a:t>
            </a:r>
            <a:r>
              <a:rPr lang="en-US" sz="1800"/>
              <a:t> lists can be used to help the traverse the same list again and again if needed. A</a:t>
            </a:r>
            <a:r>
              <a:rPr lang="tr-TR" sz="1800"/>
              <a:t> </a:t>
            </a:r>
            <a:r>
              <a:rPr lang="en-US" sz="1800"/>
              <a:t>circular list is very similar to the linear list where in the circular list the pointer of the last node</a:t>
            </a:r>
            <a:r>
              <a:rPr lang="tr-TR" sz="1800"/>
              <a:t> </a:t>
            </a:r>
            <a:r>
              <a:rPr lang="en-US" sz="1800"/>
              <a:t>points not NULL but the first node.</a:t>
            </a:r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990600"/>
            <a:ext cx="8229600" cy="551688"/>
          </a:xfrm>
          <a:noFill/>
          <a:ln/>
        </p:spPr>
        <p:txBody>
          <a:bodyPr/>
          <a:lstStyle/>
          <a:p>
            <a:r>
              <a:rPr lang="en-US" sz="2800" dirty="0"/>
              <a:t>Linear linked list </a:t>
            </a:r>
            <a:r>
              <a:rPr lang="en-US" sz="2800" dirty="0" err="1"/>
              <a:t>vs</a:t>
            </a:r>
            <a:r>
              <a:rPr lang="en-US" sz="2800" dirty="0"/>
              <a:t> </a:t>
            </a:r>
            <a:r>
              <a:rPr lang="tr-TR" sz="2800" dirty="0"/>
              <a:t>Circular Linked Lists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by, Afsana Begum, Lecturer, SWE, DIU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7AAC-917B-49AB-91C3-BCFFC30BF592}" type="slidenum">
              <a:rPr lang="en-US"/>
              <a:pPr/>
              <a:t>13</a:t>
            </a:fld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627888"/>
          </a:xfrm>
        </p:spPr>
        <p:txBody>
          <a:bodyPr/>
          <a:lstStyle/>
          <a:p>
            <a:r>
              <a:rPr lang="en-US" altLang="zh-CN" sz="3200" dirty="0">
                <a:ea typeface="宋体" pitchFamily="2" charset="-122"/>
              </a:rPr>
              <a:t>Array versus Linked Lists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848600" cy="4267200"/>
          </a:xfrm>
          <a:solidFill>
            <a:srgbClr val="F0FEFE"/>
          </a:solidFill>
          <a:ln>
            <a:solidFill>
              <a:srgbClr val="FFD5FF"/>
            </a:solidFill>
          </a:ln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altLang="zh-CN" sz="1600" b="1" dirty="0">
                <a:solidFill>
                  <a:srgbClr val="0000FF"/>
                </a:solidFill>
                <a:ea typeface="宋体" pitchFamily="2" charset="-122"/>
              </a:rPr>
              <a:t>Linked lists</a:t>
            </a:r>
            <a:r>
              <a:rPr lang="en-US" altLang="zh-CN" sz="1600" dirty="0">
                <a:ea typeface="宋体" pitchFamily="2" charset="-122"/>
              </a:rPr>
              <a:t> are more complex to code and manage than arrays, but they have some distinct advantages.</a:t>
            </a:r>
          </a:p>
          <a:p>
            <a:pPr lvl="1">
              <a:lnSpc>
                <a:spcPct val="90000"/>
              </a:lnSpc>
            </a:pPr>
            <a:endParaRPr lang="en-US" altLang="zh-CN" sz="1600" dirty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1600" b="1" dirty="0">
                <a:solidFill>
                  <a:srgbClr val="0000FF"/>
                </a:solidFill>
                <a:ea typeface="宋体" pitchFamily="2" charset="-122"/>
              </a:rPr>
              <a:t>Dynamic:</a:t>
            </a:r>
            <a:r>
              <a:rPr lang="en-US" altLang="zh-CN" sz="1600" dirty="0">
                <a:ea typeface="宋体" pitchFamily="2" charset="-122"/>
              </a:rPr>
              <a:t> a linked list can easily grow and shrink in size.</a:t>
            </a:r>
          </a:p>
          <a:p>
            <a:pPr lvl="2">
              <a:lnSpc>
                <a:spcPct val="90000"/>
              </a:lnSpc>
            </a:pPr>
            <a:r>
              <a:rPr lang="en-US" altLang="zh-CN" sz="1600" dirty="0">
                <a:ea typeface="宋体" pitchFamily="2" charset="-122"/>
              </a:rPr>
              <a:t>We don’t need to know how many nodes will be in the list. They are created in memory as needed.</a:t>
            </a:r>
          </a:p>
          <a:p>
            <a:pPr lvl="2">
              <a:lnSpc>
                <a:spcPct val="90000"/>
              </a:lnSpc>
            </a:pPr>
            <a:r>
              <a:rPr lang="en-US" altLang="zh-CN" sz="1600" dirty="0">
                <a:ea typeface="宋体" pitchFamily="2" charset="-122"/>
              </a:rPr>
              <a:t>In contrast, the size of a C++ array is fixed at compilation time.</a:t>
            </a:r>
          </a:p>
          <a:p>
            <a:pPr lvl="2">
              <a:lnSpc>
                <a:spcPct val="90000"/>
              </a:lnSpc>
            </a:pPr>
            <a:endParaRPr lang="en-US" altLang="zh-CN" sz="1600" dirty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1600" b="1" dirty="0">
                <a:solidFill>
                  <a:srgbClr val="0000FF"/>
                </a:solidFill>
                <a:ea typeface="宋体" pitchFamily="2" charset="-122"/>
              </a:rPr>
              <a:t>Easy and fast insertions and deletions</a:t>
            </a:r>
          </a:p>
          <a:p>
            <a:pPr lvl="2">
              <a:lnSpc>
                <a:spcPct val="90000"/>
              </a:lnSpc>
            </a:pPr>
            <a:r>
              <a:rPr lang="en-US" altLang="zh-CN" sz="1600" dirty="0">
                <a:ea typeface="宋体" pitchFamily="2" charset="-122"/>
              </a:rPr>
              <a:t>To insert or delete an element in an array, we need to copy to temporary variables to make room for new elements or close the gap caused by deleted elements.</a:t>
            </a:r>
          </a:p>
          <a:p>
            <a:pPr lvl="2">
              <a:lnSpc>
                <a:spcPct val="90000"/>
              </a:lnSpc>
            </a:pPr>
            <a:r>
              <a:rPr lang="en-US" altLang="zh-CN" sz="1600" dirty="0">
                <a:ea typeface="宋体" pitchFamily="2" charset="-122"/>
              </a:rPr>
              <a:t>With a linked list, no need to move other nodes. Only need to reset some pointers.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List Merge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by, Afsana Begum, Lecturer, SWE, DIU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026" name="Picture 2" descr="http://1.bp.blogspot.com/-L1xCTK9fSLk/VQkSKpGb-GI/AAAAAAAABl4/FLXgD04-Yg0/s1600/Linked_lis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133600"/>
            <a:ext cx="6877050" cy="31146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389120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7200" dirty="0" smtClean="0"/>
          </a:p>
          <a:p>
            <a:pPr algn="ctr">
              <a:buNone/>
            </a:pPr>
            <a:r>
              <a:rPr lang="en-US" sz="7200" dirty="0" smtClean="0"/>
              <a:t>Question?</a:t>
            </a:r>
            <a:endParaRPr lang="en-US" sz="7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by, Afsana Begum, Lecturer, SWE, DIU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 of Deletion</a:t>
            </a:r>
          </a:p>
          <a:p>
            <a:r>
              <a:rPr lang="en-US" sz="2800" b="1" dirty="0" smtClean="0"/>
              <a:t>circular linked list and its advantage and examples</a:t>
            </a:r>
          </a:p>
          <a:p>
            <a:r>
              <a:rPr lang="en-US" sz="2400" dirty="0" smtClean="0"/>
              <a:t>Linear linked list </a:t>
            </a:r>
            <a:r>
              <a:rPr lang="en-US" sz="2400" dirty="0" err="1" smtClean="0"/>
              <a:t>vs</a:t>
            </a:r>
            <a:r>
              <a:rPr lang="en-US" sz="2400" dirty="0" smtClean="0"/>
              <a:t> </a:t>
            </a:r>
            <a:r>
              <a:rPr lang="tr-TR" sz="2400" dirty="0" smtClean="0"/>
              <a:t>Circular Linked Lists</a:t>
            </a:r>
            <a:endParaRPr lang="en-US" sz="2400" dirty="0" smtClean="0"/>
          </a:p>
          <a:p>
            <a:r>
              <a:rPr lang="en-US" altLang="zh-CN" sz="2400" dirty="0" smtClean="0">
                <a:ea typeface="宋体" pitchFamily="2" charset="-122"/>
              </a:rPr>
              <a:t>Array versus Linked Lists</a:t>
            </a:r>
            <a:endParaRPr lang="en-US" sz="2400" dirty="0" smtClean="0"/>
          </a:p>
          <a:p>
            <a:endParaRPr lang="en-US" sz="24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by, Afsana Begum, Lecturer, SWE, DIU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by, Afsana Begum, Lecturer, SWE, DIU</a:t>
            </a:r>
            <a:endParaRPr lang="en-US"/>
          </a:p>
        </p:txBody>
      </p:sp>
      <p:sp>
        <p:nvSpPr>
          <p:cNvPr id="1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5223-C1B1-4F49-B01D-B856D1685FCD}" type="slidenum">
              <a:rPr lang="en-US"/>
              <a:pPr/>
              <a:t>3</a:t>
            </a:fld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sz="3200">
                <a:solidFill>
                  <a:srgbClr val="FFFF66"/>
                </a:solidFill>
              </a:rPr>
              <a:t>Deletion from a Linked List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153400" cy="1143000"/>
          </a:xfrm>
          <a:solidFill>
            <a:srgbClr val="FFD5FF"/>
          </a:solidFill>
          <a:ln>
            <a:solidFill>
              <a:srgbClr val="990000"/>
            </a:solidFill>
          </a:ln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1600" dirty="0"/>
              <a:t>The next pointer field of node-A now points to node-B, where node-N previously pointed</a:t>
            </a:r>
          </a:p>
          <a:p>
            <a:pPr>
              <a:lnSpc>
                <a:spcPct val="80000"/>
              </a:lnSpc>
            </a:pPr>
            <a:r>
              <a:rPr lang="en-US" sz="1600" dirty="0"/>
              <a:t>The next pointer field of N now points to the original first node in the free pool, where AVAIL previously pointed.</a:t>
            </a:r>
          </a:p>
          <a:p>
            <a:pPr>
              <a:lnSpc>
                <a:spcPct val="80000"/>
              </a:lnSpc>
            </a:pPr>
            <a:r>
              <a:rPr lang="en-US" sz="1600" dirty="0"/>
              <a:t>AVAIL now points to the deleted node-N </a:t>
            </a:r>
          </a:p>
        </p:txBody>
      </p:sp>
      <p:grpSp>
        <p:nvGrpSpPr>
          <p:cNvPr id="2" name="Group 114"/>
          <p:cNvGrpSpPr>
            <a:grpSpLocks/>
          </p:cNvGrpSpPr>
          <p:nvPr/>
        </p:nvGrpSpPr>
        <p:grpSpPr bwMode="auto">
          <a:xfrm>
            <a:off x="457200" y="2438400"/>
            <a:ext cx="8153400" cy="1879600"/>
            <a:chOff x="288" y="1248"/>
            <a:chExt cx="5136" cy="1184"/>
          </a:xfrm>
        </p:grpSpPr>
        <p:sp>
          <p:nvSpPr>
            <p:cNvPr id="12401" name="Rectangle 113"/>
            <p:cNvSpPr>
              <a:spLocks noChangeArrowheads="1"/>
            </p:cNvSpPr>
            <p:nvPr/>
          </p:nvSpPr>
          <p:spPr bwMode="auto">
            <a:xfrm>
              <a:off x="288" y="1248"/>
              <a:ext cx="5136" cy="10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12"/>
            <p:cNvGrpSpPr>
              <a:grpSpLocks/>
            </p:cNvGrpSpPr>
            <p:nvPr/>
          </p:nvGrpSpPr>
          <p:grpSpPr bwMode="auto">
            <a:xfrm>
              <a:off x="660" y="1248"/>
              <a:ext cx="4737" cy="1184"/>
              <a:chOff x="660" y="1248"/>
              <a:chExt cx="4737" cy="1184"/>
            </a:xfrm>
          </p:grpSpPr>
          <p:sp>
            <p:nvSpPr>
              <p:cNvPr id="12295" name="Rectangle 7"/>
              <p:cNvSpPr>
                <a:spLocks noChangeArrowheads="1"/>
              </p:cNvSpPr>
              <p:nvPr/>
            </p:nvSpPr>
            <p:spPr bwMode="auto">
              <a:xfrm>
                <a:off x="1574" y="1737"/>
                <a:ext cx="227" cy="20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6" name="Rectangle 8"/>
              <p:cNvSpPr>
                <a:spLocks noChangeArrowheads="1"/>
              </p:cNvSpPr>
              <p:nvPr/>
            </p:nvSpPr>
            <p:spPr bwMode="auto">
              <a:xfrm>
                <a:off x="1350" y="1740"/>
                <a:ext cx="224" cy="204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7" name="Rectangle 9"/>
              <p:cNvSpPr>
                <a:spLocks noChangeArrowheads="1"/>
              </p:cNvSpPr>
              <p:nvPr/>
            </p:nvSpPr>
            <p:spPr bwMode="auto">
              <a:xfrm>
                <a:off x="800" y="1457"/>
                <a:ext cx="227" cy="20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8" name="Line 10"/>
              <p:cNvSpPr>
                <a:spLocks noChangeShapeType="1"/>
              </p:cNvSpPr>
              <p:nvPr/>
            </p:nvSpPr>
            <p:spPr bwMode="auto">
              <a:xfrm flipV="1">
                <a:off x="1703" y="1834"/>
                <a:ext cx="219" cy="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2299" name="Rectangle 11"/>
              <p:cNvSpPr>
                <a:spLocks noChangeArrowheads="1"/>
              </p:cNvSpPr>
              <p:nvPr/>
            </p:nvSpPr>
            <p:spPr bwMode="auto">
              <a:xfrm>
                <a:off x="2152" y="1727"/>
                <a:ext cx="227" cy="20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0" name="Rectangle 12"/>
              <p:cNvSpPr>
                <a:spLocks noChangeArrowheads="1"/>
              </p:cNvSpPr>
              <p:nvPr/>
            </p:nvSpPr>
            <p:spPr bwMode="auto">
              <a:xfrm>
                <a:off x="1928" y="1730"/>
                <a:ext cx="224" cy="204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1" name="Line 13"/>
              <p:cNvSpPr>
                <a:spLocks noChangeShapeType="1"/>
              </p:cNvSpPr>
              <p:nvPr/>
            </p:nvSpPr>
            <p:spPr bwMode="auto">
              <a:xfrm flipV="1">
                <a:off x="2281" y="1824"/>
                <a:ext cx="219" cy="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2302" name="Rectangle 14"/>
              <p:cNvSpPr>
                <a:spLocks noChangeArrowheads="1"/>
              </p:cNvSpPr>
              <p:nvPr/>
            </p:nvSpPr>
            <p:spPr bwMode="auto">
              <a:xfrm>
                <a:off x="2733" y="1742"/>
                <a:ext cx="226" cy="20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3" name="Rectangle 15"/>
              <p:cNvSpPr>
                <a:spLocks noChangeArrowheads="1"/>
              </p:cNvSpPr>
              <p:nvPr/>
            </p:nvSpPr>
            <p:spPr bwMode="auto">
              <a:xfrm>
                <a:off x="2508" y="1746"/>
                <a:ext cx="225" cy="203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3" name="Text Box 25"/>
              <p:cNvSpPr txBox="1">
                <a:spLocks noChangeArrowheads="1"/>
              </p:cNvSpPr>
              <p:nvPr/>
            </p:nvSpPr>
            <p:spPr bwMode="auto">
              <a:xfrm>
                <a:off x="660" y="1248"/>
                <a:ext cx="50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b="1">
                    <a:solidFill>
                      <a:srgbClr val="0000FF"/>
                    </a:solidFill>
                  </a:rPr>
                  <a:t>START</a:t>
                </a:r>
              </a:p>
            </p:txBody>
          </p:sp>
          <p:cxnSp>
            <p:nvCxnSpPr>
              <p:cNvPr id="12314" name="AutoShape 26"/>
              <p:cNvCxnSpPr>
                <a:cxnSpLocks noChangeShapeType="1"/>
              </p:cNvCxnSpPr>
              <p:nvPr/>
            </p:nvCxnSpPr>
            <p:spPr bwMode="auto">
              <a:xfrm rot="5400000" flipV="1">
                <a:off x="980" y="1502"/>
                <a:ext cx="304" cy="421"/>
              </a:xfrm>
              <a:prstGeom prst="curvedConnector4">
                <a:avLst>
                  <a:gd name="adj1" fmla="val -2787"/>
                  <a:gd name="adj2" fmla="val 53556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12315" name="Oval 27"/>
              <p:cNvSpPr>
                <a:spLocks noChangeArrowheads="1"/>
              </p:cNvSpPr>
              <p:nvPr/>
            </p:nvSpPr>
            <p:spPr bwMode="auto">
              <a:xfrm>
                <a:off x="898" y="1538"/>
                <a:ext cx="45" cy="4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" name="Group 99"/>
              <p:cNvGrpSpPr>
                <a:grpSpLocks/>
              </p:cNvGrpSpPr>
              <p:nvPr/>
            </p:nvGrpSpPr>
            <p:grpSpPr bwMode="auto">
              <a:xfrm>
                <a:off x="3796" y="1734"/>
                <a:ext cx="1601" cy="240"/>
                <a:chOff x="3727" y="2064"/>
                <a:chExt cx="1601" cy="240"/>
              </a:xfrm>
            </p:grpSpPr>
            <p:sp>
              <p:nvSpPr>
                <p:cNvPr id="12305" name="Rectangle 17"/>
                <p:cNvSpPr>
                  <a:spLocks noChangeArrowheads="1"/>
                </p:cNvSpPr>
                <p:nvPr/>
              </p:nvSpPr>
              <p:spPr bwMode="auto">
                <a:xfrm>
                  <a:off x="3952" y="2097"/>
                  <a:ext cx="226" cy="205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06" name="Rectangle 18"/>
                <p:cNvSpPr>
                  <a:spLocks noChangeArrowheads="1"/>
                </p:cNvSpPr>
                <p:nvPr/>
              </p:nvSpPr>
              <p:spPr bwMode="auto">
                <a:xfrm>
                  <a:off x="3727" y="2101"/>
                  <a:ext cx="225" cy="203"/>
                </a:xfrm>
                <a:prstGeom prst="rect">
                  <a:avLst/>
                </a:prstGeom>
                <a:solidFill>
                  <a:schemeClr val="folHlink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07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4081" y="2194"/>
                  <a:ext cx="219" cy="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oval" w="med" len="med"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2308" name="Rectangle 20"/>
                <p:cNvSpPr>
                  <a:spLocks noChangeArrowheads="1"/>
                </p:cNvSpPr>
                <p:nvPr/>
              </p:nvSpPr>
              <p:spPr bwMode="auto">
                <a:xfrm>
                  <a:off x="4521" y="2087"/>
                  <a:ext cx="226" cy="205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09" name="Rectangle 21"/>
                <p:cNvSpPr>
                  <a:spLocks noChangeArrowheads="1"/>
                </p:cNvSpPr>
                <p:nvPr/>
              </p:nvSpPr>
              <p:spPr bwMode="auto">
                <a:xfrm>
                  <a:off x="4297" y="2091"/>
                  <a:ext cx="224" cy="203"/>
                </a:xfrm>
                <a:prstGeom prst="rect">
                  <a:avLst/>
                </a:prstGeom>
                <a:solidFill>
                  <a:schemeClr val="folHlink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10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4650" y="2184"/>
                  <a:ext cx="219" cy="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oval" w="med" len="med"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2311" name="Rectangle 23"/>
                <p:cNvSpPr>
                  <a:spLocks noChangeArrowheads="1"/>
                </p:cNvSpPr>
                <p:nvPr/>
              </p:nvSpPr>
              <p:spPr bwMode="auto">
                <a:xfrm>
                  <a:off x="5102" y="2064"/>
                  <a:ext cx="226" cy="205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12" name="Rectangle 24"/>
                <p:cNvSpPr>
                  <a:spLocks noChangeArrowheads="1"/>
                </p:cNvSpPr>
                <p:nvPr/>
              </p:nvSpPr>
              <p:spPr bwMode="auto">
                <a:xfrm>
                  <a:off x="4877" y="2068"/>
                  <a:ext cx="225" cy="203"/>
                </a:xfrm>
                <a:prstGeom prst="rect">
                  <a:avLst/>
                </a:prstGeom>
                <a:solidFill>
                  <a:schemeClr val="folHlink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5" name="Group 28"/>
                <p:cNvGrpSpPr>
                  <a:grpSpLocks/>
                </p:cNvGrpSpPr>
                <p:nvPr/>
              </p:nvGrpSpPr>
              <p:grpSpPr bwMode="auto">
                <a:xfrm>
                  <a:off x="5145" y="2112"/>
                  <a:ext cx="119" cy="108"/>
                  <a:chOff x="4462" y="1865"/>
                  <a:chExt cx="128" cy="128"/>
                </a:xfrm>
              </p:grpSpPr>
              <p:sp>
                <p:nvSpPr>
                  <p:cNvPr id="12317" name="Line 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489" y="1865"/>
                    <a:ext cx="82" cy="12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318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4462" y="1883"/>
                    <a:ext cx="128" cy="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2319" name="Text Box 31"/>
              <p:cNvSpPr txBox="1">
                <a:spLocks noChangeArrowheads="1"/>
              </p:cNvSpPr>
              <p:nvPr/>
            </p:nvSpPr>
            <p:spPr bwMode="auto">
              <a:xfrm>
                <a:off x="2448" y="1562"/>
                <a:ext cx="62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>
                    <a:solidFill>
                      <a:srgbClr val="0000FF"/>
                    </a:solidFill>
                  </a:rPr>
                  <a:t>Node A</a:t>
                </a:r>
              </a:p>
            </p:txBody>
          </p:sp>
          <p:sp>
            <p:nvSpPr>
              <p:cNvPr id="12320" name="Text Box 32"/>
              <p:cNvSpPr txBox="1">
                <a:spLocks noChangeArrowheads="1"/>
              </p:cNvSpPr>
              <p:nvPr/>
            </p:nvSpPr>
            <p:spPr bwMode="auto">
              <a:xfrm>
                <a:off x="3120" y="1552"/>
                <a:ext cx="62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 dirty="0">
                    <a:solidFill>
                      <a:srgbClr val="FF0000"/>
                    </a:solidFill>
                  </a:rPr>
                  <a:t>Node N</a:t>
                </a:r>
              </a:p>
            </p:txBody>
          </p:sp>
          <p:sp>
            <p:nvSpPr>
              <p:cNvPr id="12321" name="Text Box 33"/>
              <p:cNvSpPr txBox="1">
                <a:spLocks noChangeArrowheads="1"/>
              </p:cNvSpPr>
              <p:nvPr/>
            </p:nvSpPr>
            <p:spPr bwMode="auto">
              <a:xfrm>
                <a:off x="2005" y="2025"/>
                <a:ext cx="1978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</a:rPr>
                  <a:t>(a) Before 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deletion of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Node N</a:t>
                </a:r>
              </a:p>
              <a:p>
                <a:endParaRPr lang="en-US" dirty="0">
                  <a:solidFill>
                    <a:srgbClr val="0000FF"/>
                  </a:solidFill>
                </a:endParaRPr>
              </a:p>
            </p:txBody>
          </p:sp>
          <p:grpSp>
            <p:nvGrpSpPr>
              <p:cNvPr id="6" name="Group 101"/>
              <p:cNvGrpSpPr>
                <a:grpSpLocks/>
              </p:cNvGrpSpPr>
              <p:nvPr/>
            </p:nvGrpSpPr>
            <p:grpSpPr bwMode="auto">
              <a:xfrm>
                <a:off x="2880" y="1749"/>
                <a:ext cx="912" cy="207"/>
                <a:chOff x="2880" y="2097"/>
                <a:chExt cx="912" cy="207"/>
              </a:xfrm>
            </p:grpSpPr>
            <p:grpSp>
              <p:nvGrpSpPr>
                <p:cNvPr id="7" name="Group 96"/>
                <p:cNvGrpSpPr>
                  <a:grpSpLocks/>
                </p:cNvGrpSpPr>
                <p:nvPr/>
              </p:nvGrpSpPr>
              <p:grpSpPr bwMode="auto">
                <a:xfrm>
                  <a:off x="3168" y="2097"/>
                  <a:ext cx="451" cy="207"/>
                  <a:chOff x="2943" y="1392"/>
                  <a:chExt cx="451" cy="207"/>
                </a:xfrm>
              </p:grpSpPr>
              <p:sp>
                <p:nvSpPr>
                  <p:cNvPr id="12382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1392"/>
                    <a:ext cx="226" cy="205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383" name="Rectangle 95"/>
                  <p:cNvSpPr>
                    <a:spLocks noChangeArrowheads="1"/>
                  </p:cNvSpPr>
                  <p:nvPr/>
                </p:nvSpPr>
                <p:spPr bwMode="auto">
                  <a:xfrm>
                    <a:off x="2943" y="1395"/>
                    <a:ext cx="225" cy="204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2385" name="Line 97"/>
                <p:cNvSpPr>
                  <a:spLocks noChangeShapeType="1"/>
                </p:cNvSpPr>
                <p:nvPr/>
              </p:nvSpPr>
              <p:spPr bwMode="auto">
                <a:xfrm>
                  <a:off x="2880" y="2208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oval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86" name="Line 98"/>
                <p:cNvSpPr>
                  <a:spLocks noChangeShapeType="1"/>
                </p:cNvSpPr>
                <p:nvPr/>
              </p:nvSpPr>
              <p:spPr bwMode="auto">
                <a:xfrm>
                  <a:off x="3504" y="2208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oval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2388" name="Text Box 100"/>
              <p:cNvSpPr txBox="1">
                <a:spLocks noChangeArrowheads="1"/>
              </p:cNvSpPr>
              <p:nvPr/>
            </p:nvSpPr>
            <p:spPr bwMode="auto">
              <a:xfrm>
                <a:off x="3744" y="1572"/>
                <a:ext cx="62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>
                    <a:solidFill>
                      <a:srgbClr val="0000FF"/>
                    </a:solidFill>
                  </a:rPr>
                  <a:t>Node B</a:t>
                </a:r>
              </a:p>
            </p:txBody>
          </p:sp>
        </p:grpSp>
      </p:grpSp>
      <p:grpSp>
        <p:nvGrpSpPr>
          <p:cNvPr id="8" name="Group 131"/>
          <p:cNvGrpSpPr>
            <a:grpSpLocks/>
          </p:cNvGrpSpPr>
          <p:nvPr/>
        </p:nvGrpSpPr>
        <p:grpSpPr bwMode="auto">
          <a:xfrm>
            <a:off x="457200" y="4114800"/>
            <a:ext cx="8153400" cy="2457450"/>
            <a:chOff x="288" y="2592"/>
            <a:chExt cx="5136" cy="1548"/>
          </a:xfrm>
        </p:grpSpPr>
        <p:sp>
          <p:nvSpPr>
            <p:cNvPr id="12411" name="Rectangle 123"/>
            <p:cNvSpPr>
              <a:spLocks noChangeArrowheads="1"/>
            </p:cNvSpPr>
            <p:nvPr/>
          </p:nvSpPr>
          <p:spPr bwMode="auto">
            <a:xfrm>
              <a:off x="288" y="2592"/>
              <a:ext cx="5136" cy="15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5" name="Rectangle 37"/>
            <p:cNvSpPr>
              <a:spLocks noChangeArrowheads="1"/>
            </p:cNvSpPr>
            <p:nvPr/>
          </p:nvSpPr>
          <p:spPr bwMode="auto">
            <a:xfrm>
              <a:off x="1454" y="3050"/>
              <a:ext cx="226" cy="20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6" name="Rectangle 38"/>
            <p:cNvSpPr>
              <a:spLocks noChangeArrowheads="1"/>
            </p:cNvSpPr>
            <p:nvPr/>
          </p:nvSpPr>
          <p:spPr bwMode="auto">
            <a:xfrm>
              <a:off x="1229" y="3053"/>
              <a:ext cx="225" cy="20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7" name="Rectangle 39"/>
            <p:cNvSpPr>
              <a:spLocks noChangeArrowheads="1"/>
            </p:cNvSpPr>
            <p:nvPr/>
          </p:nvSpPr>
          <p:spPr bwMode="auto">
            <a:xfrm>
              <a:off x="680" y="2769"/>
              <a:ext cx="226" cy="20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8" name="Line 40"/>
            <p:cNvSpPr>
              <a:spLocks noChangeShapeType="1"/>
            </p:cNvSpPr>
            <p:nvPr/>
          </p:nvSpPr>
          <p:spPr bwMode="auto">
            <a:xfrm flipV="1">
              <a:off x="1583" y="3146"/>
              <a:ext cx="218" cy="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29" name="Rectangle 41"/>
            <p:cNvSpPr>
              <a:spLocks noChangeArrowheads="1"/>
            </p:cNvSpPr>
            <p:nvPr/>
          </p:nvSpPr>
          <p:spPr bwMode="auto">
            <a:xfrm>
              <a:off x="2031" y="3040"/>
              <a:ext cx="227" cy="20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0" name="Rectangle 42"/>
            <p:cNvSpPr>
              <a:spLocks noChangeArrowheads="1"/>
            </p:cNvSpPr>
            <p:nvPr/>
          </p:nvSpPr>
          <p:spPr bwMode="auto">
            <a:xfrm>
              <a:off x="1807" y="3043"/>
              <a:ext cx="224" cy="203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1" name="Line 43"/>
            <p:cNvSpPr>
              <a:spLocks noChangeShapeType="1"/>
            </p:cNvSpPr>
            <p:nvPr/>
          </p:nvSpPr>
          <p:spPr bwMode="auto">
            <a:xfrm flipV="1">
              <a:off x="2160" y="3136"/>
              <a:ext cx="219" cy="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32" name="Rectangle 44"/>
            <p:cNvSpPr>
              <a:spLocks noChangeArrowheads="1"/>
            </p:cNvSpPr>
            <p:nvPr/>
          </p:nvSpPr>
          <p:spPr bwMode="auto">
            <a:xfrm>
              <a:off x="2612" y="3055"/>
              <a:ext cx="226" cy="20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3" name="Rectangle 45"/>
            <p:cNvSpPr>
              <a:spLocks noChangeArrowheads="1"/>
            </p:cNvSpPr>
            <p:nvPr/>
          </p:nvSpPr>
          <p:spPr bwMode="auto">
            <a:xfrm>
              <a:off x="2388" y="3058"/>
              <a:ext cx="224" cy="20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2344" name="AutoShape 56"/>
            <p:cNvCxnSpPr>
              <a:cxnSpLocks noChangeShapeType="1"/>
            </p:cNvCxnSpPr>
            <p:nvPr/>
          </p:nvCxnSpPr>
          <p:spPr bwMode="auto">
            <a:xfrm rot="5400000" flipV="1">
              <a:off x="858" y="2815"/>
              <a:ext cx="305" cy="421"/>
            </a:xfrm>
            <a:prstGeom prst="curvedConnector4">
              <a:avLst>
                <a:gd name="adj1" fmla="val -2787"/>
                <a:gd name="adj2" fmla="val 5355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349" name="Text Box 61"/>
            <p:cNvSpPr txBox="1">
              <a:spLocks noChangeArrowheads="1"/>
            </p:cNvSpPr>
            <p:nvPr/>
          </p:nvSpPr>
          <p:spPr bwMode="auto">
            <a:xfrm>
              <a:off x="2352" y="2875"/>
              <a:ext cx="62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rgbClr val="0000FF"/>
                  </a:solidFill>
                </a:rPr>
                <a:t>Node A</a:t>
              </a:r>
            </a:p>
          </p:txBody>
        </p:sp>
        <p:sp>
          <p:nvSpPr>
            <p:cNvPr id="12335" name="Rectangle 47"/>
            <p:cNvSpPr>
              <a:spLocks noChangeArrowheads="1"/>
            </p:cNvSpPr>
            <p:nvPr/>
          </p:nvSpPr>
          <p:spPr bwMode="auto">
            <a:xfrm>
              <a:off x="3872" y="3066"/>
              <a:ext cx="226" cy="20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6" name="Rectangle 48"/>
            <p:cNvSpPr>
              <a:spLocks noChangeArrowheads="1"/>
            </p:cNvSpPr>
            <p:nvPr/>
          </p:nvSpPr>
          <p:spPr bwMode="auto">
            <a:xfrm>
              <a:off x="3647" y="3069"/>
              <a:ext cx="225" cy="20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7" name="Line 49"/>
            <p:cNvSpPr>
              <a:spLocks noChangeShapeType="1"/>
            </p:cNvSpPr>
            <p:nvPr/>
          </p:nvSpPr>
          <p:spPr bwMode="auto">
            <a:xfrm flipV="1">
              <a:off x="4001" y="3163"/>
              <a:ext cx="219" cy="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38" name="Rectangle 50"/>
            <p:cNvSpPr>
              <a:spLocks noChangeArrowheads="1"/>
            </p:cNvSpPr>
            <p:nvPr/>
          </p:nvSpPr>
          <p:spPr bwMode="auto">
            <a:xfrm>
              <a:off x="4441" y="3056"/>
              <a:ext cx="226" cy="20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9" name="Rectangle 51"/>
            <p:cNvSpPr>
              <a:spLocks noChangeArrowheads="1"/>
            </p:cNvSpPr>
            <p:nvPr/>
          </p:nvSpPr>
          <p:spPr bwMode="auto">
            <a:xfrm>
              <a:off x="4217" y="3059"/>
              <a:ext cx="224" cy="20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0" name="Line 52"/>
            <p:cNvSpPr>
              <a:spLocks noChangeShapeType="1"/>
            </p:cNvSpPr>
            <p:nvPr/>
          </p:nvSpPr>
          <p:spPr bwMode="auto">
            <a:xfrm flipV="1">
              <a:off x="4570" y="3152"/>
              <a:ext cx="219" cy="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41" name="Rectangle 53"/>
            <p:cNvSpPr>
              <a:spLocks noChangeArrowheads="1"/>
            </p:cNvSpPr>
            <p:nvPr/>
          </p:nvSpPr>
          <p:spPr bwMode="auto">
            <a:xfrm>
              <a:off x="5022" y="3033"/>
              <a:ext cx="226" cy="20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2" name="Rectangle 54"/>
            <p:cNvSpPr>
              <a:spLocks noChangeArrowheads="1"/>
            </p:cNvSpPr>
            <p:nvPr/>
          </p:nvSpPr>
          <p:spPr bwMode="auto">
            <a:xfrm>
              <a:off x="4797" y="3036"/>
              <a:ext cx="225" cy="20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" name="Group 58"/>
            <p:cNvGrpSpPr>
              <a:grpSpLocks/>
            </p:cNvGrpSpPr>
            <p:nvPr/>
          </p:nvGrpSpPr>
          <p:grpSpPr bwMode="auto">
            <a:xfrm>
              <a:off x="5065" y="3080"/>
              <a:ext cx="119" cy="109"/>
              <a:chOff x="4462" y="1865"/>
              <a:chExt cx="128" cy="128"/>
            </a:xfrm>
          </p:grpSpPr>
          <p:sp>
            <p:nvSpPr>
              <p:cNvPr id="12347" name="Line 59"/>
              <p:cNvSpPr>
                <a:spLocks noChangeShapeType="1"/>
              </p:cNvSpPr>
              <p:nvPr/>
            </p:nvSpPr>
            <p:spPr bwMode="auto">
              <a:xfrm flipH="1">
                <a:off x="4489" y="1865"/>
                <a:ext cx="82" cy="1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48" name="Line 60"/>
              <p:cNvSpPr>
                <a:spLocks noChangeShapeType="1"/>
              </p:cNvSpPr>
              <p:nvPr/>
            </p:nvSpPr>
            <p:spPr bwMode="auto">
              <a:xfrm>
                <a:off x="4462" y="1883"/>
                <a:ext cx="128" cy="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350" name="Text Box 62"/>
            <p:cNvSpPr txBox="1">
              <a:spLocks noChangeArrowheads="1"/>
            </p:cNvSpPr>
            <p:nvPr/>
          </p:nvSpPr>
          <p:spPr bwMode="auto">
            <a:xfrm>
              <a:off x="3579" y="2891"/>
              <a:ext cx="71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rgbClr val="0000FF"/>
                  </a:solidFill>
                </a:rPr>
                <a:t>Node B</a:t>
              </a:r>
            </a:p>
          </p:txBody>
        </p:sp>
        <p:sp>
          <p:nvSpPr>
            <p:cNvPr id="12351" name="Text Box 63"/>
            <p:cNvSpPr txBox="1">
              <a:spLocks noChangeArrowheads="1"/>
            </p:cNvSpPr>
            <p:nvPr/>
          </p:nvSpPr>
          <p:spPr bwMode="auto">
            <a:xfrm>
              <a:off x="4272" y="2736"/>
              <a:ext cx="964" cy="23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After deletion</a:t>
              </a:r>
            </a:p>
          </p:txBody>
        </p:sp>
        <p:grpSp>
          <p:nvGrpSpPr>
            <p:cNvPr id="10" name="Group 118"/>
            <p:cNvGrpSpPr>
              <a:grpSpLocks/>
            </p:cNvGrpSpPr>
            <p:nvPr/>
          </p:nvGrpSpPr>
          <p:grpSpPr bwMode="auto">
            <a:xfrm>
              <a:off x="2067" y="3600"/>
              <a:ext cx="3213" cy="222"/>
              <a:chOff x="1625" y="3600"/>
              <a:chExt cx="3213" cy="222"/>
            </a:xfrm>
          </p:grpSpPr>
          <p:grpSp>
            <p:nvGrpSpPr>
              <p:cNvPr id="11" name="Group 117"/>
              <p:cNvGrpSpPr>
                <a:grpSpLocks/>
              </p:cNvGrpSpPr>
              <p:nvPr/>
            </p:nvGrpSpPr>
            <p:grpSpPr bwMode="auto">
              <a:xfrm>
                <a:off x="1625" y="3600"/>
                <a:ext cx="1255" cy="222"/>
                <a:chOff x="1625" y="3622"/>
                <a:chExt cx="1255" cy="222"/>
              </a:xfrm>
            </p:grpSpPr>
            <p:sp>
              <p:nvSpPr>
                <p:cNvPr id="12356" name="Line 68"/>
                <p:cNvSpPr>
                  <a:spLocks noChangeShapeType="1"/>
                </p:cNvSpPr>
                <p:nvPr/>
              </p:nvSpPr>
              <p:spPr bwMode="auto">
                <a:xfrm flipV="1">
                  <a:off x="1625" y="3728"/>
                  <a:ext cx="218" cy="5"/>
                </a:xfrm>
                <a:prstGeom prst="line">
                  <a:avLst/>
                </a:prstGeom>
                <a:noFill/>
                <a:ln w="28575">
                  <a:solidFill>
                    <a:srgbClr val="CC00CC"/>
                  </a:solidFill>
                  <a:round/>
                  <a:headEnd type="oval" w="med" len="med"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2357" name="Rectangle 69"/>
                <p:cNvSpPr>
                  <a:spLocks noChangeArrowheads="1"/>
                </p:cNvSpPr>
                <p:nvPr/>
              </p:nvSpPr>
              <p:spPr bwMode="auto">
                <a:xfrm>
                  <a:off x="2073" y="3622"/>
                  <a:ext cx="227" cy="205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solidFill>
                    <a:srgbClr val="CC00CC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58" name="Rectangle 70"/>
                <p:cNvSpPr>
                  <a:spLocks noChangeArrowheads="1"/>
                </p:cNvSpPr>
                <p:nvPr/>
              </p:nvSpPr>
              <p:spPr bwMode="auto">
                <a:xfrm>
                  <a:off x="1849" y="3625"/>
                  <a:ext cx="224" cy="203"/>
                </a:xfrm>
                <a:prstGeom prst="rect">
                  <a:avLst/>
                </a:prstGeom>
                <a:solidFill>
                  <a:schemeClr val="folHlink"/>
                </a:solidFill>
                <a:ln w="28575">
                  <a:solidFill>
                    <a:srgbClr val="CC00CC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59" name="Line 71"/>
                <p:cNvSpPr>
                  <a:spLocks noChangeShapeType="1"/>
                </p:cNvSpPr>
                <p:nvPr/>
              </p:nvSpPr>
              <p:spPr bwMode="auto">
                <a:xfrm flipV="1">
                  <a:off x="2202" y="3718"/>
                  <a:ext cx="219" cy="5"/>
                </a:xfrm>
                <a:prstGeom prst="line">
                  <a:avLst/>
                </a:prstGeom>
                <a:noFill/>
                <a:ln w="28575">
                  <a:solidFill>
                    <a:srgbClr val="CC00CC"/>
                  </a:solidFill>
                  <a:round/>
                  <a:headEnd type="oval" w="med" len="med"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2360" name="Rectangle 72"/>
                <p:cNvSpPr>
                  <a:spLocks noChangeArrowheads="1"/>
                </p:cNvSpPr>
                <p:nvPr/>
              </p:nvSpPr>
              <p:spPr bwMode="auto">
                <a:xfrm>
                  <a:off x="2654" y="3637"/>
                  <a:ext cx="226" cy="205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solidFill>
                    <a:srgbClr val="CC00CC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61" name="Rectangle 73"/>
                <p:cNvSpPr>
                  <a:spLocks noChangeArrowheads="1"/>
                </p:cNvSpPr>
                <p:nvPr/>
              </p:nvSpPr>
              <p:spPr bwMode="auto">
                <a:xfrm>
                  <a:off x="2430" y="3640"/>
                  <a:ext cx="224" cy="204"/>
                </a:xfrm>
                <a:prstGeom prst="rect">
                  <a:avLst/>
                </a:prstGeom>
                <a:solidFill>
                  <a:schemeClr val="folHlink"/>
                </a:solidFill>
                <a:ln w="28575">
                  <a:solidFill>
                    <a:srgbClr val="CC00CC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362" name="Line 74"/>
              <p:cNvSpPr>
                <a:spLocks noChangeShapeType="1"/>
              </p:cNvSpPr>
              <p:nvPr/>
            </p:nvSpPr>
            <p:spPr bwMode="auto">
              <a:xfrm flipV="1">
                <a:off x="2783" y="3714"/>
                <a:ext cx="450" cy="6"/>
              </a:xfrm>
              <a:prstGeom prst="line">
                <a:avLst/>
              </a:prstGeom>
              <a:noFill/>
              <a:ln w="28575">
                <a:solidFill>
                  <a:srgbClr val="CC00CC"/>
                </a:solidFill>
                <a:round/>
                <a:headEnd type="oval" w="med" len="med"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2363" name="Rectangle 75"/>
              <p:cNvSpPr>
                <a:spLocks noChangeArrowheads="1"/>
              </p:cNvSpPr>
              <p:nvPr/>
            </p:nvSpPr>
            <p:spPr bwMode="auto">
              <a:xfrm>
                <a:off x="3462" y="3614"/>
                <a:ext cx="226" cy="20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CC00CC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64" name="Rectangle 76"/>
              <p:cNvSpPr>
                <a:spLocks noChangeArrowheads="1"/>
              </p:cNvSpPr>
              <p:nvPr/>
            </p:nvSpPr>
            <p:spPr bwMode="auto">
              <a:xfrm>
                <a:off x="3237" y="3617"/>
                <a:ext cx="225" cy="204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rgbClr val="CC00CC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65" name="Line 77"/>
              <p:cNvSpPr>
                <a:spLocks noChangeShapeType="1"/>
              </p:cNvSpPr>
              <p:nvPr/>
            </p:nvSpPr>
            <p:spPr bwMode="auto">
              <a:xfrm flipV="1">
                <a:off x="3591" y="3711"/>
                <a:ext cx="219" cy="5"/>
              </a:xfrm>
              <a:prstGeom prst="line">
                <a:avLst/>
              </a:prstGeom>
              <a:noFill/>
              <a:ln w="28575">
                <a:solidFill>
                  <a:srgbClr val="CC00CC"/>
                </a:solidFill>
                <a:round/>
                <a:headEnd type="oval" w="med" len="med"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12" name="Group 116"/>
              <p:cNvGrpSpPr>
                <a:grpSpLocks/>
              </p:cNvGrpSpPr>
              <p:nvPr/>
            </p:nvGrpSpPr>
            <p:grpSpPr bwMode="auto">
              <a:xfrm>
                <a:off x="3807" y="3615"/>
                <a:ext cx="450" cy="207"/>
                <a:chOff x="3807" y="3604"/>
                <a:chExt cx="450" cy="207"/>
              </a:xfrm>
            </p:grpSpPr>
            <p:sp>
              <p:nvSpPr>
                <p:cNvPr id="12366" name="Rectangle 78"/>
                <p:cNvSpPr>
                  <a:spLocks noChangeArrowheads="1"/>
                </p:cNvSpPr>
                <p:nvPr/>
              </p:nvSpPr>
              <p:spPr bwMode="auto">
                <a:xfrm>
                  <a:off x="4031" y="3604"/>
                  <a:ext cx="226" cy="205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solidFill>
                    <a:srgbClr val="CC00CC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67" name="Rectangle 79"/>
                <p:cNvSpPr>
                  <a:spLocks noChangeArrowheads="1"/>
                </p:cNvSpPr>
                <p:nvPr/>
              </p:nvSpPr>
              <p:spPr bwMode="auto">
                <a:xfrm>
                  <a:off x="3807" y="3607"/>
                  <a:ext cx="224" cy="204"/>
                </a:xfrm>
                <a:prstGeom prst="rect">
                  <a:avLst/>
                </a:prstGeom>
                <a:solidFill>
                  <a:schemeClr val="folHlink"/>
                </a:solidFill>
                <a:ln w="28575">
                  <a:solidFill>
                    <a:srgbClr val="CC00CC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368" name="Line 80"/>
              <p:cNvSpPr>
                <a:spLocks noChangeShapeType="1"/>
              </p:cNvSpPr>
              <p:nvPr/>
            </p:nvSpPr>
            <p:spPr bwMode="auto">
              <a:xfrm flipV="1">
                <a:off x="4160" y="3700"/>
                <a:ext cx="219" cy="5"/>
              </a:xfrm>
              <a:prstGeom prst="line">
                <a:avLst/>
              </a:prstGeom>
              <a:noFill/>
              <a:ln w="28575">
                <a:solidFill>
                  <a:srgbClr val="CC00CC"/>
                </a:solidFill>
                <a:round/>
                <a:headEnd type="oval" w="med" len="med"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13" name="Group 115"/>
              <p:cNvGrpSpPr>
                <a:grpSpLocks/>
              </p:cNvGrpSpPr>
              <p:nvPr/>
            </p:nvGrpSpPr>
            <p:grpSpPr bwMode="auto">
              <a:xfrm>
                <a:off x="4387" y="3609"/>
                <a:ext cx="451" cy="207"/>
                <a:chOff x="4387" y="3581"/>
                <a:chExt cx="451" cy="207"/>
              </a:xfrm>
            </p:grpSpPr>
            <p:sp>
              <p:nvSpPr>
                <p:cNvPr id="12369" name="Rectangle 81"/>
                <p:cNvSpPr>
                  <a:spLocks noChangeArrowheads="1"/>
                </p:cNvSpPr>
                <p:nvPr/>
              </p:nvSpPr>
              <p:spPr bwMode="auto">
                <a:xfrm>
                  <a:off x="4612" y="3581"/>
                  <a:ext cx="226" cy="205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solidFill>
                    <a:srgbClr val="CC00CC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70" name="Rectangle 82"/>
                <p:cNvSpPr>
                  <a:spLocks noChangeArrowheads="1"/>
                </p:cNvSpPr>
                <p:nvPr/>
              </p:nvSpPr>
              <p:spPr bwMode="auto">
                <a:xfrm>
                  <a:off x="4387" y="3584"/>
                  <a:ext cx="225" cy="204"/>
                </a:xfrm>
                <a:prstGeom prst="rect">
                  <a:avLst/>
                </a:prstGeom>
                <a:solidFill>
                  <a:schemeClr val="folHlink"/>
                </a:solidFill>
                <a:ln w="28575">
                  <a:solidFill>
                    <a:srgbClr val="CC00CC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4" name="Group 83"/>
                <p:cNvGrpSpPr>
                  <a:grpSpLocks/>
                </p:cNvGrpSpPr>
                <p:nvPr/>
              </p:nvGrpSpPr>
              <p:grpSpPr bwMode="auto">
                <a:xfrm>
                  <a:off x="4655" y="3628"/>
                  <a:ext cx="119" cy="109"/>
                  <a:chOff x="4462" y="1865"/>
                  <a:chExt cx="128" cy="128"/>
                </a:xfrm>
              </p:grpSpPr>
              <p:sp>
                <p:nvSpPr>
                  <p:cNvPr id="12372" name="Line 8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489" y="1865"/>
                    <a:ext cx="82" cy="128"/>
                  </a:xfrm>
                  <a:prstGeom prst="line">
                    <a:avLst/>
                  </a:prstGeom>
                  <a:noFill/>
                  <a:ln w="9525">
                    <a:solidFill>
                      <a:srgbClr val="CC00CC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373" name="Line 85"/>
                  <p:cNvSpPr>
                    <a:spLocks noChangeShapeType="1"/>
                  </p:cNvSpPr>
                  <p:nvPr/>
                </p:nvSpPr>
                <p:spPr bwMode="auto">
                  <a:xfrm>
                    <a:off x="4462" y="1883"/>
                    <a:ext cx="128" cy="92"/>
                  </a:xfrm>
                  <a:prstGeom prst="line">
                    <a:avLst/>
                  </a:prstGeom>
                  <a:noFill/>
                  <a:ln w="9525">
                    <a:solidFill>
                      <a:srgbClr val="CC00CC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5" name="Group 119"/>
            <p:cNvGrpSpPr>
              <a:grpSpLocks/>
            </p:cNvGrpSpPr>
            <p:nvPr/>
          </p:nvGrpSpPr>
          <p:grpSpPr bwMode="auto">
            <a:xfrm>
              <a:off x="576" y="3600"/>
              <a:ext cx="714" cy="399"/>
              <a:chOff x="528" y="3216"/>
              <a:chExt cx="714" cy="399"/>
            </a:xfrm>
          </p:grpSpPr>
          <p:sp>
            <p:nvSpPr>
              <p:cNvPr id="12374" name="Rectangle 86"/>
              <p:cNvSpPr>
                <a:spLocks noChangeArrowheads="1"/>
              </p:cNvSpPr>
              <p:nvPr/>
            </p:nvSpPr>
            <p:spPr bwMode="auto">
              <a:xfrm>
                <a:off x="626" y="3410"/>
                <a:ext cx="226" cy="20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75" name="Text Box 87"/>
              <p:cNvSpPr txBox="1">
                <a:spLocks noChangeArrowheads="1"/>
              </p:cNvSpPr>
              <p:nvPr/>
            </p:nvSpPr>
            <p:spPr bwMode="auto">
              <a:xfrm>
                <a:off x="528" y="3216"/>
                <a:ext cx="71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b="1">
                    <a:solidFill>
                      <a:srgbClr val="0000FF"/>
                    </a:solidFill>
                  </a:rPr>
                  <a:t>AVAIL</a:t>
                </a:r>
              </a:p>
            </p:txBody>
          </p:sp>
          <p:sp>
            <p:nvSpPr>
              <p:cNvPr id="12376" name="Oval 88"/>
              <p:cNvSpPr>
                <a:spLocks noChangeArrowheads="1"/>
              </p:cNvSpPr>
              <p:nvPr/>
            </p:nvSpPr>
            <p:spPr bwMode="auto">
              <a:xfrm>
                <a:off x="724" y="3491"/>
                <a:ext cx="45" cy="4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81" name="Text Box 93"/>
            <p:cNvSpPr txBox="1">
              <a:spLocks noChangeArrowheads="1"/>
            </p:cNvSpPr>
            <p:nvPr/>
          </p:nvSpPr>
          <p:spPr bwMode="auto">
            <a:xfrm>
              <a:off x="3696" y="3888"/>
              <a:ext cx="1008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>
                  <a:solidFill>
                    <a:srgbClr val="0000FF"/>
                  </a:solidFill>
                </a:rPr>
                <a:t>Free storage list</a:t>
              </a:r>
            </a:p>
          </p:txBody>
        </p:sp>
        <p:sp>
          <p:nvSpPr>
            <p:cNvPr id="12343" name="Text Box 55"/>
            <p:cNvSpPr txBox="1">
              <a:spLocks noChangeArrowheads="1"/>
            </p:cNvSpPr>
            <p:nvPr/>
          </p:nvSpPr>
          <p:spPr bwMode="auto">
            <a:xfrm>
              <a:off x="539" y="2592"/>
              <a:ext cx="50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>
                  <a:solidFill>
                    <a:srgbClr val="0000FF"/>
                  </a:solidFill>
                </a:rPr>
                <a:t>START</a:t>
              </a:r>
            </a:p>
          </p:txBody>
        </p:sp>
        <p:sp>
          <p:nvSpPr>
            <p:cNvPr id="12345" name="Oval 57"/>
            <p:cNvSpPr>
              <a:spLocks noChangeArrowheads="1"/>
            </p:cNvSpPr>
            <p:nvPr/>
          </p:nvSpPr>
          <p:spPr bwMode="auto">
            <a:xfrm>
              <a:off x="778" y="2841"/>
              <a:ext cx="45" cy="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" name="Group 103"/>
            <p:cNvGrpSpPr>
              <a:grpSpLocks/>
            </p:cNvGrpSpPr>
            <p:nvPr/>
          </p:nvGrpSpPr>
          <p:grpSpPr bwMode="auto">
            <a:xfrm>
              <a:off x="3024" y="3057"/>
              <a:ext cx="451" cy="207"/>
              <a:chOff x="2943" y="1392"/>
              <a:chExt cx="451" cy="207"/>
            </a:xfrm>
          </p:grpSpPr>
          <p:sp>
            <p:nvSpPr>
              <p:cNvPr id="12392" name="Rectangle 104"/>
              <p:cNvSpPr>
                <a:spLocks noChangeArrowheads="1"/>
              </p:cNvSpPr>
              <p:nvPr/>
            </p:nvSpPr>
            <p:spPr bwMode="auto">
              <a:xfrm>
                <a:off x="3168" y="1392"/>
                <a:ext cx="226" cy="20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93" name="Rectangle 105"/>
              <p:cNvSpPr>
                <a:spLocks noChangeArrowheads="1"/>
              </p:cNvSpPr>
              <p:nvPr/>
            </p:nvSpPr>
            <p:spPr bwMode="auto">
              <a:xfrm>
                <a:off x="2943" y="1395"/>
                <a:ext cx="225" cy="204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94" name="Line 106"/>
            <p:cNvSpPr>
              <a:spLocks noChangeShapeType="1"/>
            </p:cNvSpPr>
            <p:nvPr/>
          </p:nvSpPr>
          <p:spPr bwMode="auto">
            <a:xfrm>
              <a:off x="2736" y="3168"/>
              <a:ext cx="28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Dot"/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95" name="Line 107"/>
            <p:cNvSpPr>
              <a:spLocks noChangeShapeType="1"/>
            </p:cNvSpPr>
            <p:nvPr/>
          </p:nvSpPr>
          <p:spPr bwMode="auto">
            <a:xfrm>
              <a:off x="3360" y="3168"/>
              <a:ext cx="28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Dot"/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97" name="Freeform 109"/>
            <p:cNvSpPr>
              <a:spLocks/>
            </p:cNvSpPr>
            <p:nvPr/>
          </p:nvSpPr>
          <p:spPr bwMode="auto">
            <a:xfrm>
              <a:off x="2736" y="2888"/>
              <a:ext cx="816" cy="320"/>
            </a:xfrm>
            <a:custGeom>
              <a:avLst/>
              <a:gdLst/>
              <a:ahLst/>
              <a:cxnLst>
                <a:cxn ang="0">
                  <a:pos x="0" y="280"/>
                </a:cxn>
                <a:cxn ang="0">
                  <a:pos x="144" y="280"/>
                </a:cxn>
                <a:cxn ang="0">
                  <a:pos x="240" y="40"/>
                </a:cxn>
                <a:cxn ang="0">
                  <a:pos x="720" y="40"/>
                </a:cxn>
                <a:cxn ang="0">
                  <a:pos x="816" y="280"/>
                </a:cxn>
              </a:cxnLst>
              <a:rect l="0" t="0" r="r" b="b"/>
              <a:pathLst>
                <a:path w="816" h="320">
                  <a:moveTo>
                    <a:pt x="0" y="280"/>
                  </a:moveTo>
                  <a:cubicBezTo>
                    <a:pt x="52" y="300"/>
                    <a:pt x="104" y="320"/>
                    <a:pt x="144" y="280"/>
                  </a:cubicBezTo>
                  <a:cubicBezTo>
                    <a:pt x="184" y="240"/>
                    <a:pt x="144" y="80"/>
                    <a:pt x="240" y="40"/>
                  </a:cubicBezTo>
                  <a:cubicBezTo>
                    <a:pt x="336" y="0"/>
                    <a:pt x="624" y="0"/>
                    <a:pt x="720" y="40"/>
                  </a:cubicBezTo>
                  <a:cubicBezTo>
                    <a:pt x="816" y="80"/>
                    <a:pt x="800" y="240"/>
                    <a:pt x="816" y="280"/>
                  </a:cubicBezTo>
                </a:path>
              </a:pathLst>
            </a:custGeom>
            <a:noFill/>
            <a:ln w="28575" cmpd="sng">
              <a:solidFill>
                <a:srgbClr val="99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98" name="Text Box 110"/>
            <p:cNvSpPr txBox="1">
              <a:spLocks noChangeArrowheads="1"/>
            </p:cNvSpPr>
            <p:nvPr/>
          </p:nvSpPr>
          <p:spPr bwMode="auto">
            <a:xfrm>
              <a:off x="2937" y="2881"/>
              <a:ext cx="62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rgbClr val="FF0000"/>
                  </a:solidFill>
                </a:rPr>
                <a:t>Node N</a:t>
              </a:r>
            </a:p>
          </p:txBody>
        </p:sp>
        <p:sp>
          <p:nvSpPr>
            <p:cNvPr id="12408" name="Freeform 120"/>
            <p:cNvSpPr>
              <a:spLocks/>
            </p:cNvSpPr>
            <p:nvPr/>
          </p:nvSpPr>
          <p:spPr bwMode="auto">
            <a:xfrm>
              <a:off x="816" y="3168"/>
              <a:ext cx="2112" cy="768"/>
            </a:xfrm>
            <a:custGeom>
              <a:avLst/>
              <a:gdLst/>
              <a:ahLst/>
              <a:cxnLst>
                <a:cxn ang="0">
                  <a:pos x="0" y="720"/>
                </a:cxn>
                <a:cxn ang="0">
                  <a:pos x="240" y="720"/>
                </a:cxn>
                <a:cxn ang="0">
                  <a:pos x="672" y="432"/>
                </a:cxn>
                <a:cxn ang="0">
                  <a:pos x="960" y="240"/>
                </a:cxn>
                <a:cxn ang="0">
                  <a:pos x="1680" y="192"/>
                </a:cxn>
                <a:cxn ang="0">
                  <a:pos x="1920" y="192"/>
                </a:cxn>
                <a:cxn ang="0">
                  <a:pos x="2064" y="192"/>
                </a:cxn>
                <a:cxn ang="0">
                  <a:pos x="2112" y="0"/>
                </a:cxn>
              </a:cxnLst>
              <a:rect l="0" t="0" r="r" b="b"/>
              <a:pathLst>
                <a:path w="2112" h="768">
                  <a:moveTo>
                    <a:pt x="0" y="720"/>
                  </a:moveTo>
                  <a:cubicBezTo>
                    <a:pt x="64" y="744"/>
                    <a:pt x="128" y="768"/>
                    <a:pt x="240" y="720"/>
                  </a:cubicBezTo>
                  <a:cubicBezTo>
                    <a:pt x="352" y="672"/>
                    <a:pt x="552" y="512"/>
                    <a:pt x="672" y="432"/>
                  </a:cubicBezTo>
                  <a:cubicBezTo>
                    <a:pt x="792" y="352"/>
                    <a:pt x="792" y="280"/>
                    <a:pt x="960" y="240"/>
                  </a:cubicBezTo>
                  <a:cubicBezTo>
                    <a:pt x="1128" y="200"/>
                    <a:pt x="1520" y="200"/>
                    <a:pt x="1680" y="192"/>
                  </a:cubicBezTo>
                  <a:cubicBezTo>
                    <a:pt x="1840" y="184"/>
                    <a:pt x="1856" y="192"/>
                    <a:pt x="1920" y="192"/>
                  </a:cubicBezTo>
                  <a:cubicBezTo>
                    <a:pt x="1984" y="192"/>
                    <a:pt x="2032" y="224"/>
                    <a:pt x="2064" y="192"/>
                  </a:cubicBezTo>
                  <a:cubicBezTo>
                    <a:pt x="2096" y="160"/>
                    <a:pt x="2104" y="80"/>
                    <a:pt x="2112" y="0"/>
                  </a:cubicBezTo>
                </a:path>
              </a:pathLst>
            </a:custGeom>
            <a:noFill/>
            <a:ln w="28575" cmpd="sng">
              <a:solidFill>
                <a:srgbClr val="CC00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10" name="Freeform 122"/>
            <p:cNvSpPr>
              <a:spLocks/>
            </p:cNvSpPr>
            <p:nvPr/>
          </p:nvSpPr>
          <p:spPr bwMode="auto">
            <a:xfrm>
              <a:off x="2064" y="3144"/>
              <a:ext cx="1488" cy="552"/>
            </a:xfrm>
            <a:custGeom>
              <a:avLst/>
              <a:gdLst/>
              <a:ahLst/>
              <a:cxnLst>
                <a:cxn ang="0">
                  <a:pos x="1296" y="24"/>
                </a:cxn>
                <a:cxn ang="0">
                  <a:pos x="1440" y="24"/>
                </a:cxn>
                <a:cxn ang="0">
                  <a:pos x="1440" y="168"/>
                </a:cxn>
                <a:cxn ang="0">
                  <a:pos x="1392" y="312"/>
                </a:cxn>
                <a:cxn ang="0">
                  <a:pos x="864" y="360"/>
                </a:cxn>
                <a:cxn ang="0">
                  <a:pos x="432" y="360"/>
                </a:cxn>
                <a:cxn ang="0">
                  <a:pos x="144" y="408"/>
                </a:cxn>
                <a:cxn ang="0">
                  <a:pos x="0" y="552"/>
                </a:cxn>
              </a:cxnLst>
              <a:rect l="0" t="0" r="r" b="b"/>
              <a:pathLst>
                <a:path w="1488" h="552">
                  <a:moveTo>
                    <a:pt x="1296" y="24"/>
                  </a:moveTo>
                  <a:cubicBezTo>
                    <a:pt x="1356" y="12"/>
                    <a:pt x="1416" y="0"/>
                    <a:pt x="1440" y="24"/>
                  </a:cubicBezTo>
                  <a:cubicBezTo>
                    <a:pt x="1464" y="48"/>
                    <a:pt x="1448" y="120"/>
                    <a:pt x="1440" y="168"/>
                  </a:cubicBezTo>
                  <a:cubicBezTo>
                    <a:pt x="1432" y="216"/>
                    <a:pt x="1488" y="280"/>
                    <a:pt x="1392" y="312"/>
                  </a:cubicBezTo>
                  <a:cubicBezTo>
                    <a:pt x="1296" y="344"/>
                    <a:pt x="1024" y="352"/>
                    <a:pt x="864" y="360"/>
                  </a:cubicBezTo>
                  <a:cubicBezTo>
                    <a:pt x="704" y="368"/>
                    <a:pt x="552" y="352"/>
                    <a:pt x="432" y="360"/>
                  </a:cubicBezTo>
                  <a:cubicBezTo>
                    <a:pt x="312" y="368"/>
                    <a:pt x="216" y="376"/>
                    <a:pt x="144" y="408"/>
                  </a:cubicBezTo>
                  <a:cubicBezTo>
                    <a:pt x="72" y="440"/>
                    <a:pt x="36" y="496"/>
                    <a:pt x="0" y="552"/>
                  </a:cubicBezTo>
                </a:path>
              </a:pathLst>
            </a:custGeom>
            <a:noFill/>
            <a:ln w="28575" cmpd="sng">
              <a:solidFill>
                <a:srgbClr val="CC00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13" name="Line 125"/>
            <p:cNvSpPr>
              <a:spLocks noChangeShapeType="1"/>
            </p:cNvSpPr>
            <p:nvPr/>
          </p:nvSpPr>
          <p:spPr bwMode="auto">
            <a:xfrm flipV="1">
              <a:off x="816" y="3696"/>
              <a:ext cx="1248" cy="24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14" name="Text Box 126"/>
            <p:cNvSpPr txBox="1">
              <a:spLocks noChangeArrowheads="1"/>
            </p:cNvSpPr>
            <p:nvPr/>
          </p:nvSpPr>
          <p:spPr bwMode="auto">
            <a:xfrm>
              <a:off x="1440" y="3814"/>
              <a:ext cx="1262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solidFill>
                    <a:srgbClr val="990099"/>
                  </a:solidFill>
                </a:rPr>
                <a:t>LINK[LOC] = AVAIL and AVAIL = LOC</a:t>
              </a:r>
            </a:p>
          </p:txBody>
        </p:sp>
        <p:sp>
          <p:nvSpPr>
            <p:cNvPr id="12415" name="Text Box 127"/>
            <p:cNvSpPr txBox="1">
              <a:spLocks noChangeArrowheads="1"/>
            </p:cNvSpPr>
            <p:nvPr/>
          </p:nvSpPr>
          <p:spPr bwMode="auto">
            <a:xfrm>
              <a:off x="3058" y="3268"/>
              <a:ext cx="53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LOC</a:t>
              </a:r>
            </a:p>
          </p:txBody>
        </p:sp>
        <p:sp>
          <p:nvSpPr>
            <p:cNvPr id="12416" name="Text Box 128"/>
            <p:cNvSpPr txBox="1">
              <a:spLocks noChangeArrowheads="1"/>
            </p:cNvSpPr>
            <p:nvPr/>
          </p:nvSpPr>
          <p:spPr bwMode="auto">
            <a:xfrm>
              <a:off x="2617" y="2703"/>
              <a:ext cx="1466" cy="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rgbClr val="990099"/>
                  </a:solidFill>
                </a:rPr>
                <a:t>LINK[LOCP] = LINK [LOC]</a:t>
              </a:r>
            </a:p>
            <a:p>
              <a:endParaRPr lang="en-US" sz="1400">
                <a:solidFill>
                  <a:srgbClr val="990099"/>
                </a:solidFill>
              </a:endParaRPr>
            </a:p>
            <a:p>
              <a:pPr>
                <a:spcBef>
                  <a:spcPct val="50000"/>
                </a:spcBef>
              </a:pPr>
              <a:endParaRPr lang="en-US" sz="1400"/>
            </a:p>
          </p:txBody>
        </p:sp>
        <p:sp>
          <p:nvSpPr>
            <p:cNvPr id="12417" name="Text Box 129"/>
            <p:cNvSpPr txBox="1">
              <a:spLocks noChangeArrowheads="1"/>
            </p:cNvSpPr>
            <p:nvPr/>
          </p:nvSpPr>
          <p:spPr bwMode="auto">
            <a:xfrm>
              <a:off x="2332" y="3219"/>
              <a:ext cx="57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LOCP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Prepared by, </a:t>
            </a:r>
            <a:r>
              <a:rPr lang="en-US" dirty="0" err="1" smtClean="0"/>
              <a:t>Afsana</a:t>
            </a:r>
            <a:r>
              <a:rPr lang="en-US" dirty="0" smtClean="0"/>
              <a:t> Begum, Lecturer, SWE, DIU</a:t>
            </a:r>
            <a:endParaRPr lang="en-US" dirty="0"/>
          </a:p>
        </p:txBody>
      </p:sp>
      <p:sp>
        <p:nvSpPr>
          <p:cNvPr id="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92BB-ED0F-48CA-B25D-D7F88013E96E}" type="slidenum">
              <a:rPr lang="en-US"/>
              <a:pPr/>
              <a:t>4</a:t>
            </a:fld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0800"/>
            <a:ext cx="8229600" cy="820738"/>
          </a:xfrm>
          <a:solidFill>
            <a:srgbClr val="FFADD6"/>
          </a:solidFill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ADD6"/>
            </a:extrusionClr>
          </a:sp3d>
        </p:spPr>
        <p:txBody>
          <a:bodyPr>
            <a:flatTx/>
          </a:bodyPr>
          <a:lstStyle/>
          <a:p>
            <a:r>
              <a:rPr lang="en-US" sz="2800" b="1"/>
              <a:t>Finding a Node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17588"/>
            <a:ext cx="8372475" cy="5307012"/>
          </a:xfrm>
          <a:solidFill>
            <a:srgbClr val="FFEBFF"/>
          </a:solidFill>
          <a:ln>
            <a:solidFill>
              <a:srgbClr val="FF3399"/>
            </a:solidFill>
          </a:ln>
        </p:spPr>
        <p:txBody>
          <a:bodyPr/>
          <a:lstStyle/>
          <a:p>
            <a:pPr marL="381000" indent="-381000" algn="ctr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FF0000"/>
                </a:solidFill>
              </a:rPr>
              <a:t>FINDB(INFO, LINK, START, ITEM, LOC, LOCP)</a:t>
            </a:r>
          </a:p>
          <a:p>
            <a:pPr marL="381000" indent="-381000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003300"/>
                </a:solidFill>
              </a:rPr>
              <a:t>This procedure finds the location LOC of the first node N which contains ITEM and the location LOCP of the node preceding node N. </a:t>
            </a:r>
          </a:p>
          <a:p>
            <a:pPr marL="381000" indent="-381000">
              <a:lnSpc>
                <a:spcPct val="80000"/>
              </a:lnSpc>
            </a:pPr>
            <a:r>
              <a:rPr lang="en-US" sz="1600" dirty="0">
                <a:solidFill>
                  <a:srgbClr val="003300"/>
                </a:solidFill>
              </a:rPr>
              <a:t>If ITEM does not appear in the list, then sets LOC=NULL</a:t>
            </a:r>
          </a:p>
          <a:p>
            <a:pPr marL="381000" indent="-381000">
              <a:lnSpc>
                <a:spcPct val="80000"/>
              </a:lnSpc>
            </a:pPr>
            <a:r>
              <a:rPr lang="en-US" sz="1600" dirty="0">
                <a:solidFill>
                  <a:srgbClr val="003300"/>
                </a:solidFill>
              </a:rPr>
              <a:t>If ITEM appear in the first node, then sets LOCP=NULL</a:t>
            </a:r>
          </a:p>
          <a:p>
            <a:pPr marL="381000" indent="-381000">
              <a:lnSpc>
                <a:spcPct val="80000"/>
              </a:lnSpc>
            </a:pPr>
            <a:endParaRPr lang="en-US" sz="1600" dirty="0">
              <a:solidFill>
                <a:srgbClr val="003300"/>
              </a:solidFill>
            </a:endParaRPr>
          </a:p>
          <a:p>
            <a:pPr marL="381000" indent="-381000">
              <a:lnSpc>
                <a:spcPct val="80000"/>
              </a:lnSpc>
              <a:buFontTx/>
              <a:buAutoNum type="arabicPeriod"/>
            </a:pPr>
            <a:r>
              <a:rPr lang="en-US" sz="1600" dirty="0">
                <a:solidFill>
                  <a:srgbClr val="990099"/>
                </a:solidFill>
              </a:rPr>
              <a:t>[List Empty?] If START = NULL then:</a:t>
            </a:r>
          </a:p>
          <a:p>
            <a:pPr marL="838200" lvl="1" indent="-381000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990099"/>
                </a:solidFill>
              </a:rPr>
              <a:t>Set LOC = NULL and LOCP = NULL and return.</a:t>
            </a:r>
          </a:p>
          <a:p>
            <a:pPr marL="381000" indent="-381000">
              <a:lnSpc>
                <a:spcPct val="80000"/>
              </a:lnSpc>
              <a:buFontTx/>
              <a:buAutoNum type="arabicPeriod"/>
            </a:pPr>
            <a:r>
              <a:rPr lang="en-US" sz="1600" dirty="0">
                <a:solidFill>
                  <a:schemeClr val="accent2"/>
                </a:solidFill>
              </a:rPr>
              <a:t>[ITEM in the first node?] If INFO[START ] = ITEM, then:</a:t>
            </a:r>
          </a:p>
          <a:p>
            <a:pPr marL="838200" lvl="1" indent="-381000"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accent2"/>
                </a:solidFill>
              </a:rPr>
              <a:t>Set START=LOC and LOCP </a:t>
            </a:r>
            <a:r>
              <a:rPr lang="en-US" sz="1600" dirty="0">
                <a:solidFill>
                  <a:schemeClr val="accent2"/>
                </a:solidFill>
              </a:rPr>
              <a:t>= NULL and return.</a:t>
            </a:r>
          </a:p>
          <a:p>
            <a:pPr marL="381000" indent="-381000">
              <a:lnSpc>
                <a:spcPct val="80000"/>
              </a:lnSpc>
              <a:buFontTx/>
              <a:buAutoNum type="arabicPeriod"/>
            </a:pPr>
            <a:r>
              <a:rPr lang="en-US" sz="1600" dirty="0" smtClean="0">
                <a:solidFill>
                  <a:srgbClr val="990099"/>
                </a:solidFill>
              </a:rPr>
              <a:t>PTR </a:t>
            </a:r>
            <a:r>
              <a:rPr lang="en-US" sz="1600" dirty="0">
                <a:solidFill>
                  <a:srgbClr val="990099"/>
                </a:solidFill>
              </a:rPr>
              <a:t>= </a:t>
            </a:r>
            <a:r>
              <a:rPr lang="en-US" sz="1600" dirty="0" smtClean="0">
                <a:solidFill>
                  <a:srgbClr val="990099"/>
                </a:solidFill>
              </a:rPr>
              <a:t>START </a:t>
            </a:r>
            <a:r>
              <a:rPr lang="en-US" sz="1600" dirty="0">
                <a:solidFill>
                  <a:srgbClr val="990099"/>
                </a:solidFill>
              </a:rPr>
              <a:t>[initialize pointer]</a:t>
            </a:r>
          </a:p>
          <a:p>
            <a:pPr marL="381000" indent="-381000">
              <a:lnSpc>
                <a:spcPct val="80000"/>
              </a:lnSpc>
              <a:buFontTx/>
              <a:buAutoNum type="arabicPeriod"/>
            </a:pPr>
            <a:r>
              <a:rPr lang="en-US" sz="1600" dirty="0">
                <a:solidFill>
                  <a:srgbClr val="000099"/>
                </a:solidFill>
              </a:rPr>
              <a:t>Repeat step 5 </a:t>
            </a:r>
            <a:r>
              <a:rPr lang="en-US" sz="1600" dirty="0" smtClean="0">
                <a:solidFill>
                  <a:srgbClr val="000099"/>
                </a:solidFill>
              </a:rPr>
              <a:t>, 6 and 7 </a:t>
            </a:r>
            <a:r>
              <a:rPr lang="en-US" sz="1600" dirty="0">
                <a:solidFill>
                  <a:srgbClr val="000099"/>
                </a:solidFill>
              </a:rPr>
              <a:t>while PTR </a:t>
            </a:r>
            <a:r>
              <a:rPr lang="en-US" sz="1600" dirty="0">
                <a:solidFill>
                  <a:srgbClr val="000099"/>
                </a:solidFill>
                <a:cs typeface="Courier New" pitchFamily="49" charset="0"/>
              </a:rPr>
              <a:t>≠</a:t>
            </a:r>
            <a:r>
              <a:rPr lang="en-US" sz="1600" dirty="0">
                <a:solidFill>
                  <a:srgbClr val="000099"/>
                </a:solidFill>
              </a:rPr>
              <a:t> NULL.</a:t>
            </a:r>
          </a:p>
          <a:p>
            <a:pPr marL="381000" indent="-381000">
              <a:lnSpc>
                <a:spcPct val="80000"/>
              </a:lnSpc>
              <a:buFontTx/>
              <a:buAutoNum type="arabicPeriod"/>
            </a:pPr>
            <a:r>
              <a:rPr lang="en-US" sz="1600" dirty="0">
                <a:solidFill>
                  <a:srgbClr val="990099"/>
                </a:solidFill>
              </a:rPr>
              <a:t>If INFO [PTR] = ITEM then:</a:t>
            </a:r>
          </a:p>
          <a:p>
            <a:pPr marL="838200" lvl="1" indent="-381000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990099"/>
                </a:solidFill>
              </a:rPr>
              <a:t>Set </a:t>
            </a:r>
            <a:r>
              <a:rPr lang="en-US" sz="1600" dirty="0" smtClean="0">
                <a:solidFill>
                  <a:srgbClr val="990099"/>
                </a:solidFill>
              </a:rPr>
              <a:t>LOC= NULL </a:t>
            </a:r>
            <a:r>
              <a:rPr lang="en-US" sz="1600" dirty="0">
                <a:solidFill>
                  <a:srgbClr val="990099"/>
                </a:solidFill>
              </a:rPr>
              <a:t>and LOCP = </a:t>
            </a:r>
            <a:r>
              <a:rPr lang="en-US" sz="1600" dirty="0" smtClean="0">
                <a:solidFill>
                  <a:srgbClr val="990099"/>
                </a:solidFill>
              </a:rPr>
              <a:t>LINK[LOC]  and </a:t>
            </a:r>
            <a:r>
              <a:rPr lang="en-US" sz="1600" dirty="0">
                <a:solidFill>
                  <a:srgbClr val="990099"/>
                </a:solidFill>
              </a:rPr>
              <a:t>Return.</a:t>
            </a:r>
          </a:p>
          <a:p>
            <a:pPr marL="381000" indent="-381000">
              <a:lnSpc>
                <a:spcPct val="80000"/>
              </a:lnSpc>
              <a:buFontTx/>
              <a:buAutoNum type="arabicPeriod"/>
            </a:pPr>
            <a:r>
              <a:rPr lang="en-US" sz="1600" dirty="0" smtClean="0">
                <a:solidFill>
                  <a:schemeClr val="accent2"/>
                </a:solidFill>
              </a:rPr>
              <a:t>PTR</a:t>
            </a:r>
            <a:r>
              <a:rPr lang="en-US" sz="1600" dirty="0">
                <a:solidFill>
                  <a:schemeClr val="accent2"/>
                </a:solidFill>
              </a:rPr>
              <a:t>= </a:t>
            </a:r>
            <a:r>
              <a:rPr lang="en-US" sz="1600" dirty="0" smtClean="0">
                <a:solidFill>
                  <a:schemeClr val="accent2"/>
                </a:solidFill>
              </a:rPr>
              <a:t>LINK[LOC] </a:t>
            </a:r>
            <a:r>
              <a:rPr lang="en-US" sz="1600" dirty="0">
                <a:solidFill>
                  <a:srgbClr val="FF0066"/>
                </a:solidFill>
              </a:rPr>
              <a:t>[update pointer]</a:t>
            </a:r>
          </a:p>
          <a:p>
            <a:pPr marL="381000" indent="-381000">
              <a:lnSpc>
                <a:spcPct val="80000"/>
              </a:lnSpc>
              <a:buFontTx/>
              <a:buAutoNum type="arabicPeriod"/>
            </a:pPr>
            <a:r>
              <a:rPr lang="en-US" sz="1600" dirty="0" smtClean="0">
                <a:solidFill>
                  <a:srgbClr val="990099"/>
                </a:solidFill>
              </a:rPr>
              <a:t>Else: Set LOC= </a:t>
            </a:r>
            <a:r>
              <a:rPr lang="en-US" sz="1600" dirty="0">
                <a:solidFill>
                  <a:srgbClr val="990099"/>
                </a:solidFill>
              </a:rPr>
              <a:t>NULL</a:t>
            </a:r>
          </a:p>
          <a:p>
            <a:pPr marL="381000" indent="-381000">
              <a:lnSpc>
                <a:spcPct val="80000"/>
              </a:lnSpc>
              <a:buFontTx/>
              <a:buAutoNum type="arabicPeriod"/>
            </a:pPr>
            <a:r>
              <a:rPr lang="en-US" sz="1600" dirty="0">
                <a:solidFill>
                  <a:schemeClr val="accent2"/>
                </a:solidFill>
              </a:rPr>
              <a:t>Exit.</a:t>
            </a:r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2590800" y="4800600"/>
            <a:ext cx="6073775" cy="1200150"/>
            <a:chOff x="864" y="3191"/>
            <a:chExt cx="4351" cy="730"/>
          </a:xfrm>
        </p:grpSpPr>
        <p:sp>
          <p:nvSpPr>
            <p:cNvPr id="3087" name="Rectangle 15"/>
            <p:cNvSpPr>
              <a:spLocks noChangeArrowheads="1"/>
            </p:cNvSpPr>
            <p:nvPr/>
          </p:nvSpPr>
          <p:spPr bwMode="auto">
            <a:xfrm>
              <a:off x="3929" y="3604"/>
              <a:ext cx="211" cy="181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0" name="Rectangle 18"/>
            <p:cNvSpPr>
              <a:spLocks noChangeArrowheads="1"/>
            </p:cNvSpPr>
            <p:nvPr/>
          </p:nvSpPr>
          <p:spPr bwMode="auto">
            <a:xfrm>
              <a:off x="4461" y="3595"/>
              <a:ext cx="211" cy="181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Rectangle 21"/>
            <p:cNvSpPr>
              <a:spLocks noChangeArrowheads="1"/>
            </p:cNvSpPr>
            <p:nvPr/>
          </p:nvSpPr>
          <p:spPr bwMode="auto">
            <a:xfrm>
              <a:off x="5004" y="3574"/>
              <a:ext cx="211" cy="18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" name="Rectangle 4"/>
            <p:cNvSpPr>
              <a:spLocks noChangeArrowheads="1"/>
            </p:cNvSpPr>
            <p:nvPr/>
          </p:nvSpPr>
          <p:spPr bwMode="auto">
            <a:xfrm>
              <a:off x="1670" y="3589"/>
              <a:ext cx="211" cy="18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" name="Rectangle 5"/>
            <p:cNvSpPr>
              <a:spLocks noChangeArrowheads="1"/>
            </p:cNvSpPr>
            <p:nvPr/>
          </p:nvSpPr>
          <p:spPr bwMode="auto">
            <a:xfrm>
              <a:off x="1459" y="3592"/>
              <a:ext cx="211" cy="18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8" name="Rectangle 6"/>
            <p:cNvSpPr>
              <a:spLocks noChangeArrowheads="1"/>
            </p:cNvSpPr>
            <p:nvPr/>
          </p:nvSpPr>
          <p:spPr bwMode="auto">
            <a:xfrm>
              <a:off x="946" y="3341"/>
              <a:ext cx="211" cy="181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9" name="Line 7"/>
            <p:cNvSpPr>
              <a:spLocks noChangeShapeType="1"/>
            </p:cNvSpPr>
            <p:nvPr/>
          </p:nvSpPr>
          <p:spPr bwMode="auto">
            <a:xfrm flipV="1">
              <a:off x="1790" y="3674"/>
              <a:ext cx="204" cy="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0" name="Rectangle 8"/>
            <p:cNvSpPr>
              <a:spLocks noChangeArrowheads="1"/>
            </p:cNvSpPr>
            <p:nvPr/>
          </p:nvSpPr>
          <p:spPr bwMode="auto">
            <a:xfrm>
              <a:off x="2209" y="3581"/>
              <a:ext cx="212" cy="181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1" name="Rectangle 9"/>
            <p:cNvSpPr>
              <a:spLocks noChangeArrowheads="1"/>
            </p:cNvSpPr>
            <p:nvPr/>
          </p:nvSpPr>
          <p:spPr bwMode="auto">
            <a:xfrm>
              <a:off x="1999" y="3583"/>
              <a:ext cx="210" cy="18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" name="Line 10"/>
            <p:cNvSpPr>
              <a:spLocks noChangeShapeType="1"/>
            </p:cNvSpPr>
            <p:nvPr/>
          </p:nvSpPr>
          <p:spPr bwMode="auto">
            <a:xfrm flipV="1">
              <a:off x="2329" y="3665"/>
              <a:ext cx="205" cy="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3" name="Rectangle 11"/>
            <p:cNvSpPr>
              <a:spLocks noChangeArrowheads="1"/>
            </p:cNvSpPr>
            <p:nvPr/>
          </p:nvSpPr>
          <p:spPr bwMode="auto">
            <a:xfrm>
              <a:off x="2752" y="3594"/>
              <a:ext cx="211" cy="181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4" name="Rectangle 12"/>
            <p:cNvSpPr>
              <a:spLocks noChangeArrowheads="1"/>
            </p:cNvSpPr>
            <p:nvPr/>
          </p:nvSpPr>
          <p:spPr bwMode="auto">
            <a:xfrm>
              <a:off x="2542" y="3597"/>
              <a:ext cx="210" cy="18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085" name="AutoShape 13"/>
            <p:cNvCxnSpPr>
              <a:cxnSpLocks noChangeShapeType="1"/>
            </p:cNvCxnSpPr>
            <p:nvPr/>
          </p:nvCxnSpPr>
          <p:spPr bwMode="auto">
            <a:xfrm rot="5400000" flipV="1">
              <a:off x="1120" y="3371"/>
              <a:ext cx="270" cy="394"/>
            </a:xfrm>
            <a:prstGeom prst="curvedConnector4">
              <a:avLst>
                <a:gd name="adj1" fmla="val -2787"/>
                <a:gd name="adj2" fmla="val 5355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088" name="Rectangle 16"/>
            <p:cNvSpPr>
              <a:spLocks noChangeArrowheads="1"/>
            </p:cNvSpPr>
            <p:nvPr/>
          </p:nvSpPr>
          <p:spPr bwMode="auto">
            <a:xfrm>
              <a:off x="3719" y="3606"/>
              <a:ext cx="210" cy="181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9" name="Line 17"/>
            <p:cNvSpPr>
              <a:spLocks noChangeShapeType="1"/>
            </p:cNvSpPr>
            <p:nvPr/>
          </p:nvSpPr>
          <p:spPr bwMode="auto">
            <a:xfrm flipV="1">
              <a:off x="4050" y="3689"/>
              <a:ext cx="204" cy="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91" name="Rectangle 19"/>
            <p:cNvSpPr>
              <a:spLocks noChangeArrowheads="1"/>
            </p:cNvSpPr>
            <p:nvPr/>
          </p:nvSpPr>
          <p:spPr bwMode="auto">
            <a:xfrm>
              <a:off x="4252" y="3597"/>
              <a:ext cx="209" cy="181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 flipV="1">
              <a:off x="4581" y="3680"/>
              <a:ext cx="205" cy="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94" name="Rectangle 22"/>
            <p:cNvSpPr>
              <a:spLocks noChangeArrowheads="1"/>
            </p:cNvSpPr>
            <p:nvPr/>
          </p:nvSpPr>
          <p:spPr bwMode="auto">
            <a:xfrm>
              <a:off x="4794" y="3577"/>
              <a:ext cx="210" cy="18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23"/>
            <p:cNvGrpSpPr>
              <a:grpSpLocks/>
            </p:cNvGrpSpPr>
            <p:nvPr/>
          </p:nvGrpSpPr>
          <p:grpSpPr bwMode="auto">
            <a:xfrm>
              <a:off x="5044" y="3616"/>
              <a:ext cx="111" cy="96"/>
              <a:chOff x="4462" y="1865"/>
              <a:chExt cx="128" cy="128"/>
            </a:xfrm>
          </p:grpSpPr>
          <p:sp>
            <p:nvSpPr>
              <p:cNvPr id="3096" name="Line 24"/>
              <p:cNvSpPr>
                <a:spLocks noChangeShapeType="1"/>
              </p:cNvSpPr>
              <p:nvPr/>
            </p:nvSpPr>
            <p:spPr bwMode="auto">
              <a:xfrm flipH="1">
                <a:off x="4489" y="1865"/>
                <a:ext cx="82" cy="1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7" name="Line 25"/>
              <p:cNvSpPr>
                <a:spLocks noChangeShapeType="1"/>
              </p:cNvSpPr>
              <p:nvPr/>
            </p:nvSpPr>
            <p:spPr bwMode="auto">
              <a:xfrm>
                <a:off x="4462" y="1883"/>
                <a:ext cx="128" cy="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00" name="Oval 28"/>
            <p:cNvSpPr>
              <a:spLocks noChangeArrowheads="1"/>
            </p:cNvSpPr>
            <p:nvPr/>
          </p:nvSpPr>
          <p:spPr bwMode="auto">
            <a:xfrm>
              <a:off x="1038" y="3405"/>
              <a:ext cx="42" cy="3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29"/>
            <p:cNvGrpSpPr>
              <a:grpSpLocks/>
            </p:cNvGrpSpPr>
            <p:nvPr/>
          </p:nvGrpSpPr>
          <p:grpSpPr bwMode="auto">
            <a:xfrm>
              <a:off x="3137" y="3596"/>
              <a:ext cx="421" cy="183"/>
              <a:chOff x="2943" y="1392"/>
              <a:chExt cx="451" cy="207"/>
            </a:xfrm>
          </p:grpSpPr>
          <p:sp>
            <p:nvSpPr>
              <p:cNvPr id="3102" name="Rectangle 30"/>
              <p:cNvSpPr>
                <a:spLocks noChangeArrowheads="1"/>
              </p:cNvSpPr>
              <p:nvPr/>
            </p:nvSpPr>
            <p:spPr bwMode="auto">
              <a:xfrm>
                <a:off x="3168" y="1392"/>
                <a:ext cx="226" cy="20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03" name="Rectangle 31"/>
              <p:cNvSpPr>
                <a:spLocks noChangeArrowheads="1"/>
              </p:cNvSpPr>
              <p:nvPr/>
            </p:nvSpPr>
            <p:spPr bwMode="auto">
              <a:xfrm>
                <a:off x="2943" y="1395"/>
                <a:ext cx="225" cy="204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104" name="Line 32"/>
            <p:cNvSpPr>
              <a:spLocks noChangeShapeType="1"/>
            </p:cNvSpPr>
            <p:nvPr/>
          </p:nvSpPr>
          <p:spPr bwMode="auto">
            <a:xfrm>
              <a:off x="2868" y="3694"/>
              <a:ext cx="269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Dot"/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05" name="Line 33"/>
            <p:cNvSpPr>
              <a:spLocks noChangeShapeType="1"/>
            </p:cNvSpPr>
            <p:nvPr/>
          </p:nvSpPr>
          <p:spPr bwMode="auto">
            <a:xfrm>
              <a:off x="3451" y="3694"/>
              <a:ext cx="269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Dot"/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06" name="Freeform 34"/>
            <p:cNvSpPr>
              <a:spLocks/>
            </p:cNvSpPr>
            <p:nvPr/>
          </p:nvSpPr>
          <p:spPr bwMode="auto">
            <a:xfrm>
              <a:off x="2868" y="3446"/>
              <a:ext cx="762" cy="283"/>
            </a:xfrm>
            <a:custGeom>
              <a:avLst/>
              <a:gdLst/>
              <a:ahLst/>
              <a:cxnLst>
                <a:cxn ang="0">
                  <a:pos x="0" y="280"/>
                </a:cxn>
                <a:cxn ang="0">
                  <a:pos x="144" y="280"/>
                </a:cxn>
                <a:cxn ang="0">
                  <a:pos x="240" y="40"/>
                </a:cxn>
                <a:cxn ang="0">
                  <a:pos x="720" y="40"/>
                </a:cxn>
                <a:cxn ang="0">
                  <a:pos x="816" y="280"/>
                </a:cxn>
              </a:cxnLst>
              <a:rect l="0" t="0" r="r" b="b"/>
              <a:pathLst>
                <a:path w="816" h="320">
                  <a:moveTo>
                    <a:pt x="0" y="280"/>
                  </a:moveTo>
                  <a:cubicBezTo>
                    <a:pt x="52" y="300"/>
                    <a:pt x="104" y="320"/>
                    <a:pt x="144" y="280"/>
                  </a:cubicBezTo>
                  <a:cubicBezTo>
                    <a:pt x="184" y="240"/>
                    <a:pt x="144" y="80"/>
                    <a:pt x="240" y="40"/>
                  </a:cubicBezTo>
                  <a:cubicBezTo>
                    <a:pt x="336" y="0"/>
                    <a:pt x="624" y="0"/>
                    <a:pt x="720" y="40"/>
                  </a:cubicBezTo>
                  <a:cubicBezTo>
                    <a:pt x="816" y="80"/>
                    <a:pt x="800" y="240"/>
                    <a:pt x="816" y="280"/>
                  </a:cubicBezTo>
                </a:path>
              </a:pathLst>
            </a:custGeom>
            <a:noFill/>
            <a:ln w="28575" cmpd="sng">
              <a:solidFill>
                <a:srgbClr val="99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07" name="Text Box 35"/>
            <p:cNvSpPr txBox="1">
              <a:spLocks noChangeArrowheads="1"/>
            </p:cNvSpPr>
            <p:nvPr/>
          </p:nvSpPr>
          <p:spPr bwMode="auto">
            <a:xfrm>
              <a:off x="3055" y="3440"/>
              <a:ext cx="584" cy="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>
                  <a:solidFill>
                    <a:srgbClr val="FF0000"/>
                  </a:solidFill>
                </a:rPr>
                <a:t>Node N</a:t>
              </a:r>
            </a:p>
          </p:txBody>
        </p:sp>
        <p:sp>
          <p:nvSpPr>
            <p:cNvPr id="3108" name="Text Box 36"/>
            <p:cNvSpPr txBox="1">
              <a:spLocks noChangeArrowheads="1"/>
            </p:cNvSpPr>
            <p:nvPr/>
          </p:nvSpPr>
          <p:spPr bwMode="auto">
            <a:xfrm>
              <a:off x="3109" y="3754"/>
              <a:ext cx="499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LOC</a:t>
              </a:r>
            </a:p>
          </p:txBody>
        </p:sp>
        <p:sp>
          <p:nvSpPr>
            <p:cNvPr id="3110" name="Text Box 38"/>
            <p:cNvSpPr txBox="1">
              <a:spLocks noChangeArrowheads="1"/>
            </p:cNvSpPr>
            <p:nvPr/>
          </p:nvSpPr>
          <p:spPr bwMode="auto">
            <a:xfrm>
              <a:off x="2490" y="3739"/>
              <a:ext cx="538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LOCP</a:t>
              </a:r>
            </a:p>
          </p:txBody>
        </p:sp>
        <p:sp>
          <p:nvSpPr>
            <p:cNvPr id="3114" name="Text Box 42"/>
            <p:cNvSpPr txBox="1">
              <a:spLocks noChangeArrowheads="1"/>
            </p:cNvSpPr>
            <p:nvPr/>
          </p:nvSpPr>
          <p:spPr bwMode="auto">
            <a:xfrm>
              <a:off x="864" y="3191"/>
              <a:ext cx="528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b="1"/>
                <a:t>START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by, Afsana Begum, Lecturer, SWE, DIU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ED2BA-ACFE-4F78-A9C5-738173D53480}" type="slidenum">
              <a:rPr lang="en-US"/>
              <a:pPr/>
              <a:t>5</a:t>
            </a:fld>
            <a:endParaRPr lang="en-US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990600" y="1447800"/>
            <a:ext cx="6696075" cy="639763"/>
          </a:xfrm>
          <a:prstGeom prst="rect">
            <a:avLst/>
          </a:prstGeom>
          <a:solidFill>
            <a:srgbClr val="F0FEFE"/>
          </a:solidFill>
          <a:ln w="31750">
            <a:solidFill>
              <a:srgbClr val="000099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  <a:solidFill>
            <a:srgbClr val="E1FEDE"/>
          </a:solidFill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E1FEDE"/>
            </a:extrusionClr>
          </a:sp3d>
        </p:spPr>
        <p:txBody>
          <a:bodyPr>
            <a:flatTx/>
          </a:bodyPr>
          <a:lstStyle/>
          <a:p>
            <a:r>
              <a:rPr lang="en-US" altLang="zh-CN" sz="2800">
                <a:ea typeface="宋体" pitchFamily="2" charset="-122"/>
              </a:rPr>
              <a:t>Deleting a node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882650" y="1028700"/>
            <a:ext cx="6965950" cy="3416320"/>
          </a:xfrm>
          <a:prstGeom prst="rect">
            <a:avLst/>
          </a:prstGeom>
          <a:noFill/>
          <a:ln w="31750">
            <a:solidFill>
              <a:srgbClr val="00CC00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marL="342900" indent="-342900"/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DELETE(INFO, LINK, START, AVAIL, ITEM)</a:t>
            </a:r>
          </a:p>
          <a:p>
            <a:pPr marL="342900" indent="-342900"/>
            <a:endParaRPr lang="en-US" altLang="zh-CN" dirty="0">
              <a:solidFill>
                <a:srgbClr val="990099"/>
              </a:solidFill>
              <a:ea typeface="宋体" pitchFamily="2" charset="-122"/>
            </a:endParaRPr>
          </a:p>
          <a:p>
            <a:pPr marL="342900" indent="-342900">
              <a:buFontTx/>
              <a:buAutoNum type="arabicPeriod"/>
            </a:pPr>
            <a:r>
              <a:rPr lang="en-US" dirty="0">
                <a:solidFill>
                  <a:srgbClr val="990099"/>
                </a:solidFill>
              </a:rPr>
              <a:t>Call FINDB(INFO, LINK, START, ITEM, LOC, LOCP)</a:t>
            </a:r>
          </a:p>
          <a:p>
            <a:pPr marL="342900" indent="-342900"/>
            <a:endParaRPr lang="en-US" dirty="0">
              <a:solidFill>
                <a:srgbClr val="990099"/>
              </a:solidFill>
            </a:endParaRPr>
          </a:p>
          <a:p>
            <a:pPr marL="342900" indent="-342900">
              <a:buFontTx/>
              <a:buAutoNum type="arabicPeriod" startAt="2"/>
            </a:pPr>
            <a:r>
              <a:rPr lang="en-US" dirty="0">
                <a:solidFill>
                  <a:srgbClr val="990099"/>
                </a:solidFill>
              </a:rPr>
              <a:t>IF </a:t>
            </a:r>
            <a:r>
              <a:rPr lang="en-US" dirty="0" smtClean="0">
                <a:solidFill>
                  <a:srgbClr val="990099"/>
                </a:solidFill>
              </a:rPr>
              <a:t>LOC </a:t>
            </a:r>
            <a:r>
              <a:rPr lang="en-US" dirty="0">
                <a:solidFill>
                  <a:srgbClr val="990099"/>
                </a:solidFill>
              </a:rPr>
              <a:t>= NULL then: ITEM not in the list and </a:t>
            </a:r>
            <a:r>
              <a:rPr lang="en-US" dirty="0" smtClean="0">
                <a:solidFill>
                  <a:srgbClr val="990099"/>
                </a:solidFill>
              </a:rPr>
              <a:t>exit. </a:t>
            </a:r>
          </a:p>
          <a:p>
            <a:pPr marL="342900" indent="-342900">
              <a:buFontTx/>
              <a:buAutoNum type="arabicPeriod" startAt="2"/>
            </a:pPr>
            <a:endParaRPr lang="en-US" dirty="0" smtClean="0">
              <a:solidFill>
                <a:srgbClr val="990099"/>
              </a:solidFill>
            </a:endParaRPr>
          </a:p>
          <a:p>
            <a:pPr marL="342900" indent="-342900">
              <a:buFontTx/>
              <a:buAutoNum type="arabicPeriod" startAt="2"/>
            </a:pPr>
            <a:r>
              <a:rPr lang="en-US" dirty="0" smtClean="0">
                <a:solidFill>
                  <a:srgbClr val="990099"/>
                </a:solidFill>
              </a:rPr>
              <a:t>Return </a:t>
            </a:r>
            <a:r>
              <a:rPr lang="en-US" dirty="0">
                <a:solidFill>
                  <a:srgbClr val="990099"/>
                </a:solidFill>
              </a:rPr>
              <a:t>deleted node to the AVAIL list</a:t>
            </a:r>
          </a:p>
          <a:p>
            <a:pPr marL="342900" indent="-342900"/>
            <a:r>
              <a:rPr lang="en-US" dirty="0">
                <a:solidFill>
                  <a:srgbClr val="990099"/>
                </a:solidFill>
              </a:rPr>
              <a:t>	</a:t>
            </a:r>
            <a:r>
              <a:rPr lang="en-US" dirty="0" smtClean="0">
                <a:solidFill>
                  <a:srgbClr val="990099"/>
                </a:solidFill>
              </a:rPr>
              <a:t>AVAIL </a:t>
            </a:r>
            <a:r>
              <a:rPr lang="en-US" dirty="0">
                <a:solidFill>
                  <a:srgbClr val="990099"/>
                </a:solidFill>
              </a:rPr>
              <a:t>= </a:t>
            </a:r>
            <a:r>
              <a:rPr lang="en-US" dirty="0" smtClean="0">
                <a:solidFill>
                  <a:srgbClr val="990099"/>
                </a:solidFill>
              </a:rPr>
              <a:t>LINK[LOC] and INFO[LOC]=null</a:t>
            </a:r>
          </a:p>
          <a:p>
            <a:pPr marL="342900" indent="-342900"/>
            <a:endParaRPr lang="en-US" dirty="0">
              <a:solidFill>
                <a:srgbClr val="990099"/>
              </a:solidFill>
            </a:endParaRPr>
          </a:p>
          <a:p>
            <a:pPr marL="342900" indent="-342900"/>
            <a:r>
              <a:rPr lang="en-US" dirty="0" smtClean="0">
                <a:solidFill>
                  <a:srgbClr val="990099"/>
                </a:solidFill>
              </a:rPr>
              <a:t>4.    Exit</a:t>
            </a:r>
            <a:r>
              <a:rPr lang="en-US" dirty="0">
                <a:solidFill>
                  <a:srgbClr val="990099"/>
                </a:solidFill>
              </a:rPr>
              <a:t>.</a:t>
            </a:r>
          </a:p>
          <a:p>
            <a:pPr marL="342900" indent="-342900"/>
            <a:endParaRPr lang="en-US" altLang="zh-CN" dirty="0">
              <a:solidFill>
                <a:srgbClr val="990099"/>
              </a:solidFill>
              <a:ea typeface="宋体" pitchFamily="2" charset="-122"/>
            </a:endParaRPr>
          </a:p>
          <a:p>
            <a:pPr marL="342900" indent="-342900"/>
            <a:endParaRPr lang="en-US" altLang="zh-CN" dirty="0">
              <a:solidFill>
                <a:srgbClr val="990099"/>
              </a:solidFill>
              <a:ea typeface="宋体" pitchFamily="2" charset="-122"/>
            </a:endParaRPr>
          </a:p>
        </p:txBody>
      </p:sp>
      <p:sp>
        <p:nvSpPr>
          <p:cNvPr id="5125" name="AutoShape 5"/>
          <p:cNvSpPr>
            <a:spLocks/>
          </p:cNvSpPr>
          <p:nvPr/>
        </p:nvSpPr>
        <p:spPr bwMode="auto">
          <a:xfrm>
            <a:off x="5943600" y="2457450"/>
            <a:ext cx="3200400" cy="838200"/>
          </a:xfrm>
          <a:prstGeom prst="borderCallout1">
            <a:avLst>
              <a:gd name="adj1" fmla="val 13634"/>
              <a:gd name="adj2" fmla="val -2380"/>
              <a:gd name="adj3" fmla="val -44130"/>
              <a:gd name="adj4" fmla="val -17560"/>
            </a:avLst>
          </a:prstGeom>
          <a:solidFill>
            <a:srgbClr val="CCFF66"/>
          </a:solidFill>
          <a:ln w="31750">
            <a:solidFill>
              <a:schemeClr val="hlink"/>
            </a:solidFill>
            <a:miter lim="800000"/>
            <a:headEnd type="triangl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b="1" dirty="0">
                <a:solidFill>
                  <a:srgbClr val="000099"/>
                </a:solidFill>
                <a:ea typeface="宋体" pitchFamily="2" charset="-122"/>
              </a:rPr>
              <a:t>Try to find the node with its value equal to </a:t>
            </a:r>
            <a:r>
              <a:rPr lang="en-US" altLang="zh-CN" sz="2000" b="1" dirty="0" smtClean="0">
                <a:solidFill>
                  <a:srgbClr val="000099"/>
                </a:solidFill>
                <a:latin typeface="Courier New" pitchFamily="49" charset="0"/>
                <a:ea typeface="宋体" pitchFamily="2" charset="-122"/>
              </a:rPr>
              <a:t>ITEM</a:t>
            </a:r>
            <a:endParaRPr lang="en-US" altLang="zh-CN" sz="2000" b="1" dirty="0">
              <a:solidFill>
                <a:srgbClr val="000099"/>
              </a:solidFill>
              <a:latin typeface="Courier New" pitchFamily="49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by, Afsana Begum, Lecturer, SWE, DIU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428B3-D40B-4B15-AC24-B6E64C0CA5DE}" type="slidenum">
              <a:rPr lang="en-US"/>
              <a:pPr/>
              <a:t>6</a:t>
            </a:fld>
            <a:endParaRPr lang="en-US"/>
          </a:p>
        </p:txBody>
      </p:sp>
      <p:pic>
        <p:nvPicPr>
          <p:cNvPr id="29699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lum bright="-14000" contrast="4000"/>
          </a:blip>
          <a:srcRect/>
          <a:stretch>
            <a:fillRect/>
          </a:stretch>
        </p:blipFill>
        <p:spPr>
          <a:xfrm>
            <a:off x="457200" y="2743200"/>
            <a:ext cx="8077200" cy="3452813"/>
          </a:xfrm>
          <a:noFill/>
          <a:ln/>
        </p:spPr>
      </p:pic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533400" y="1219200"/>
            <a:ext cx="7772400" cy="1295400"/>
          </a:xfrm>
          <a:prstGeom prst="rect">
            <a:avLst/>
          </a:prstGeom>
          <a:solidFill>
            <a:srgbClr val="F0FEFE"/>
          </a:solidFill>
          <a:ln w="9525">
            <a:solidFill>
              <a:srgbClr val="00CC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CN" sz="1600" i="1" dirty="0">
                <a:solidFill>
                  <a:schemeClr val="hlink"/>
                </a:solidFill>
                <a:ea typeface="宋体" pitchFamily="2" charset="-122"/>
              </a:rPr>
              <a:t>Circular linked lists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CN" sz="1600" dirty="0">
                <a:ea typeface="宋体" pitchFamily="2" charset="-122"/>
              </a:rPr>
              <a:t>The last node points to the first node of the list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CN" sz="1600" dirty="0">
                <a:ea typeface="宋体" pitchFamily="2" charset="-122"/>
              </a:rPr>
              <a:t>How do we know when we have finished traversing the list? (Tip: check if the pointer of the current node is equal to the head.)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304800" y="76200"/>
            <a:ext cx="8305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zh-CN" sz="2800">
                <a:solidFill>
                  <a:schemeClr val="tx2"/>
                </a:solidFill>
                <a:ea typeface="宋体" pitchFamily="2" charset="-122"/>
              </a:rPr>
              <a:t>Variations of Linked Lists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by, Afsana Begum, Lecturer, SWE, DIU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31CEA-347C-4F77-92AF-895DFDDA5413}" type="slidenum">
              <a:rPr lang="en-US"/>
              <a:pPr/>
              <a:t>7</a:t>
            </a:fld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Variations of Linked Lists</a:t>
            </a:r>
            <a:br>
              <a:rPr lang="en-US" altLang="zh-CN" sz="2800">
                <a:ea typeface="宋体" pitchFamily="2" charset="-122"/>
              </a:rPr>
            </a:br>
            <a:endParaRPr lang="en-US" sz="2800">
              <a:ea typeface="宋体" pitchFamily="2" charset="-122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8458200" cy="3124200"/>
          </a:xfrm>
          <a:solidFill>
            <a:srgbClr val="FEF0FD"/>
          </a:solidFill>
          <a:ln>
            <a:solidFill>
              <a:srgbClr val="FF33CC"/>
            </a:solidFill>
          </a:ln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 dirty="0"/>
              <a:t>	</a:t>
            </a:r>
            <a:r>
              <a:rPr lang="en-US" sz="2000" b="1" dirty="0"/>
              <a:t>circular linked list: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In a circular linked list there are two methods to know whether a node is the first node or not.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dirty="0"/>
          </a:p>
          <a:p>
            <a:pPr marL="692150" lvl="1" indent="-347663">
              <a:lnSpc>
                <a:spcPct val="90000"/>
              </a:lnSpc>
            </a:pPr>
            <a:r>
              <a:rPr lang="en-US" sz="1800" dirty="0"/>
              <a:t>Either a external pointer, </a:t>
            </a:r>
            <a:r>
              <a:rPr lang="en-US" sz="1800" b="1" i="1" dirty="0"/>
              <a:t>list</a:t>
            </a:r>
            <a:r>
              <a:rPr lang="en-US" sz="1800" dirty="0"/>
              <a:t>, points the first node or</a:t>
            </a:r>
          </a:p>
          <a:p>
            <a:pPr marL="692150" lvl="1" indent="-347663">
              <a:lnSpc>
                <a:spcPct val="90000"/>
              </a:lnSpc>
            </a:pPr>
            <a:r>
              <a:rPr lang="en-US" sz="1800" dirty="0"/>
              <a:t>A </a:t>
            </a:r>
            <a:r>
              <a:rPr lang="en-US" sz="1800" b="1" i="1" dirty="0"/>
              <a:t>header node </a:t>
            </a:r>
            <a:r>
              <a:rPr lang="en-US" sz="1800" dirty="0"/>
              <a:t>is placed as the first node of the circular list.</a:t>
            </a:r>
          </a:p>
          <a:p>
            <a:pPr marL="692150" lvl="1" indent="-347663">
              <a:lnSpc>
                <a:spcPct val="90000"/>
              </a:lnSpc>
              <a:buFontTx/>
              <a:buNone/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The header node can be separated from the others by either heaving a </a:t>
            </a:r>
            <a:r>
              <a:rPr lang="en-US" sz="1800" b="1" i="1" dirty="0"/>
              <a:t>sentinel value </a:t>
            </a:r>
            <a:r>
              <a:rPr lang="en-US" sz="1800" dirty="0"/>
              <a:t>as the</a:t>
            </a:r>
            <a:r>
              <a:rPr lang="tr-TR" sz="1800" dirty="0"/>
              <a:t> </a:t>
            </a:r>
            <a:r>
              <a:rPr lang="en-US" sz="1800" dirty="0"/>
              <a:t>info part or 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having a dedicated </a:t>
            </a:r>
            <a:r>
              <a:rPr lang="en-US" sz="1800" b="1" i="1" dirty="0"/>
              <a:t>flag </a:t>
            </a:r>
            <a:r>
              <a:rPr lang="en-US" sz="1800" dirty="0"/>
              <a:t>variable to specify if the node is a header node or not.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by, Afsana Begum, Lecturer, SWE, DIU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82F1-549E-4586-BEB4-0FDE161B89B9}" type="slidenum">
              <a:rPr lang="en-US"/>
              <a:pPr/>
              <a:t>8</a:t>
            </a:fld>
            <a:endParaRPr 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/>
          <a:lstStyle/>
          <a:p>
            <a:r>
              <a:rPr lang="tr-TR" sz="2800"/>
              <a:t>CIRCULAR LIST with header node</a:t>
            </a:r>
            <a:endParaRPr lang="en-US" sz="2800"/>
          </a:p>
        </p:txBody>
      </p:sp>
      <p:pic>
        <p:nvPicPr>
          <p:cNvPr id="28675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lum contrast="-22000"/>
          </a:blip>
          <a:srcRect/>
          <a:stretch>
            <a:fillRect/>
          </a:stretch>
        </p:blipFill>
        <p:spPr>
          <a:xfrm>
            <a:off x="457200" y="1219200"/>
            <a:ext cx="8229600" cy="3306763"/>
          </a:xfrm>
          <a:noFill/>
          <a:ln>
            <a:solidFill>
              <a:schemeClr val="bg2"/>
            </a:solidFill>
          </a:ln>
        </p:spPr>
      </p:pic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457200" y="4800600"/>
            <a:ext cx="8229600" cy="1200150"/>
          </a:xfrm>
          <a:prstGeom prst="rect">
            <a:avLst/>
          </a:prstGeom>
          <a:solidFill>
            <a:srgbClr val="DEF1F2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/>
              <a:t>The header node in a circular list can be specified by a</a:t>
            </a:r>
            <a:r>
              <a:rPr lang="tr-TR"/>
              <a:t> </a:t>
            </a:r>
            <a:r>
              <a:rPr lang="en-US" b="1" i="1"/>
              <a:t>sentinel value </a:t>
            </a:r>
            <a:r>
              <a:rPr lang="en-US"/>
              <a:t>or a dedicated </a:t>
            </a:r>
            <a:r>
              <a:rPr lang="en-US" b="1" i="1"/>
              <a:t>flag</a:t>
            </a:r>
            <a:r>
              <a:rPr lang="en-US"/>
              <a:t>:</a:t>
            </a:r>
          </a:p>
          <a:p>
            <a:pPr>
              <a:buFontTx/>
              <a:buChar char="•"/>
            </a:pPr>
            <a:r>
              <a:rPr lang="en-US" b="1" i="1"/>
              <a:t>Header Node with Sentinel: </a:t>
            </a:r>
            <a:r>
              <a:rPr lang="en-US"/>
              <a:t>Assume that info part contains positive integers. Therefore the info</a:t>
            </a:r>
            <a:r>
              <a:rPr lang="tr-TR"/>
              <a:t> </a:t>
            </a:r>
            <a:r>
              <a:rPr lang="en-US"/>
              <a:t>part of a header node can be -1.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by, Afsana Begum, Lecturer, SWE, DIU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EA8-7551-4E43-891B-FE2654DCF264}" type="slidenum">
              <a:rPr lang="en-US"/>
              <a:pPr/>
              <a:t>9</a:t>
            </a:fld>
            <a:endParaRPr lang="en-US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tr-TR" sz="2800"/>
              <a:t>CIRCULAR LIST with header node</a:t>
            </a:r>
            <a:endParaRPr lang="en-US" sz="2800"/>
          </a:p>
        </p:txBody>
      </p:sp>
      <p:pic>
        <p:nvPicPr>
          <p:cNvPr id="30723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lum contrast="-18000"/>
          </a:blip>
          <a:srcRect/>
          <a:stretch>
            <a:fillRect/>
          </a:stretch>
        </p:blipFill>
        <p:spPr>
          <a:xfrm>
            <a:off x="457200" y="1371600"/>
            <a:ext cx="8229600" cy="3454400"/>
          </a:xfrm>
          <a:noFill/>
          <a:ln>
            <a:solidFill>
              <a:schemeClr val="bg2"/>
            </a:solidFill>
          </a:ln>
        </p:spPr>
      </p:pic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533400" y="5105400"/>
            <a:ext cx="8229600" cy="1147763"/>
          </a:xfrm>
          <a:prstGeom prst="rect">
            <a:avLst/>
          </a:prstGeom>
          <a:solidFill>
            <a:srgbClr val="FFEBFF"/>
          </a:solidFill>
          <a:ln w="9525">
            <a:solidFill>
              <a:srgbClr val="FF33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b="1" i="1"/>
              <a:t>Header Node with Flag: </a:t>
            </a:r>
            <a:r>
              <a:rPr lang="en-US"/>
              <a:t>In this case a extra variable called flag can be used to represent the</a:t>
            </a:r>
            <a:r>
              <a:rPr lang="tr-TR"/>
              <a:t> </a:t>
            </a:r>
            <a:r>
              <a:rPr lang="en-US"/>
              <a:t>header node.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/>
              <a:t> For example flag in the header node can be 1, where the flag is 0 for the other</a:t>
            </a:r>
            <a:r>
              <a:rPr lang="tr-TR"/>
              <a:t> </a:t>
            </a:r>
            <a:r>
              <a:rPr lang="en-US"/>
              <a:t>nodes.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660</TotalTime>
  <Words>972</Words>
  <Application>Microsoft Office PowerPoint</Application>
  <PresentationFormat>On-screen Show (4:3)</PresentationFormat>
  <Paragraphs>141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Flow</vt:lpstr>
      <vt:lpstr>Lecture 9  Linked list Deletion and more</vt:lpstr>
      <vt:lpstr>Contents</vt:lpstr>
      <vt:lpstr>Deletion from a Linked List</vt:lpstr>
      <vt:lpstr>Finding a Node</vt:lpstr>
      <vt:lpstr>Deleting a node</vt:lpstr>
      <vt:lpstr>Slide 6</vt:lpstr>
      <vt:lpstr>Variations of Linked Lists </vt:lpstr>
      <vt:lpstr>CIRCULAR LIST with header node</vt:lpstr>
      <vt:lpstr>CIRCULAR LIST with header node</vt:lpstr>
      <vt:lpstr>Example of application of circular linked list </vt:lpstr>
      <vt:lpstr>Advantages</vt:lpstr>
      <vt:lpstr>Linear linked list vs Circular Linked Lists</vt:lpstr>
      <vt:lpstr>Array versus Linked Lists</vt:lpstr>
      <vt:lpstr>Link List Merge</vt:lpstr>
      <vt:lpstr>Slide 15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lamisha</cp:lastModifiedBy>
  <cp:revision>101</cp:revision>
  <dcterms:created xsi:type="dcterms:W3CDTF">2006-08-16T00:00:00Z</dcterms:created>
  <dcterms:modified xsi:type="dcterms:W3CDTF">2016-11-28T08:14:30Z</dcterms:modified>
</cp:coreProperties>
</file>