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5" r:id="rId4"/>
    <p:sldId id="258" r:id="rId5"/>
    <p:sldId id="260" r:id="rId6"/>
    <p:sldId id="262" r:id="rId7"/>
    <p:sldId id="263" r:id="rId8"/>
    <p:sldId id="298" r:id="rId9"/>
    <p:sldId id="270" r:id="rId10"/>
    <p:sldId id="273" r:id="rId11"/>
    <p:sldId id="274" r:id="rId12"/>
    <p:sldId id="276" r:id="rId13"/>
    <p:sldId id="282" r:id="rId14"/>
    <p:sldId id="281" r:id="rId15"/>
    <p:sldId id="277" r:id="rId16"/>
    <p:sldId id="279" r:id="rId17"/>
    <p:sldId id="280" r:id="rId18"/>
    <p:sldId id="283" r:id="rId19"/>
    <p:sldId id="284" r:id="rId20"/>
    <p:sldId id="285" r:id="rId21"/>
    <p:sldId id="286" r:id="rId22"/>
    <p:sldId id="287" r:id="rId23"/>
    <p:sldId id="288" r:id="rId24"/>
    <p:sldId id="289" r:id="rId25"/>
    <p:sldId id="290" r:id="rId26"/>
    <p:sldId id="291" r:id="rId27"/>
    <p:sldId id="292" r:id="rId28"/>
    <p:sldId id="293" r:id="rId29"/>
    <p:sldId id="29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08"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02EFCE-1C8C-4A75-BF6D-38E5DA65611F}" type="datetimeFigureOut">
              <a:rPr lang="en-US" smtClean="0"/>
              <a:pPr/>
              <a:t>9/27/2016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D7AF6-E265-499E-9F1E-62D96E04A4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BD7AF6-E265-499E-9F1E-62D96E04A4EB}"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 </a:t>
            </a:r>
            <a:r>
              <a:rPr lang="en-US" sz="1200" b="1" i="0" kern="1200" dirty="0" smtClean="0">
                <a:solidFill>
                  <a:schemeClr val="tx1"/>
                </a:solidFill>
                <a:latin typeface="+mn-lt"/>
                <a:ea typeface="+mn-ea"/>
                <a:cs typeface="+mn-cs"/>
              </a:rPr>
              <a:t>oracle</a:t>
            </a:r>
            <a:r>
              <a:rPr lang="en-US" sz="1200" b="0" i="0" kern="1200" dirty="0" smtClean="0">
                <a:solidFill>
                  <a:schemeClr val="tx1"/>
                </a:solidFill>
                <a:latin typeface="+mn-lt"/>
                <a:ea typeface="+mn-ea"/>
                <a:cs typeface="+mn-cs"/>
              </a:rPr>
              <a:t> is a mechanism for determining whether the program has passed or failed a </a:t>
            </a:r>
            <a:r>
              <a:rPr lang="en-US" sz="1200" b="1" i="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87BD7AF6-E265-499E-9F1E-62D96E04A4EB}"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1" i="0" kern="1200" dirty="0" err="1" smtClean="0">
                <a:solidFill>
                  <a:schemeClr val="tx1"/>
                </a:solidFill>
                <a:latin typeface="+mn-lt"/>
                <a:ea typeface="+mn-ea"/>
                <a:cs typeface="+mn-cs"/>
              </a:rPr>
              <a:t>Testware</a:t>
            </a:r>
            <a:r>
              <a:rPr lang="en-US" sz="1200" b="0" i="0" kern="1200" dirty="0" smtClean="0">
                <a:solidFill>
                  <a:schemeClr val="tx1"/>
                </a:solidFill>
                <a:latin typeface="+mn-lt"/>
                <a:ea typeface="+mn-ea"/>
                <a:cs typeface="+mn-cs"/>
              </a:rPr>
              <a:t>" is a term used to describe all of the materials used to perform a test.</a:t>
            </a:r>
            <a:endParaRPr lang="en-US" dirty="0"/>
          </a:p>
        </p:txBody>
      </p:sp>
      <p:sp>
        <p:nvSpPr>
          <p:cNvPr id="4" name="Slide Number Placeholder 3"/>
          <p:cNvSpPr>
            <a:spLocks noGrp="1"/>
          </p:cNvSpPr>
          <p:nvPr>
            <p:ph type="sldNum" sz="quarter" idx="10"/>
          </p:nvPr>
        </p:nvSpPr>
        <p:spPr/>
        <p:txBody>
          <a:bodyPr/>
          <a:lstStyle/>
          <a:p>
            <a:fld id="{87BD7AF6-E265-499E-9F1E-62D96E04A4EB}"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8D3670-0297-4020-8479-25F7FEFB448F}" type="datetimeFigureOut">
              <a:rPr lang="en-US" smtClean="0"/>
              <a:pPr/>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3670-0297-4020-8479-25F7FEFB448F}" type="datetimeFigureOut">
              <a:rPr lang="en-US" smtClean="0"/>
              <a:pPr/>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3670-0297-4020-8479-25F7FEFB448F}" type="datetimeFigureOut">
              <a:rPr lang="en-US" smtClean="0"/>
              <a:pPr/>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3670-0297-4020-8479-25F7FEFB448F}" type="datetimeFigureOut">
              <a:rPr lang="en-US" smtClean="0"/>
              <a:pPr/>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8D3670-0297-4020-8479-25F7FEFB448F}" type="datetimeFigureOut">
              <a:rPr lang="en-US" smtClean="0"/>
              <a:pPr/>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8D3670-0297-4020-8479-25F7FEFB448F}" type="datetimeFigureOut">
              <a:rPr lang="en-US" smtClean="0"/>
              <a:pPr/>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8D3670-0297-4020-8479-25F7FEFB448F}" type="datetimeFigureOut">
              <a:rPr lang="en-US" smtClean="0"/>
              <a:pPr/>
              <a:t>9/27/2016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8D3670-0297-4020-8479-25F7FEFB448F}" type="datetimeFigureOut">
              <a:rPr lang="en-US" smtClean="0"/>
              <a:pPr/>
              <a:t>9/27/2016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D3670-0297-4020-8479-25F7FEFB448F}" type="datetimeFigureOut">
              <a:rPr lang="en-US" smtClean="0"/>
              <a:pPr/>
              <a:t>9/27/2016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3670-0297-4020-8479-25F7FEFB448F}" type="datetimeFigureOut">
              <a:rPr lang="en-US" smtClean="0"/>
              <a:pPr/>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3670-0297-4020-8479-25F7FEFB448F}" type="datetimeFigureOut">
              <a:rPr lang="en-US" smtClean="0"/>
              <a:pPr/>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D19F-7F9F-469E-816F-19D1211BCE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D3670-0297-4020-8479-25F7FEFB448F}" type="datetimeFigureOut">
              <a:rPr lang="en-US" smtClean="0"/>
              <a:pPr/>
              <a:t>9/27/2016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2D19F-7F9F-469E-816F-19D1211BCE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itchFamily="18" charset="0"/>
                <a:cs typeface="Times New Roman" pitchFamily="18" charset="0"/>
              </a:rPr>
              <a:t>Chapter-I</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b="1" dirty="0">
                <a:latin typeface="Times New Roman" pitchFamily="18" charset="0"/>
                <a:cs typeface="Times New Roman" pitchFamily="18" charset="0"/>
              </a:rPr>
              <a:t>Fundamentals of Testing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Understanding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numCol="1">
            <a:normAutofit fontScale="25000" lnSpcReduction="20000"/>
          </a:bodyPr>
          <a:lstStyle/>
          <a:p>
            <a:r>
              <a:rPr lang="en-US" sz="9600" b="1" dirty="0" smtClean="0">
                <a:latin typeface="Times New Roman" pitchFamily="18" charset="0"/>
                <a:cs typeface="Times New Roman" pitchFamily="18" charset="0"/>
              </a:rPr>
              <a:t>How much testing is enough?</a:t>
            </a:r>
          </a:p>
          <a:p>
            <a:pPr>
              <a:buNone/>
            </a:pPr>
            <a:r>
              <a:rPr lang="en-US" sz="9600" dirty="0" smtClean="0">
                <a:latin typeface="Times New Roman" pitchFamily="18" charset="0"/>
                <a:cs typeface="Times New Roman" pitchFamily="18" charset="0"/>
              </a:rPr>
              <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a:t>
            </a:r>
            <a:r>
              <a:rPr lang="en-US" sz="9600" b="1" dirty="0" smtClean="0">
                <a:latin typeface="Times New Roman" pitchFamily="18" charset="0"/>
                <a:cs typeface="Times New Roman" pitchFamily="18" charset="0"/>
              </a:rPr>
              <a:t> Exit criteria</a:t>
            </a:r>
            <a:r>
              <a:rPr lang="en-US" sz="9600" dirty="0" smtClean="0">
                <a:latin typeface="Times New Roman" pitchFamily="18" charset="0"/>
                <a:cs typeface="Times New Roman" pitchFamily="18" charset="0"/>
              </a:rPr>
              <a:t/>
            </a:r>
            <a:br>
              <a:rPr lang="en-US" sz="96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not finding (any more) defects is not an appropriate criterion to stop testing</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activities. Other metrics are needed to adequately reflect the quality level</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reached.</a:t>
            </a:r>
            <a:r>
              <a:rPr lang="en-US" sz="9600" dirty="0" smtClean="0">
                <a:latin typeface="Times New Roman" pitchFamily="18" charset="0"/>
                <a:cs typeface="Times New Roman" pitchFamily="18" charset="0"/>
              </a:rPr>
              <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a:t>
            </a:r>
            <a:r>
              <a:rPr lang="en-US" sz="9600" b="1" dirty="0" smtClean="0">
                <a:latin typeface="Times New Roman" pitchFamily="18" charset="0"/>
                <a:cs typeface="Times New Roman" pitchFamily="18" charset="0"/>
              </a:rPr>
              <a:t> Risk based testing</a:t>
            </a:r>
            <a:r>
              <a:rPr lang="en-US" sz="9600" dirty="0" smtClean="0">
                <a:latin typeface="Times New Roman" pitchFamily="18" charset="0"/>
                <a:cs typeface="Times New Roman" pitchFamily="18" charset="0"/>
              </a:rPr>
              <a:t/>
            </a:r>
            <a:br>
              <a:rPr lang="en-US" sz="96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Levels of risk determine the extent of testing carried out, i.e. liability for</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damages in case of failures occurring, economic and project related aspects.</a:t>
            </a:r>
            <a:r>
              <a:rPr lang="en-US" sz="9600" dirty="0" smtClean="0">
                <a:latin typeface="Times New Roman" pitchFamily="18" charset="0"/>
                <a:cs typeface="Times New Roman" pitchFamily="18" charset="0"/>
              </a:rPr>
              <a:t/>
            </a:r>
            <a:br>
              <a:rPr lang="en-US" sz="9600" dirty="0" smtClean="0">
                <a:latin typeface="Times New Roman" pitchFamily="18" charset="0"/>
                <a:cs typeface="Times New Roman" pitchFamily="18" charset="0"/>
              </a:rPr>
            </a:br>
            <a:r>
              <a:rPr lang="en-US" sz="9600" dirty="0" smtClean="0">
                <a:latin typeface="Times New Roman" pitchFamily="18" charset="0"/>
                <a:cs typeface="Times New Roman" pitchFamily="18" charset="0"/>
              </a:rPr>
              <a:t>- </a:t>
            </a:r>
            <a:r>
              <a:rPr lang="en-US" sz="9600" b="1" dirty="0" smtClean="0">
                <a:latin typeface="Times New Roman" pitchFamily="18" charset="0"/>
                <a:cs typeface="Times New Roman" pitchFamily="18" charset="0"/>
              </a:rPr>
              <a:t>Time and budget testing</a:t>
            </a:r>
            <a:r>
              <a:rPr lang="en-US" sz="9600" dirty="0" smtClean="0">
                <a:latin typeface="Times New Roman" pitchFamily="18" charset="0"/>
                <a:cs typeface="Times New Roman" pitchFamily="18" charset="0"/>
              </a:rPr>
              <a:t/>
            </a:r>
            <a:br>
              <a:rPr lang="en-US" sz="96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The amount of resources available (personal, time and budget) might</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determine the extent of testing efforts.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Understanding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numCol="1">
            <a:normAutofit fontScale="70000" lnSpcReduction="20000"/>
          </a:bodyPr>
          <a:lstStyle/>
          <a:p>
            <a:r>
              <a:rPr lang="en-US" sz="3100" b="1" dirty="0" smtClean="0">
                <a:latin typeface="Times New Roman" pitchFamily="18" charset="0"/>
                <a:cs typeface="Times New Roman" pitchFamily="18" charset="0"/>
              </a:rPr>
              <a:t>Testing and Debugging</a:t>
            </a:r>
          </a:p>
          <a:p>
            <a:endParaRPr lang="en-US" sz="3100" b="1" dirty="0" smtClean="0">
              <a:latin typeface="Times New Roman" pitchFamily="18" charset="0"/>
              <a:cs typeface="Times New Roman" pitchFamily="18" charset="0"/>
            </a:endParaRPr>
          </a:p>
          <a:p>
            <a:endParaRPr lang="en-US" sz="2800" b="1" dirty="0" smtClean="0"/>
          </a:p>
          <a:p>
            <a:endParaRPr lang="en-US" sz="2800" b="1" dirty="0" smtClean="0"/>
          </a:p>
          <a:p>
            <a:endParaRPr lang="en-US" sz="2800" b="1" dirty="0" smtClean="0"/>
          </a:p>
          <a:p>
            <a:r>
              <a:rPr lang="en-US" sz="2800" b="1" dirty="0" smtClean="0">
                <a:latin typeface="Times New Roman" pitchFamily="18" charset="0"/>
                <a:cs typeface="Times New Roman" pitchFamily="18" charset="0"/>
              </a:rPr>
              <a:t>Testing</a:t>
            </a:r>
            <a:r>
              <a:rPr lang="en-US" sz="2800" dirty="0" smtClean="0">
                <a:latin typeface="Times New Roman" pitchFamily="18" charset="0"/>
                <a:cs typeface="Times New Roman" pitchFamily="18" charset="0"/>
              </a:rPr>
              <a:t> : It involves identifying bug/error/defect in a software without correcting it. Normally professionals with a quality assurance background are involved in bugs identification. Testing is performed in the testing phase.</a:t>
            </a:r>
          </a:p>
          <a:p>
            <a:endParaRPr lang="en-US" sz="28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Debugging</a:t>
            </a:r>
            <a:r>
              <a:rPr lang="en-US" sz="2800" dirty="0" smtClean="0">
                <a:latin typeface="Times New Roman" pitchFamily="18" charset="0"/>
                <a:cs typeface="Times New Roman" pitchFamily="18" charset="0"/>
              </a:rPr>
              <a:t> : It involves identifying, isolating, and fixing the problems/bugs. Developers who code the software conduct debugging upon encountering an error in the code. Debugging is a part of White Box Testing or Unit Testing. Debugging can be performed in the development phase while conducting Unit Testing or in phases while fixing the reported bugs.</a:t>
            </a:r>
          </a:p>
          <a:p>
            <a:endParaRPr lang="en-US" sz="3100" b="1"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371600" y="2133600"/>
            <a:ext cx="6505575" cy="74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The seven general principles of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chor="t">
            <a:normAutofit/>
          </a:bodyPr>
          <a:lstStyle/>
          <a:p>
            <a:pPr>
              <a:buNone/>
            </a:pPr>
            <a:r>
              <a:rPr lang="en-US" sz="2400" b="1" u="sng" dirty="0" smtClean="0">
                <a:latin typeface="Times New Roman" pitchFamily="18" charset="0"/>
                <a:cs typeface="Times New Roman" pitchFamily="18" charset="0"/>
              </a:rPr>
              <a:t>Software Testing Principles:</a:t>
            </a:r>
          </a:p>
          <a:p>
            <a:pPr>
              <a:buNone/>
            </a:pPr>
            <a:r>
              <a:rPr lang="en-US" sz="2400" b="1" dirty="0" smtClean="0">
                <a:latin typeface="Times New Roman" pitchFamily="18" charset="0"/>
                <a:cs typeface="Times New Roman" pitchFamily="18" charset="0"/>
              </a:rPr>
              <a:t>Principle 1: A necessary part of  a test case is a definition of the expected output or result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test case must consist of two components:</a:t>
            </a:r>
          </a:p>
          <a:p>
            <a:pPr marL="1314450" lvl="2" indent="-514350">
              <a:buFont typeface="+mj-lt"/>
              <a:buAutoNum type="romanLcPeriod"/>
            </a:pPr>
            <a:r>
              <a:rPr lang="en-US" sz="2000" dirty="0" smtClean="0">
                <a:latin typeface="Times New Roman" pitchFamily="18" charset="0"/>
                <a:cs typeface="Times New Roman" pitchFamily="18" charset="0"/>
              </a:rPr>
              <a:t>A description of the input data to the program</a:t>
            </a:r>
          </a:p>
          <a:p>
            <a:pPr marL="1314450" lvl="2" indent="-514350">
              <a:buFont typeface="+mj-lt"/>
              <a:buAutoNum type="romanLcPeriod"/>
            </a:pPr>
            <a:r>
              <a:rPr lang="en-US" sz="2000" dirty="0" smtClean="0">
                <a:latin typeface="Times New Roman" pitchFamily="18" charset="0"/>
                <a:cs typeface="Times New Roman" pitchFamily="18" charset="0"/>
              </a:rPr>
              <a:t>A precise description of the correct output of the program for the set of input data.</a:t>
            </a:r>
          </a:p>
          <a:p>
            <a:pPr marL="514350" indent="-514350">
              <a:buNone/>
            </a:pPr>
            <a:r>
              <a:rPr lang="en-US" sz="2400" b="1" dirty="0" smtClean="0">
                <a:latin typeface="Times New Roman" pitchFamily="18" charset="0"/>
                <a:cs typeface="Times New Roman" pitchFamily="18" charset="0"/>
              </a:rPr>
              <a:t>Principle 2: A Programmer should avoid attempting to test his or her own program </a:t>
            </a:r>
          </a:p>
          <a:p>
            <a:pPr marL="914400" lvl="1" indent="-514350"/>
            <a:r>
              <a:rPr lang="en-US" sz="2000" dirty="0" smtClean="0">
                <a:latin typeface="Times New Roman" pitchFamily="18" charset="0"/>
                <a:cs typeface="Times New Roman" pitchFamily="18" charset="0"/>
              </a:rPr>
              <a:t>After a programmer has constructively designed and coded a program it is extremely difficult to suddenly change perspective to look at the program with a destructive eye.</a:t>
            </a:r>
          </a:p>
          <a:p>
            <a:pPr marL="514350" indent="-514350">
              <a:buNone/>
            </a:pPr>
            <a:endParaRPr lang="en-US" sz="2400" b="1" dirty="0" smtClean="0">
              <a:latin typeface="Times New Roman" pitchFamily="18" charset="0"/>
              <a:cs typeface="Times New Roman" pitchFamily="18" charset="0"/>
            </a:endParaRPr>
          </a:p>
          <a:p>
            <a:pPr marL="514350" indent="-514350">
              <a:buNone/>
            </a:pPr>
            <a:endParaRPr lang="en-US" sz="16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The seven general principles of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chor="t">
            <a:normAutofit fontScale="92500"/>
          </a:bodyPr>
          <a:lstStyle/>
          <a:p>
            <a:pPr>
              <a:buNone/>
            </a:pPr>
            <a:r>
              <a:rPr lang="en-US" sz="2400" b="1" dirty="0" smtClean="0">
                <a:latin typeface="Times New Roman" pitchFamily="18" charset="0"/>
                <a:cs typeface="Times New Roman" pitchFamily="18" charset="0"/>
              </a:rPr>
              <a:t>Principle 3: Test case must be written for input conditions that are invalid and unexpected, as well as for those that are valid and expected.</a:t>
            </a:r>
          </a:p>
          <a:p>
            <a:pPr>
              <a:buNone/>
            </a:pP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Principle 4: Defect clustering</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Find a defect and you will find more defects nearby!</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Defects often appear clustered like mushrooms or cockroaches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It is worth screening the same module where one defect was found</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Testers must be flexible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Once a defect is found it is a good idea to reconsider the direction of</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further testing.</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The location of a defect might be screened at higher detail level, e.g.</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starting additional tests or modifying existing tests</a:t>
            </a:r>
            <a:r>
              <a:rPr lang="en-US" sz="2400" b="1" dirty="0" smtClean="0">
                <a:latin typeface="Times New Roman" pitchFamily="18" charset="0"/>
                <a:cs typeface="Times New Roman" pitchFamily="18" charset="0"/>
              </a:rPr>
              <a:t>.</a:t>
            </a:r>
          </a:p>
          <a:p>
            <a:pPr marL="514350" indent="-514350">
              <a:buNone/>
            </a:pPr>
            <a:endParaRPr lang="en-US" sz="2400" b="1" dirty="0" smtClean="0">
              <a:latin typeface="Times New Roman" pitchFamily="18" charset="0"/>
              <a:cs typeface="Times New Roman" pitchFamily="18" charset="0"/>
            </a:endParaRPr>
          </a:p>
          <a:p>
            <a:pPr marL="514350" indent="-514350">
              <a:buNone/>
            </a:pPr>
            <a:endParaRPr lang="en-US" sz="16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The seven general principles of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fontScale="85000" lnSpcReduction="10000"/>
          </a:bodyPr>
          <a:lstStyle/>
          <a:p>
            <a:pPr>
              <a:buNone/>
            </a:pPr>
            <a:r>
              <a:rPr lang="en-US" sz="2400" b="1" dirty="0" smtClean="0">
                <a:latin typeface="Times New Roman" pitchFamily="18" charset="0"/>
                <a:cs typeface="Times New Roman" pitchFamily="18" charset="0"/>
              </a:rPr>
              <a:t>Principle 5: Exhaustive testing is not possible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Exhaustive testing</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 test approach in which the test suite comprises all combinations of input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values and preconditions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Test case explosion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defines the exponential increase of efforts and costs when testing</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exhaustively</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Sample test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The test includes only a (systematically or randomly derived) subset of all</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possible input values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Under real life conditions, sample tests are generally used. Testing all</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combination of inputs and preconditions is only economically feasible in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trivial cases</a:t>
            </a:r>
            <a:br>
              <a:rPr lang="en-US" sz="2400" dirty="0" smtClean="0">
                <a:latin typeface="Times New Roman" pitchFamily="18" charset="0"/>
                <a:cs typeface="Times New Roman" pitchFamily="18" charset="0"/>
              </a:rPr>
            </a:br>
            <a:endParaRPr lang="en-US" sz="72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The seven general principles of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a:bodyPr>
          <a:lstStyle/>
          <a:p>
            <a:pPr>
              <a:buNone/>
            </a:pPr>
            <a:r>
              <a:rPr lang="en-US" sz="2000" b="1" dirty="0" smtClean="0">
                <a:latin typeface="Times New Roman" pitchFamily="18" charset="0"/>
                <a:cs typeface="Times New Roman" pitchFamily="18" charset="0"/>
              </a:rPr>
              <a:t>Principle 6: Early testing</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The earlier a defect is discovered, the less costly is its correction.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Highest cost effectiveness when errors are corrected </a:t>
            </a:r>
            <a:r>
              <a:rPr lang="en-US" sz="2000" b="1" dirty="0" smtClean="0">
                <a:latin typeface="Times New Roman" pitchFamily="18" charset="0"/>
                <a:cs typeface="Times New Roman" pitchFamily="18" charset="0"/>
              </a:rPr>
              <a:t>before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implementation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Concepts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specifications </a:t>
            </a:r>
            <a:r>
              <a:rPr lang="en-US" sz="2000" dirty="0" smtClean="0">
                <a:latin typeface="Times New Roman" pitchFamily="18" charset="0"/>
                <a:cs typeface="Times New Roman" pitchFamily="18" charset="0"/>
              </a:rPr>
              <a:t>may already be tested.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Defects discovered at the </a:t>
            </a:r>
            <a:r>
              <a:rPr lang="en-US" sz="2000" b="1" dirty="0" smtClean="0">
                <a:latin typeface="Times New Roman" pitchFamily="18" charset="0"/>
                <a:cs typeface="Times New Roman" pitchFamily="18" charset="0"/>
              </a:rPr>
              <a:t>conception phase </a:t>
            </a:r>
            <a:r>
              <a:rPr lang="en-US" sz="2000" dirty="0" smtClean="0">
                <a:latin typeface="Times New Roman" pitchFamily="18" charset="0"/>
                <a:cs typeface="Times New Roman" pitchFamily="18" charset="0"/>
              </a:rPr>
              <a:t>are corrected with the </a:t>
            </a:r>
            <a:r>
              <a:rPr lang="en-US" sz="2000" b="1" dirty="0" smtClean="0">
                <a:latin typeface="Times New Roman" pitchFamily="18" charset="0"/>
                <a:cs typeface="Times New Roman" pitchFamily="18" charset="0"/>
              </a:rPr>
              <a:t>least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effort and costs.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Preparing a test is time consuming as well.</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Testing involves </a:t>
            </a:r>
            <a:r>
              <a:rPr lang="en-US" sz="2000" b="1" dirty="0" smtClean="0">
                <a:latin typeface="Times New Roman" pitchFamily="18" charset="0"/>
                <a:cs typeface="Times New Roman" pitchFamily="18" charset="0"/>
              </a:rPr>
              <a:t>more than </a:t>
            </a:r>
            <a:r>
              <a:rPr lang="en-US" sz="2000" dirty="0" smtClean="0">
                <a:latin typeface="Times New Roman" pitchFamily="18" charset="0"/>
                <a:cs typeface="Times New Roman" pitchFamily="18" charset="0"/>
              </a:rPr>
              <a:t>just </a:t>
            </a:r>
            <a:r>
              <a:rPr lang="en-US" sz="2000" b="1" dirty="0" smtClean="0">
                <a:latin typeface="Times New Roman" pitchFamily="18" charset="0"/>
                <a:cs typeface="Times New Roman" pitchFamily="18" charset="0"/>
              </a:rPr>
              <a:t>test execution.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Test activities can be prepared before software development is completed.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Testing activities </a:t>
            </a:r>
            <a:r>
              <a:rPr lang="en-US" sz="2000" dirty="0" smtClean="0">
                <a:latin typeface="Times New Roman" pitchFamily="18" charset="0"/>
                <a:cs typeface="Times New Roman" pitchFamily="18" charset="0"/>
              </a:rPr>
              <a:t>(including reviews) should run in </a:t>
            </a:r>
            <a:r>
              <a:rPr lang="en-US" sz="2000" b="1" dirty="0" smtClean="0">
                <a:latin typeface="Times New Roman" pitchFamily="18" charset="0"/>
                <a:cs typeface="Times New Roman" pitchFamily="18" charset="0"/>
              </a:rPr>
              <a:t>parallel </a:t>
            </a:r>
            <a:r>
              <a:rPr lang="en-US" sz="2000" dirty="0" smtClean="0">
                <a:latin typeface="Times New Roman" pitchFamily="18" charset="0"/>
                <a:cs typeface="Times New Roman" pitchFamily="18" charset="0"/>
              </a:rPr>
              <a:t>to software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specification and design.</a:t>
            </a:r>
            <a:br>
              <a:rPr lang="en-US" sz="2000" dirty="0" smtClean="0">
                <a:latin typeface="Times New Roman" pitchFamily="18" charset="0"/>
                <a:cs typeface="Times New Roman" pitchFamily="18" charset="0"/>
              </a:rPr>
            </a:br>
            <a:endParaRPr lang="en-US" sz="72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The seven general principles of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fontScale="92500" lnSpcReduction="10000"/>
          </a:bodyPr>
          <a:lstStyle/>
          <a:p>
            <a:pPr>
              <a:buNone/>
            </a:pPr>
            <a:r>
              <a:rPr lang="en-US" sz="2000" b="1" dirty="0" smtClean="0">
                <a:latin typeface="Times New Roman" pitchFamily="18" charset="0"/>
                <a:cs typeface="Times New Roman" pitchFamily="18" charset="0"/>
              </a:rPr>
              <a:t>Principle 7: Testing is content dependent</a:t>
            </a: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Testing is done differently in different contexts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Different test objects are tested differently.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The engine controller of a car requires tests </a:t>
            </a:r>
            <a:r>
              <a:rPr lang="en-US" sz="2000" b="1" dirty="0" smtClean="0">
                <a:latin typeface="Times New Roman" pitchFamily="18" charset="0"/>
                <a:cs typeface="Times New Roman" pitchFamily="18" charset="0"/>
              </a:rPr>
              <a:t>different </a:t>
            </a:r>
            <a:r>
              <a:rPr lang="en-US" sz="2000" dirty="0" smtClean="0">
                <a:latin typeface="Times New Roman" pitchFamily="18" charset="0"/>
                <a:cs typeface="Times New Roman" pitchFamily="18" charset="0"/>
              </a:rPr>
              <a:t>than those of</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an ecommerce application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Test environmental (test bed) vs. production environment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Test take place on an environment other than the production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The test environment should be </a:t>
            </a:r>
            <a:r>
              <a:rPr lang="en-US" sz="2000" b="1" dirty="0" smtClean="0">
                <a:latin typeface="Times New Roman" pitchFamily="18" charset="0"/>
                <a:cs typeface="Times New Roman" pitchFamily="18" charset="0"/>
              </a:rPr>
              <a:t>very similar </a:t>
            </a:r>
            <a:r>
              <a:rPr lang="en-US" sz="2000" dirty="0" smtClean="0">
                <a:latin typeface="Times New Roman" pitchFamily="18" charset="0"/>
                <a:cs typeface="Times New Roman" pitchFamily="18" charset="0"/>
              </a:rPr>
              <a:t>to the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production environment.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There will always be </a:t>
            </a:r>
            <a:r>
              <a:rPr lang="en-US" sz="2000" b="1" dirty="0" smtClean="0">
                <a:latin typeface="Times New Roman" pitchFamily="18" charset="0"/>
                <a:cs typeface="Times New Roman" pitchFamily="18" charset="0"/>
              </a:rPr>
              <a:t>deviations </a:t>
            </a:r>
            <a:r>
              <a:rPr lang="en-US" sz="2000" dirty="0" smtClean="0">
                <a:latin typeface="Times New Roman" pitchFamily="18" charset="0"/>
                <a:cs typeface="Times New Roman" pitchFamily="18" charset="0"/>
              </a:rPr>
              <a:t>between test environment and the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production environment. These deviations impeach the </a:t>
            </a:r>
            <a:r>
              <a:rPr lang="en-US" sz="2000" b="1" dirty="0" smtClean="0">
                <a:latin typeface="Times New Roman" pitchFamily="18" charset="0"/>
                <a:cs typeface="Times New Roman" pitchFamily="18" charset="0"/>
              </a:rPr>
              <a:t>conclusions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drawn after testing.</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endParaRPr lang="en-US" sz="72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fontScale="25000" lnSpcReduction="20000"/>
          </a:bodyPr>
          <a:lstStyle/>
          <a:p>
            <a:pPr>
              <a:buNone/>
            </a:pPr>
            <a:r>
              <a:rPr lang="en-US" sz="8400" b="1" u="sng" dirty="0" smtClean="0">
                <a:latin typeface="Times New Roman" pitchFamily="18" charset="0"/>
                <a:cs typeface="Times New Roman" pitchFamily="18" charset="0"/>
              </a:rPr>
              <a:t>Software Testing Life Cycle (STLC):</a:t>
            </a:r>
            <a:endParaRPr lang="en-US" sz="8400" b="1" u="sng" dirty="0" smtClean="0">
              <a:latin typeface="Times New Roman" pitchFamily="18" charset="0"/>
              <a:cs typeface="Times New Roman" pitchFamily="18" charset="0"/>
            </a:endParaRPr>
          </a:p>
          <a:p>
            <a:pPr>
              <a:buNone/>
            </a:pPr>
            <a:endParaRPr lang="en-US" sz="8400" b="1" dirty="0" smtClean="0">
              <a:latin typeface="Times New Roman" pitchFamily="18" charset="0"/>
              <a:cs typeface="Times New Roman" pitchFamily="18" charset="0"/>
            </a:endParaRPr>
          </a:p>
          <a:p>
            <a:pPr>
              <a:buNone/>
            </a:pPr>
            <a:r>
              <a:rPr lang="en-US" sz="8400" b="1" dirty="0" smtClean="0">
                <a:latin typeface="Times New Roman" pitchFamily="18" charset="0"/>
                <a:cs typeface="Times New Roman" pitchFamily="18" charset="0"/>
              </a:rPr>
              <a:t>Testing as a process within the </a:t>
            </a:r>
            <a:r>
              <a:rPr lang="en-US" sz="8400" b="1" dirty="0" smtClean="0">
                <a:latin typeface="Times New Roman" pitchFamily="18" charset="0"/>
                <a:cs typeface="Times New Roman" pitchFamily="18" charset="0"/>
              </a:rPr>
              <a:t>software </a:t>
            </a:r>
            <a:r>
              <a:rPr lang="en-US" sz="8400" b="1" dirty="0" smtClean="0">
                <a:latin typeface="Times New Roman" pitchFamily="18" charset="0"/>
                <a:cs typeface="Times New Roman" pitchFamily="18" charset="0"/>
              </a:rPr>
              <a:t>development process</a:t>
            </a:r>
            <a:endParaRPr lang="en-US" sz="8400" dirty="0" smtClean="0">
              <a:latin typeface="Times New Roman" pitchFamily="18" charset="0"/>
              <a:cs typeface="Times New Roman" pitchFamily="18" charset="0"/>
            </a:endParaRPr>
          </a:p>
          <a:p>
            <a:r>
              <a:rPr lang="en-US" sz="8400" dirty="0" smtClean="0">
                <a:latin typeface="Times New Roman" pitchFamily="18" charset="0"/>
                <a:cs typeface="Times New Roman" pitchFamily="18" charset="0"/>
              </a:rPr>
              <a:t>Depending on the approach chosen, testing will take place at different points within the development process. </a:t>
            </a:r>
          </a:p>
          <a:p>
            <a:r>
              <a:rPr lang="en-US" sz="8400" dirty="0" smtClean="0">
                <a:latin typeface="Times New Roman" pitchFamily="18" charset="0"/>
                <a:cs typeface="Times New Roman" pitchFamily="18" charset="0"/>
              </a:rPr>
              <a:t>Testing is a process itself</a:t>
            </a:r>
          </a:p>
          <a:p>
            <a:r>
              <a:rPr lang="en-US" sz="8400" dirty="0" smtClean="0">
                <a:latin typeface="Times New Roman" pitchFamily="18" charset="0"/>
                <a:cs typeface="Times New Roman" pitchFamily="18" charset="0"/>
              </a:rPr>
              <a:t>The testing process is determined by the </a:t>
            </a:r>
          </a:p>
          <a:p>
            <a:pPr>
              <a:buNone/>
            </a:pPr>
            <a:r>
              <a:rPr lang="en-US" sz="8400" dirty="0" smtClean="0">
                <a:latin typeface="Times New Roman" pitchFamily="18" charset="0"/>
                <a:cs typeface="Times New Roman" pitchFamily="18" charset="0"/>
              </a:rPr>
              <a:t>following phases</a:t>
            </a:r>
          </a:p>
          <a:p>
            <a:pPr lvl="1"/>
            <a:r>
              <a:rPr lang="en-US" sz="8000" b="1" dirty="0" smtClean="0">
                <a:latin typeface="Times New Roman" pitchFamily="18" charset="0"/>
                <a:cs typeface="Times New Roman" pitchFamily="18" charset="0"/>
              </a:rPr>
              <a:t>Test planning</a:t>
            </a:r>
            <a:endParaRPr lang="en-US" sz="8000" dirty="0" smtClean="0">
              <a:latin typeface="Times New Roman" pitchFamily="18" charset="0"/>
              <a:cs typeface="Times New Roman" pitchFamily="18" charset="0"/>
            </a:endParaRPr>
          </a:p>
          <a:p>
            <a:pPr lvl="1"/>
            <a:r>
              <a:rPr lang="en-US" sz="8000" b="1" dirty="0" smtClean="0">
                <a:latin typeface="Times New Roman" pitchFamily="18" charset="0"/>
                <a:cs typeface="Times New Roman" pitchFamily="18" charset="0"/>
              </a:rPr>
              <a:t>Test analysis and test design</a:t>
            </a:r>
            <a:endParaRPr lang="en-US" sz="8000" dirty="0" smtClean="0">
              <a:latin typeface="Times New Roman" pitchFamily="18" charset="0"/>
              <a:cs typeface="Times New Roman" pitchFamily="18" charset="0"/>
            </a:endParaRPr>
          </a:p>
          <a:p>
            <a:pPr lvl="1"/>
            <a:r>
              <a:rPr lang="en-US" sz="8000" b="1" dirty="0" smtClean="0">
                <a:latin typeface="Times New Roman" pitchFamily="18" charset="0"/>
                <a:cs typeface="Times New Roman" pitchFamily="18" charset="0"/>
              </a:rPr>
              <a:t>Test implementation and test execution</a:t>
            </a:r>
            <a:endParaRPr lang="en-US" sz="8000" dirty="0" smtClean="0">
              <a:latin typeface="Times New Roman" pitchFamily="18" charset="0"/>
              <a:cs typeface="Times New Roman" pitchFamily="18" charset="0"/>
            </a:endParaRPr>
          </a:p>
          <a:p>
            <a:pPr lvl="1"/>
            <a:r>
              <a:rPr lang="en-US" sz="8000" b="1" dirty="0" smtClean="0">
                <a:latin typeface="Times New Roman" pitchFamily="18" charset="0"/>
                <a:cs typeface="Times New Roman" pitchFamily="18" charset="0"/>
              </a:rPr>
              <a:t>Evaluating Exit Criteria and reporting</a:t>
            </a:r>
            <a:endParaRPr lang="en-US" sz="8000" dirty="0" smtClean="0">
              <a:latin typeface="Times New Roman" pitchFamily="18" charset="0"/>
              <a:cs typeface="Times New Roman" pitchFamily="18" charset="0"/>
            </a:endParaRPr>
          </a:p>
          <a:p>
            <a:pPr lvl="1"/>
            <a:r>
              <a:rPr lang="en-US" sz="8000" b="1" dirty="0" smtClean="0">
                <a:latin typeface="Times New Roman" pitchFamily="18" charset="0"/>
                <a:cs typeface="Times New Roman" pitchFamily="18" charset="0"/>
              </a:rPr>
              <a:t>Test closure activities</a:t>
            </a:r>
          </a:p>
          <a:p>
            <a:pPr lvl="1"/>
            <a:r>
              <a:rPr lang="en-US" sz="8000" b="1" dirty="0" smtClean="0">
                <a:latin typeface="Times New Roman" pitchFamily="18" charset="0"/>
                <a:cs typeface="Times New Roman" pitchFamily="18" charset="0"/>
              </a:rPr>
              <a:t>Test Controlling (at all phases)</a:t>
            </a:r>
          </a:p>
          <a:p>
            <a:r>
              <a:rPr lang="en-US" sz="8400" dirty="0" smtClean="0">
                <a:latin typeface="Times New Roman" pitchFamily="18" charset="0"/>
                <a:cs typeface="Times New Roman" pitchFamily="18" charset="0"/>
              </a:rPr>
              <a:t>Each phase of the testing process takes place</a:t>
            </a:r>
          </a:p>
          <a:p>
            <a:pPr>
              <a:buNone/>
            </a:pPr>
            <a:r>
              <a:rPr lang="en-US" sz="8400" dirty="0" smtClean="0">
                <a:latin typeface="Times New Roman" pitchFamily="18" charset="0"/>
                <a:cs typeface="Times New Roman" pitchFamily="18" charset="0"/>
              </a:rPr>
              <a:t>concurrent to the phase of the software development process</a:t>
            </a:r>
            <a:br>
              <a:rPr lang="en-US" sz="8400" dirty="0" smtClean="0">
                <a:latin typeface="Times New Roman" pitchFamily="18" charset="0"/>
                <a:cs typeface="Times New Roman" pitchFamily="18" charset="0"/>
              </a:rPr>
            </a:br>
            <a:r>
              <a:rPr lang="en-US" sz="8400" dirty="0" smtClean="0">
                <a:latin typeface="Times New Roman" pitchFamily="18" charset="0"/>
                <a:cs typeface="Times New Roman" pitchFamily="18" charset="0"/>
              </a:rPr>
              <a:t> </a:t>
            </a:r>
            <a:br>
              <a:rPr lang="en-US" sz="8400" dirty="0" smtClean="0">
                <a:latin typeface="Times New Roman" pitchFamily="18" charset="0"/>
                <a:cs typeface="Times New Roman" pitchFamily="18" charset="0"/>
              </a:rPr>
            </a:br>
            <a:r>
              <a:rPr lang="en-US" sz="8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endParaRPr lang="en-US" sz="7200" baseline="-25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867400" y="2895600"/>
            <a:ext cx="298938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fontScale="25000" lnSpcReduction="20000"/>
          </a:bodyPr>
          <a:lstStyle/>
          <a:p>
            <a:pPr>
              <a:buNone/>
            </a:pPr>
            <a:r>
              <a:rPr lang="en-US" sz="8400" b="1" u="sng" dirty="0" smtClean="0">
                <a:latin typeface="Times New Roman" pitchFamily="18" charset="0"/>
                <a:cs typeface="Times New Roman" pitchFamily="18" charset="0"/>
              </a:rPr>
              <a:t>Software Testing Life Cycle (STLC):</a:t>
            </a:r>
            <a:endParaRPr lang="en-US" sz="8400" b="1" u="sng" dirty="0" smtClean="0">
              <a:latin typeface="Times New Roman" pitchFamily="18" charset="0"/>
              <a:cs typeface="Times New Roman" pitchFamily="18" charset="0"/>
            </a:endParaRPr>
          </a:p>
          <a:p>
            <a:pPr>
              <a:buNone/>
            </a:pPr>
            <a:endParaRPr lang="en-US" sz="8400" b="1" dirty="0" smtClean="0">
              <a:latin typeface="Times New Roman" pitchFamily="18" charset="0"/>
              <a:cs typeface="Times New Roman" pitchFamily="18" charset="0"/>
            </a:endParaRPr>
          </a:p>
          <a:p>
            <a:pPr marL="1371600" indent="-1371600">
              <a:buFont typeface="+mj-lt"/>
              <a:buAutoNum type="arabicPeriod"/>
            </a:pPr>
            <a:r>
              <a:rPr lang="en-US" sz="8400" b="1" dirty="0" smtClean="0">
                <a:latin typeface="Times New Roman" pitchFamily="18" charset="0"/>
                <a:cs typeface="Times New Roman" pitchFamily="18" charset="0"/>
              </a:rPr>
              <a:t>Test control-main tasks</a:t>
            </a:r>
          </a:p>
          <a:p>
            <a:r>
              <a:rPr lang="en-US" sz="8400" dirty="0" smtClean="0">
                <a:latin typeface="Times New Roman" pitchFamily="18" charset="0"/>
                <a:cs typeface="Times New Roman" pitchFamily="18" charset="0"/>
              </a:rPr>
              <a:t>Test control is an on going activity influencing test planning. The test plan may be modified according to the information</a:t>
            </a:r>
            <a:br>
              <a:rPr lang="en-US" sz="8400" dirty="0" smtClean="0">
                <a:latin typeface="Times New Roman" pitchFamily="18" charset="0"/>
                <a:cs typeface="Times New Roman" pitchFamily="18" charset="0"/>
              </a:rPr>
            </a:br>
            <a:r>
              <a:rPr lang="en-US" sz="8400" dirty="0" smtClean="0">
                <a:latin typeface="Times New Roman" pitchFamily="18" charset="0"/>
                <a:cs typeface="Times New Roman" pitchFamily="18" charset="0"/>
              </a:rPr>
              <a:t>acquired from best controlling</a:t>
            </a:r>
          </a:p>
          <a:p>
            <a:pPr lvl="1"/>
            <a:r>
              <a:rPr lang="en-US" sz="8000" dirty="0" smtClean="0">
                <a:latin typeface="Times New Roman" pitchFamily="18" charset="0"/>
                <a:cs typeface="Times New Roman" pitchFamily="18" charset="0"/>
              </a:rPr>
              <a:t>The status of the test process is determined by</a:t>
            </a:r>
          </a:p>
          <a:p>
            <a:pPr lvl="1">
              <a:buNone/>
            </a:pPr>
            <a:r>
              <a:rPr lang="en-US" sz="8000" dirty="0" smtClean="0">
                <a:latin typeface="Times New Roman" pitchFamily="18" charset="0"/>
                <a:cs typeface="Times New Roman" pitchFamily="18" charset="0"/>
              </a:rPr>
              <a:t>comparing the progress achieved against the last </a:t>
            </a:r>
          </a:p>
          <a:p>
            <a:pPr lvl="1">
              <a:buNone/>
            </a:pPr>
            <a:r>
              <a:rPr lang="en-US" sz="8000" dirty="0" smtClean="0">
                <a:latin typeface="Times New Roman" pitchFamily="18" charset="0"/>
                <a:cs typeface="Times New Roman" pitchFamily="18" charset="0"/>
              </a:rPr>
              <a:t>plan. Necessary activities will be started accordingly</a:t>
            </a:r>
          </a:p>
          <a:p>
            <a:pPr lvl="1"/>
            <a:r>
              <a:rPr lang="en-US" sz="8000" dirty="0" smtClean="0">
                <a:latin typeface="Times New Roman" pitchFamily="18" charset="0"/>
                <a:cs typeface="Times New Roman" pitchFamily="18" charset="0"/>
              </a:rPr>
              <a:t>Measure and analyze results</a:t>
            </a:r>
          </a:p>
          <a:p>
            <a:pPr lvl="1"/>
            <a:r>
              <a:rPr lang="en-US" sz="8000" dirty="0" smtClean="0">
                <a:latin typeface="Times New Roman" pitchFamily="18" charset="0"/>
                <a:cs typeface="Times New Roman" pitchFamily="18" charset="0"/>
              </a:rPr>
              <a:t>The test progress test coverage and the exit </a:t>
            </a:r>
          </a:p>
          <a:p>
            <a:pPr lvl="1">
              <a:buNone/>
            </a:pPr>
            <a:r>
              <a:rPr lang="en-US" sz="8000" dirty="0" smtClean="0">
                <a:latin typeface="Times New Roman" pitchFamily="18" charset="0"/>
                <a:cs typeface="Times New Roman" pitchFamily="18" charset="0"/>
              </a:rPr>
              <a:t>criteria are monitored and documented</a:t>
            </a:r>
          </a:p>
          <a:p>
            <a:pPr lvl="1"/>
            <a:r>
              <a:rPr lang="en-US" sz="8000" dirty="0" smtClean="0">
                <a:latin typeface="Times New Roman" pitchFamily="18" charset="0"/>
                <a:cs typeface="Times New Roman" pitchFamily="18" charset="0"/>
              </a:rPr>
              <a:t>Start correcting measures</a:t>
            </a:r>
          </a:p>
          <a:p>
            <a:pPr lvl="1"/>
            <a:r>
              <a:rPr lang="en-US" sz="8000" dirty="0" smtClean="0">
                <a:latin typeface="Times New Roman" pitchFamily="18" charset="0"/>
                <a:cs typeface="Times New Roman" pitchFamily="18" charset="0"/>
              </a:rPr>
              <a:t>Prepare and make decisions</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endParaRPr lang="en-US" sz="6800" baseline="-25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6154615" y="3124200"/>
            <a:ext cx="298938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fontScale="25000" lnSpcReduction="20000"/>
          </a:bodyPr>
          <a:lstStyle/>
          <a:p>
            <a:pPr>
              <a:buNone/>
            </a:pPr>
            <a:r>
              <a:rPr lang="en-US" sz="8400" b="1" u="sng" dirty="0" smtClean="0">
                <a:latin typeface="Times New Roman" pitchFamily="18" charset="0"/>
                <a:cs typeface="Times New Roman" pitchFamily="18" charset="0"/>
              </a:rPr>
              <a:t>Software Testing Life Cycle (STLC):</a:t>
            </a:r>
            <a:endParaRPr lang="en-US" sz="8400" b="1" u="sng" dirty="0" smtClean="0">
              <a:latin typeface="Times New Roman" pitchFamily="18" charset="0"/>
              <a:cs typeface="Times New Roman" pitchFamily="18" charset="0"/>
            </a:endParaRPr>
          </a:p>
          <a:p>
            <a:pPr>
              <a:buNone/>
            </a:pPr>
            <a:endParaRPr lang="en-US" sz="8400" b="1" dirty="0" smtClean="0">
              <a:latin typeface="Times New Roman" pitchFamily="18" charset="0"/>
              <a:cs typeface="Times New Roman" pitchFamily="18" charset="0"/>
            </a:endParaRPr>
          </a:p>
          <a:p>
            <a:pPr marL="1371600" indent="-1371600">
              <a:buFont typeface="+mj-lt"/>
              <a:buAutoNum type="arabicPeriod" startAt="2"/>
            </a:pPr>
            <a:r>
              <a:rPr lang="en-US" sz="8400" b="1" dirty="0" smtClean="0">
                <a:latin typeface="Times New Roman" pitchFamily="18" charset="0"/>
                <a:cs typeface="Times New Roman" pitchFamily="18" charset="0"/>
              </a:rPr>
              <a:t>Test Planning-main tasks</a:t>
            </a:r>
          </a:p>
          <a:p>
            <a:r>
              <a:rPr lang="en-US" sz="8000" dirty="0" smtClean="0">
                <a:latin typeface="Times New Roman" pitchFamily="18" charset="0"/>
                <a:cs typeface="Times New Roman" pitchFamily="18" charset="0"/>
              </a:rPr>
              <a:t>Determining the scope and risk</a:t>
            </a:r>
          </a:p>
          <a:p>
            <a:r>
              <a:rPr lang="en-US" sz="8000" dirty="0" smtClean="0">
                <a:latin typeface="Times New Roman" pitchFamily="18" charset="0"/>
                <a:cs typeface="Times New Roman" pitchFamily="18" charset="0"/>
              </a:rPr>
              <a:t>Identifying the objectives of testing</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and exit criteria</a:t>
            </a:r>
          </a:p>
          <a:p>
            <a:r>
              <a:rPr lang="en-US" sz="8000" dirty="0" smtClean="0">
                <a:latin typeface="Times New Roman" pitchFamily="18" charset="0"/>
                <a:cs typeface="Times New Roman" pitchFamily="18" charset="0"/>
              </a:rPr>
              <a:t>Determining the approach: test techniques,</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test coverage, testing teams</a:t>
            </a:r>
          </a:p>
          <a:p>
            <a:r>
              <a:rPr lang="en-US" sz="8000" dirty="0" smtClean="0">
                <a:latin typeface="Times New Roman" pitchFamily="18" charset="0"/>
                <a:cs typeface="Times New Roman" pitchFamily="18" charset="0"/>
              </a:rPr>
              <a:t>Implement testing method/test strategy,</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plan time span for actives following</a:t>
            </a:r>
          </a:p>
          <a:p>
            <a:r>
              <a:rPr lang="en-US" sz="8000" dirty="0" smtClean="0">
                <a:latin typeface="Times New Roman" pitchFamily="18" charset="0"/>
                <a:cs typeface="Times New Roman" pitchFamily="18" charset="0"/>
              </a:rPr>
              <a:t>Acquiring and scheduling test resources:</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people, test environment, test budget</a:t>
            </a:r>
            <a:r>
              <a:rPr lang="en-US" sz="8400" b="1" dirty="0" smtClean="0">
                <a:latin typeface="Times New Roman" pitchFamily="18" charset="0"/>
                <a:cs typeface="Times New Roman" pitchFamily="18" charset="0"/>
              </a:rPr>
              <a:t/>
            </a:r>
            <a:br>
              <a:rPr lang="en-US" sz="8400" b="1" dirty="0" smtClean="0">
                <a:latin typeface="Times New Roman" pitchFamily="18" charset="0"/>
                <a:cs typeface="Times New Roman" pitchFamily="18" charset="0"/>
              </a:rPr>
            </a:br>
            <a:r>
              <a:rPr lang="en-US" sz="8400" b="1"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endParaRPr lang="en-US" sz="6800" baseline="-25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562600" y="2133600"/>
            <a:ext cx="3213589"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Outline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Understanding software </a:t>
            </a:r>
            <a:r>
              <a:rPr lang="en-US" dirty="0" smtClean="0">
                <a:latin typeface="Times New Roman" pitchFamily="18" charset="0"/>
                <a:cs typeface="Times New Roman" pitchFamily="18" charset="0"/>
              </a:rPr>
              <a:t>testing</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seven general principles of software </a:t>
            </a:r>
            <a:r>
              <a:rPr lang="en-US" dirty="0" smtClean="0">
                <a:latin typeface="Times New Roman" pitchFamily="18" charset="0"/>
                <a:cs typeface="Times New Roman" pitchFamily="18" charset="0"/>
              </a:rPr>
              <a:t>testing</a:t>
            </a:r>
          </a:p>
          <a:p>
            <a:r>
              <a:rPr lang="en-US" dirty="0" smtClean="0">
                <a:latin typeface="Times New Roman" pitchFamily="18" charset="0"/>
                <a:cs typeface="Times New Roman" pitchFamily="18" charset="0"/>
              </a:rPr>
              <a:t>Fundamental </a:t>
            </a:r>
            <a:r>
              <a:rPr lang="en-US" dirty="0">
                <a:latin typeface="Times New Roman" pitchFamily="18" charset="0"/>
                <a:cs typeface="Times New Roman" pitchFamily="18" charset="0"/>
              </a:rPr>
              <a:t>test </a:t>
            </a:r>
            <a:r>
              <a:rPr lang="en-US" dirty="0" smtClean="0">
                <a:latin typeface="Times New Roman" pitchFamily="18" charset="0"/>
                <a:cs typeface="Times New Roman" pitchFamily="18" charset="0"/>
              </a:rPr>
              <a:t>process</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psychology of testing</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fontScale="25000" lnSpcReduction="20000"/>
          </a:bodyPr>
          <a:lstStyle/>
          <a:p>
            <a:pPr>
              <a:buNone/>
            </a:pPr>
            <a:r>
              <a:rPr lang="en-US" sz="8400" b="1" u="sng" dirty="0" smtClean="0">
                <a:latin typeface="Times New Roman" pitchFamily="18" charset="0"/>
                <a:cs typeface="Times New Roman" pitchFamily="18" charset="0"/>
              </a:rPr>
              <a:t>Software Testing Life Cycle (STLC):</a:t>
            </a:r>
            <a:endParaRPr lang="en-US" sz="8400" b="1" u="sng" dirty="0" smtClean="0">
              <a:latin typeface="Times New Roman" pitchFamily="18" charset="0"/>
              <a:cs typeface="Times New Roman" pitchFamily="18" charset="0"/>
            </a:endParaRPr>
          </a:p>
          <a:p>
            <a:r>
              <a:rPr lang="en-US" sz="8000" b="1" dirty="0" smtClean="0">
                <a:latin typeface="Times New Roman" pitchFamily="18" charset="0"/>
                <a:cs typeface="Times New Roman" pitchFamily="18" charset="0"/>
              </a:rPr>
              <a:t>Test plan(German: </a:t>
            </a:r>
            <a:r>
              <a:rPr lang="en-US" sz="8000" b="1" dirty="0" err="1" smtClean="0">
                <a:latin typeface="Times New Roman" pitchFamily="18" charset="0"/>
                <a:cs typeface="Times New Roman" pitchFamily="18" charset="0"/>
              </a:rPr>
              <a:t>Testkonzept</a:t>
            </a:r>
            <a:r>
              <a:rPr lang="en-US" sz="8000" b="1" dirty="0" smtClean="0">
                <a:latin typeface="Times New Roman" pitchFamily="18" charset="0"/>
                <a:cs typeface="Times New Roman" pitchFamily="18" charset="0"/>
              </a:rPr>
              <a:t>):   </a:t>
            </a:r>
            <a:r>
              <a:rPr lang="en-US" sz="7200" dirty="0" smtClean="0">
                <a:latin typeface="Times New Roman" pitchFamily="18" charset="0"/>
                <a:cs typeface="Times New Roman" pitchFamily="18" charset="0"/>
              </a:rPr>
              <a:t>A document describing the </a:t>
            </a:r>
            <a:r>
              <a:rPr lang="en-US" sz="7200" b="1" dirty="0" smtClean="0">
                <a:latin typeface="Times New Roman" pitchFamily="18" charset="0"/>
                <a:cs typeface="Times New Roman" pitchFamily="18" charset="0"/>
              </a:rPr>
              <a:t>scope</a:t>
            </a:r>
            <a:r>
              <a:rPr lang="en-US" sz="7200" dirty="0" smtClean="0">
                <a:latin typeface="Times New Roman" pitchFamily="18" charset="0"/>
                <a:cs typeface="Times New Roman" pitchFamily="18" charset="0"/>
              </a:rPr>
              <a:t>, </a:t>
            </a:r>
            <a:r>
              <a:rPr lang="en-US" sz="7200" b="1" dirty="0" smtClean="0">
                <a:latin typeface="Times New Roman" pitchFamily="18" charset="0"/>
                <a:cs typeface="Times New Roman" pitchFamily="18" charset="0"/>
              </a:rPr>
              <a:t>approach</a:t>
            </a:r>
            <a:r>
              <a:rPr lang="en-US" sz="7200" dirty="0" smtClean="0">
                <a:latin typeface="Times New Roman" pitchFamily="18" charset="0"/>
                <a:cs typeface="Times New Roman" pitchFamily="18" charset="0"/>
              </a:rPr>
              <a:t>, </a:t>
            </a:r>
            <a:r>
              <a:rPr lang="en-US" sz="7200" b="1" dirty="0" smtClean="0">
                <a:latin typeface="Times New Roman" pitchFamily="18" charset="0"/>
                <a:cs typeface="Times New Roman" pitchFamily="18" charset="0"/>
              </a:rPr>
              <a:t>resources</a:t>
            </a:r>
            <a:r>
              <a:rPr lang="en-US" sz="7200" dirty="0" smtClean="0">
                <a:latin typeface="Times New Roman" pitchFamily="18" charset="0"/>
                <a:cs typeface="Times New Roman" pitchFamily="18" charset="0"/>
              </a:rPr>
              <a:t> and </a:t>
            </a:r>
            <a:r>
              <a:rPr lang="en-US" sz="7200" b="1" dirty="0" smtClean="0">
                <a:latin typeface="Times New Roman" pitchFamily="18" charset="0"/>
                <a:cs typeface="Times New Roman" pitchFamily="18" charset="0"/>
              </a:rPr>
              <a:t>schedule</a:t>
            </a:r>
            <a:r>
              <a:rPr lang="en-US" sz="7200" dirty="0" smtClean="0">
                <a:latin typeface="Times New Roman" pitchFamily="18" charset="0"/>
                <a:cs typeface="Times New Roman" pitchFamily="18" charset="0"/>
              </a:rPr>
              <a:t> of intended test activities. It includes, but is not limited to, the </a:t>
            </a:r>
            <a:r>
              <a:rPr lang="en-US" sz="7200" b="1" dirty="0" smtClean="0">
                <a:latin typeface="Times New Roman" pitchFamily="18" charset="0"/>
                <a:cs typeface="Times New Roman" pitchFamily="18" charset="0"/>
              </a:rPr>
              <a:t>test items</a:t>
            </a:r>
            <a:r>
              <a:rPr lang="en-US" sz="7200" dirty="0" smtClean="0">
                <a:latin typeface="Times New Roman" pitchFamily="18" charset="0"/>
                <a:cs typeface="Times New Roman" pitchFamily="18" charset="0"/>
              </a:rPr>
              <a:t>, the </a:t>
            </a:r>
            <a:r>
              <a:rPr lang="en-US" sz="7200" b="1" dirty="0" smtClean="0">
                <a:latin typeface="Times New Roman" pitchFamily="18" charset="0"/>
                <a:cs typeface="Times New Roman" pitchFamily="18" charset="0"/>
              </a:rPr>
              <a:t>features</a:t>
            </a:r>
            <a:r>
              <a:rPr lang="en-US" sz="7200" dirty="0" smtClean="0">
                <a:latin typeface="Times New Roman" pitchFamily="18" charset="0"/>
                <a:cs typeface="Times New Roman" pitchFamily="18" charset="0"/>
              </a:rPr>
              <a:t> to be tested, resources and contingency planning.</a:t>
            </a:r>
          </a:p>
          <a:p>
            <a:r>
              <a:rPr lang="en-US" sz="8000" b="1" dirty="0" smtClean="0">
                <a:latin typeface="Times New Roman" pitchFamily="18" charset="0"/>
                <a:cs typeface="Times New Roman" pitchFamily="18" charset="0"/>
              </a:rPr>
              <a:t>Test Strategy: </a:t>
            </a:r>
          </a:p>
          <a:p>
            <a:pPr marL="1257300" lvl="1" indent="-857250"/>
            <a:r>
              <a:rPr lang="en-US" sz="7200" dirty="0" smtClean="0">
                <a:latin typeface="Times New Roman" pitchFamily="18" charset="0"/>
                <a:cs typeface="Times New Roman" pitchFamily="18" charset="0"/>
              </a:rPr>
              <a:t>a high level description of the </a:t>
            </a:r>
            <a:r>
              <a:rPr lang="en-US" sz="7200" b="1" dirty="0" smtClean="0">
                <a:latin typeface="Times New Roman" pitchFamily="18" charset="0"/>
                <a:cs typeface="Times New Roman" pitchFamily="18" charset="0"/>
              </a:rPr>
              <a:t>test levels</a:t>
            </a:r>
            <a:r>
              <a:rPr lang="en-US" sz="7200" dirty="0" smtClean="0">
                <a:latin typeface="Times New Roman" pitchFamily="18" charset="0"/>
                <a:cs typeface="Times New Roman" pitchFamily="18" charset="0"/>
              </a:rPr>
              <a:t> to be performed and the testing within those levels for an organization or program (one or more projects)</a:t>
            </a:r>
          </a:p>
          <a:p>
            <a:pPr marL="1257300" lvl="1" indent="-857250"/>
            <a:r>
              <a:rPr lang="en-US" sz="7200" dirty="0" smtClean="0">
                <a:latin typeface="Times New Roman" pitchFamily="18" charset="0"/>
                <a:cs typeface="Times New Roman" pitchFamily="18" charset="0"/>
              </a:rPr>
              <a:t>according to the overall approach, the test efforts are divided among the test objects and the different test objectives: the </a:t>
            </a:r>
            <a:r>
              <a:rPr lang="en-US" sz="7200" b="1" dirty="0" smtClean="0">
                <a:latin typeface="Times New Roman" pitchFamily="18" charset="0"/>
                <a:cs typeface="Times New Roman" pitchFamily="18" charset="0"/>
              </a:rPr>
              <a:t>choice of test methods</a:t>
            </a:r>
            <a:r>
              <a:rPr lang="en-US" sz="7200" dirty="0" smtClean="0">
                <a:latin typeface="Times New Roman" pitchFamily="18" charset="0"/>
                <a:cs typeface="Times New Roman" pitchFamily="18" charset="0"/>
              </a:rPr>
              <a:t>, how and when the </a:t>
            </a:r>
            <a:r>
              <a:rPr lang="en-US" sz="7200" b="1" dirty="0" smtClean="0">
                <a:latin typeface="Times New Roman" pitchFamily="18" charset="0"/>
                <a:cs typeface="Times New Roman" pitchFamily="18" charset="0"/>
              </a:rPr>
              <a:t>test activities</a:t>
            </a:r>
            <a:r>
              <a:rPr lang="en-US" sz="7200" dirty="0" smtClean="0">
                <a:latin typeface="Times New Roman" pitchFamily="18" charset="0"/>
                <a:cs typeface="Times New Roman" pitchFamily="18" charset="0"/>
              </a:rPr>
              <a:t> should be done and when to stop testing (exit criteria)</a:t>
            </a:r>
          </a:p>
          <a:p>
            <a:r>
              <a:rPr lang="en-US" sz="8000" b="1" dirty="0" smtClean="0">
                <a:latin typeface="Times New Roman" pitchFamily="18" charset="0"/>
                <a:cs typeface="Times New Roman" pitchFamily="18" charset="0"/>
              </a:rPr>
              <a:t>Exit criteria (</a:t>
            </a:r>
            <a:r>
              <a:rPr lang="en-US" sz="8000" dirty="0" smtClean="0">
                <a:latin typeface="Times New Roman" pitchFamily="18" charset="0"/>
                <a:cs typeface="Times New Roman" pitchFamily="18" charset="0"/>
              </a:rPr>
              <a:t>after Glib and Graham):  </a:t>
            </a:r>
            <a:r>
              <a:rPr lang="en-US" sz="7200" dirty="0" smtClean="0">
                <a:latin typeface="Times New Roman" pitchFamily="18" charset="0"/>
                <a:cs typeface="Times New Roman" pitchFamily="18" charset="0"/>
              </a:rPr>
              <a:t>The set of generic specific conditions, agreed upon with the stakeholders, for permitting a process to be officially completed. The purpose of exit criteria is to prevent a task from being considered completed when there are still parts of the task outstanding which have not been finished. </a:t>
            </a:r>
            <a:r>
              <a:rPr lang="en-US" sz="7200" b="1" dirty="0" smtClean="0">
                <a:latin typeface="Times New Roman" pitchFamily="18" charset="0"/>
                <a:cs typeface="Times New Roman" pitchFamily="18" charset="0"/>
              </a:rPr>
              <a:t>Exit criteria </a:t>
            </a:r>
            <a:r>
              <a:rPr lang="en-US" sz="7200" dirty="0" smtClean="0">
                <a:latin typeface="Times New Roman" pitchFamily="18" charset="0"/>
                <a:cs typeface="Times New Roman" pitchFamily="18" charset="0"/>
              </a:rPr>
              <a:t>are used to report against and to plan </a:t>
            </a:r>
            <a:r>
              <a:rPr lang="en-US" sz="7200" b="1" dirty="0" smtClean="0">
                <a:latin typeface="Times New Roman" pitchFamily="18" charset="0"/>
                <a:cs typeface="Times New Roman" pitchFamily="18" charset="0"/>
              </a:rPr>
              <a:t>when to stop testing</a:t>
            </a:r>
            <a:r>
              <a:rPr lang="en-US" sz="7200" dirty="0" smtClean="0">
                <a:latin typeface="Times New Roman" pitchFamily="18" charset="0"/>
                <a:cs typeface="Times New Roman" pitchFamily="18" charset="0"/>
              </a:rPr>
              <a:t>. This should </a:t>
            </a:r>
            <a:r>
              <a:rPr lang="en-US" sz="7200" b="1" dirty="0" smtClean="0">
                <a:latin typeface="Times New Roman" pitchFamily="18" charset="0"/>
                <a:cs typeface="Times New Roman" pitchFamily="18" charset="0"/>
              </a:rPr>
              <a:t>be done for each test level.</a:t>
            </a:r>
            <a:r>
              <a:rPr lang="en-US" sz="8000" dirty="0" smtClean="0">
                <a:latin typeface="Times New Roman" pitchFamily="18" charset="0"/>
                <a:cs typeface="Times New Roman" pitchFamily="18" charset="0"/>
              </a:rPr>
              <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 </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endParaRPr lang="en-US" sz="68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fontScale="25000" lnSpcReduction="20000"/>
          </a:bodyPr>
          <a:lstStyle/>
          <a:p>
            <a:pPr>
              <a:buNone/>
            </a:pPr>
            <a:r>
              <a:rPr lang="en-US" sz="8400" b="1" u="sng" dirty="0" smtClean="0">
                <a:latin typeface="Times New Roman" pitchFamily="18" charset="0"/>
                <a:cs typeface="Times New Roman" pitchFamily="18" charset="0"/>
              </a:rPr>
              <a:t>Software Testing Life Cycle (STLC):</a:t>
            </a:r>
            <a:endParaRPr lang="en-US" sz="8400" b="1" u="sng" dirty="0" smtClean="0">
              <a:latin typeface="Times New Roman" pitchFamily="18" charset="0"/>
              <a:cs typeface="Times New Roman" pitchFamily="18" charset="0"/>
            </a:endParaRPr>
          </a:p>
          <a:p>
            <a:pPr>
              <a:buNone/>
            </a:pPr>
            <a:r>
              <a:rPr lang="en-US" sz="7200" b="1" dirty="0" smtClean="0">
                <a:latin typeface="Times New Roman" pitchFamily="18" charset="0"/>
                <a:cs typeface="Times New Roman" pitchFamily="18" charset="0"/>
              </a:rPr>
              <a:t>3. 	</a:t>
            </a:r>
            <a:r>
              <a:rPr lang="en-US" sz="8000" b="1" dirty="0" smtClean="0">
                <a:latin typeface="Times New Roman" pitchFamily="18" charset="0"/>
                <a:cs typeface="Times New Roman" pitchFamily="18" charset="0"/>
              </a:rPr>
              <a:t>Test analysis and Design</a:t>
            </a:r>
          </a:p>
          <a:p>
            <a:pPr lvl="1"/>
            <a:r>
              <a:rPr lang="en-US" sz="7600" dirty="0" smtClean="0">
                <a:latin typeface="Times New Roman" pitchFamily="18" charset="0"/>
                <a:cs typeface="Times New Roman" pitchFamily="18" charset="0"/>
              </a:rPr>
              <a:t>Reviewing the test basis (requirements, system architecture, design, interfaces)</a:t>
            </a:r>
          </a:p>
          <a:p>
            <a:pPr lvl="1"/>
            <a:r>
              <a:rPr lang="en-US" sz="7600" dirty="0" smtClean="0">
                <a:latin typeface="Times New Roman" pitchFamily="18" charset="0"/>
                <a:cs typeface="Times New Roman" pitchFamily="18" charset="0"/>
              </a:rPr>
              <a:t>Analyze system architecture, system design including interfaces among test objects</a:t>
            </a:r>
          </a:p>
          <a:p>
            <a:pPr lvl="1"/>
            <a:r>
              <a:rPr lang="en-US" sz="7600" dirty="0" smtClean="0">
                <a:latin typeface="Times New Roman" pitchFamily="18" charset="0"/>
                <a:cs typeface="Times New Roman" pitchFamily="18" charset="0"/>
              </a:rPr>
              <a:t>Identify specific test conditions and required test data</a:t>
            </a:r>
          </a:p>
          <a:p>
            <a:pPr lvl="1"/>
            <a:r>
              <a:rPr lang="en-US" sz="7600" dirty="0" smtClean="0">
                <a:latin typeface="Times New Roman" pitchFamily="18" charset="0"/>
                <a:cs typeface="Times New Roman" pitchFamily="18" charset="0"/>
              </a:rPr>
              <a:t>evaluate the availability of test data and/or the feasibility of generating test data</a:t>
            </a:r>
          </a:p>
          <a:p>
            <a:pPr lvl="1"/>
            <a:r>
              <a:rPr lang="en-US" sz="7600" dirty="0" smtClean="0">
                <a:latin typeface="Times New Roman" pitchFamily="18" charset="0"/>
                <a:cs typeface="Times New Roman" pitchFamily="18" charset="0"/>
              </a:rPr>
              <a:t>Designing the test/test cases</a:t>
            </a:r>
          </a:p>
          <a:p>
            <a:pPr lvl="1"/>
            <a:r>
              <a:rPr lang="en-US" sz="7600" dirty="0" smtClean="0">
                <a:latin typeface="Times New Roman" pitchFamily="18" charset="0"/>
                <a:cs typeface="Times New Roman" pitchFamily="18" charset="0"/>
              </a:rPr>
              <a:t>Create and prioritize logical test causes( test causes without specific values for test data)</a:t>
            </a:r>
          </a:p>
          <a:p>
            <a:pPr lvl="1"/>
            <a:r>
              <a:rPr lang="en-US" sz="7600" dirty="0" smtClean="0">
                <a:latin typeface="Times New Roman" pitchFamily="18" charset="0"/>
                <a:cs typeface="Times New Roman" pitchFamily="18" charset="0"/>
              </a:rPr>
              <a:t>Positive tests give proof of the functionality, negative tests check the handling of error situations</a:t>
            </a:r>
          </a:p>
          <a:p>
            <a:pPr lvl="1"/>
            <a:r>
              <a:rPr lang="en-US" sz="7600" dirty="0" smtClean="0">
                <a:latin typeface="Times New Roman" pitchFamily="18" charset="0"/>
                <a:cs typeface="Times New Roman" pitchFamily="18" charset="0"/>
              </a:rPr>
              <a:t>Testability analysis (more about this following)</a:t>
            </a:r>
            <a:br>
              <a:rPr lang="en-US" sz="7600" dirty="0" smtClean="0">
                <a:latin typeface="Times New Roman" pitchFamily="18" charset="0"/>
                <a:cs typeface="Times New Roman" pitchFamily="18" charset="0"/>
              </a:rPr>
            </a:br>
            <a:endParaRPr lang="en-US" sz="76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fontScale="25000" lnSpcReduction="20000"/>
          </a:bodyPr>
          <a:lstStyle/>
          <a:p>
            <a:pPr>
              <a:buNone/>
            </a:pPr>
            <a:r>
              <a:rPr lang="en-US" sz="8400" b="1" u="sng" dirty="0" smtClean="0">
                <a:latin typeface="Times New Roman" pitchFamily="18" charset="0"/>
                <a:cs typeface="Times New Roman" pitchFamily="18" charset="0"/>
              </a:rPr>
              <a:t>Software Testing Life Cycle (STLC):</a:t>
            </a:r>
            <a:endParaRPr lang="en-US" sz="8400" b="1" u="sng" dirty="0" smtClean="0">
              <a:latin typeface="Times New Roman" pitchFamily="18" charset="0"/>
              <a:cs typeface="Times New Roman" pitchFamily="18" charset="0"/>
            </a:endParaRPr>
          </a:p>
          <a:p>
            <a:pPr>
              <a:buNone/>
            </a:pPr>
            <a:r>
              <a:rPr lang="en-US" sz="7200" b="1" dirty="0" smtClean="0">
                <a:latin typeface="Times New Roman" pitchFamily="18" charset="0"/>
                <a:cs typeface="Times New Roman" pitchFamily="18" charset="0"/>
              </a:rPr>
              <a:t>3. 	</a:t>
            </a:r>
            <a:r>
              <a:rPr lang="en-US" sz="8000" b="1" dirty="0" smtClean="0">
                <a:latin typeface="Times New Roman" pitchFamily="18" charset="0"/>
                <a:cs typeface="Times New Roman" pitchFamily="18" charset="0"/>
              </a:rPr>
              <a:t>Test analysis and Design</a:t>
            </a:r>
          </a:p>
          <a:p>
            <a:pPr lvl="1"/>
            <a:r>
              <a:rPr lang="en-US" sz="7600" dirty="0" smtClean="0">
                <a:latin typeface="Times New Roman" pitchFamily="18" charset="0"/>
                <a:cs typeface="Times New Roman" pitchFamily="18" charset="0"/>
              </a:rPr>
              <a:t>Organizing the test environment (test bed)</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-(Exclusive) availability of the test</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environment, time windows, etc.</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 Define the operation of the test</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environment, including user</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administration</a:t>
            </a:r>
          </a:p>
          <a:p>
            <a:pPr lvl="1"/>
            <a:r>
              <a:rPr lang="en-US" sz="7600" dirty="0" smtClean="0">
                <a:latin typeface="Times New Roman" pitchFamily="18" charset="0"/>
                <a:cs typeface="Times New Roman" pitchFamily="18" charset="0"/>
              </a:rPr>
              <a:t>Loading data sets and system parameters</a:t>
            </a:r>
          </a:p>
          <a:p>
            <a:pPr lvl="1"/>
            <a:r>
              <a:rPr lang="en-US" sz="7600" dirty="0" smtClean="0">
                <a:latin typeface="Times New Roman" pitchFamily="18" charset="0"/>
                <a:cs typeface="Times New Roman" pitchFamily="18" charset="0"/>
              </a:rPr>
              <a:t>Connecting the test environment to adjacent</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systems</a:t>
            </a:r>
          </a:p>
          <a:p>
            <a:pPr lvl="1"/>
            <a:r>
              <a:rPr lang="en-US" sz="7600" dirty="0" smtClean="0">
                <a:latin typeface="Times New Roman" pitchFamily="18" charset="0"/>
                <a:cs typeface="Times New Roman" pitchFamily="18" charset="0"/>
              </a:rPr>
              <a:t>Test infrastructure and test tools, if needed</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 Processes, procedures and responsibilities</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 choosing, provisioning, installation and</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operations of test tools</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
            </a:r>
            <a:br>
              <a:rPr lang="en-US" sz="7600" dirty="0" smtClean="0">
                <a:latin typeface="Times New Roman" pitchFamily="18" charset="0"/>
                <a:cs typeface="Times New Roman" pitchFamily="18" charset="0"/>
              </a:rPr>
            </a:br>
            <a:endParaRPr lang="en-US" sz="7600" baseline="-25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5715000" y="2057400"/>
            <a:ext cx="3213589"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fontScale="25000" lnSpcReduction="20000"/>
          </a:bodyPr>
          <a:lstStyle/>
          <a:p>
            <a:pPr>
              <a:buNone/>
            </a:pPr>
            <a:r>
              <a:rPr lang="en-US" sz="8400" b="1" u="sng" dirty="0" smtClean="0">
                <a:latin typeface="Times New Roman" pitchFamily="18" charset="0"/>
                <a:cs typeface="Times New Roman" pitchFamily="18" charset="0"/>
              </a:rPr>
              <a:t>Software Testing Life Cycle (STLC):</a:t>
            </a:r>
            <a:endParaRPr lang="en-US" sz="8400" b="1" u="sng" dirty="0" smtClean="0">
              <a:latin typeface="Times New Roman" pitchFamily="18" charset="0"/>
              <a:cs typeface="Times New Roman" pitchFamily="18" charset="0"/>
            </a:endParaRPr>
          </a:p>
          <a:p>
            <a:pPr>
              <a:buNone/>
            </a:pPr>
            <a:r>
              <a:rPr lang="en-US" sz="7200" b="1" dirty="0" smtClean="0">
                <a:latin typeface="Times New Roman" pitchFamily="18" charset="0"/>
                <a:cs typeface="Times New Roman" pitchFamily="18" charset="0"/>
              </a:rPr>
              <a:t>3. 	</a:t>
            </a:r>
            <a:r>
              <a:rPr lang="en-US" sz="8000" b="1" dirty="0" smtClean="0">
                <a:latin typeface="Times New Roman" pitchFamily="18" charset="0"/>
                <a:cs typeface="Times New Roman" pitchFamily="18" charset="0"/>
              </a:rPr>
              <a:t>Test analysis and Design</a:t>
            </a:r>
          </a:p>
          <a:p>
            <a:pPr lvl="1"/>
            <a:r>
              <a:rPr lang="en-US" sz="7600" b="1" dirty="0" smtClean="0">
                <a:latin typeface="Times New Roman" pitchFamily="18" charset="0"/>
                <a:cs typeface="Times New Roman" pitchFamily="18" charset="0"/>
              </a:rPr>
              <a:t>Test data:</a:t>
            </a:r>
            <a:r>
              <a:rPr lang="en-US" sz="7600" dirty="0" smtClean="0">
                <a:latin typeface="Times New Roman" pitchFamily="18" charset="0"/>
                <a:cs typeface="Times New Roman" pitchFamily="18" charset="0"/>
              </a:rPr>
              <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Data that exists in the system before a test is executed and affects or is affected by the component or system under test.</a:t>
            </a:r>
          </a:p>
          <a:p>
            <a:pPr lvl="1"/>
            <a:r>
              <a:rPr lang="en-US" sz="7600" b="1" dirty="0" smtClean="0">
                <a:latin typeface="Times New Roman" pitchFamily="18" charset="0"/>
                <a:cs typeface="Times New Roman" pitchFamily="18" charset="0"/>
              </a:rPr>
              <a:t>Input data:</a:t>
            </a:r>
            <a:r>
              <a:rPr lang="en-US" sz="7600" dirty="0" smtClean="0">
                <a:latin typeface="Times New Roman" pitchFamily="18" charset="0"/>
                <a:cs typeface="Times New Roman" pitchFamily="18" charset="0"/>
              </a:rPr>
              <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A variable that is read by a component ( whether stored within the system or</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outside)</a:t>
            </a:r>
          </a:p>
          <a:p>
            <a:pPr lvl="1"/>
            <a:r>
              <a:rPr lang="en-US" sz="7600" b="1" dirty="0" smtClean="0">
                <a:latin typeface="Times New Roman" pitchFamily="18" charset="0"/>
                <a:cs typeface="Times New Roman" pitchFamily="18" charset="0"/>
              </a:rPr>
              <a:t>Test coverage:</a:t>
            </a:r>
            <a:r>
              <a:rPr lang="en-US" sz="7600" dirty="0" smtClean="0">
                <a:latin typeface="Times New Roman" pitchFamily="18" charset="0"/>
                <a:cs typeface="Times New Roman" pitchFamily="18" charset="0"/>
              </a:rPr>
              <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The degree of which a specified item has been exercised by a test suite</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(expressed as a percentage). Used mostly on white box tests to determine code coverage. </a:t>
            </a:r>
          </a:p>
          <a:p>
            <a:pPr lvl="1"/>
            <a:r>
              <a:rPr lang="en-US" sz="7600" b="1" dirty="0" smtClean="0">
                <a:latin typeface="Times New Roman" pitchFamily="18" charset="0"/>
                <a:cs typeface="Times New Roman" pitchFamily="18" charset="0"/>
              </a:rPr>
              <a:t>Test oracle:</a:t>
            </a:r>
            <a:r>
              <a:rPr lang="en-US" sz="7600" dirty="0" smtClean="0">
                <a:latin typeface="Times New Roman" pitchFamily="18" charset="0"/>
                <a:cs typeface="Times New Roman" pitchFamily="18" charset="0"/>
              </a:rPr>
              <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A source to determine the expected results of the software under test:</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benchmarks (also the results of earlier tests). User’s manual or specialized</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knowledge. It should be the code.</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
            </a:r>
            <a:br>
              <a:rPr lang="en-US" sz="7600" dirty="0" smtClean="0">
                <a:latin typeface="Times New Roman" pitchFamily="18" charset="0"/>
                <a:cs typeface="Times New Roman" pitchFamily="18" charset="0"/>
              </a:rPr>
            </a:br>
            <a:endParaRPr lang="en-US" sz="76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ormAutofit fontScale="25000" lnSpcReduction="20000"/>
          </a:bodyPr>
          <a:lstStyle/>
          <a:p>
            <a:pPr>
              <a:buNone/>
            </a:pPr>
            <a:r>
              <a:rPr lang="en-US" sz="8400" b="1" u="sng" dirty="0" smtClean="0">
                <a:latin typeface="Times New Roman" pitchFamily="18" charset="0"/>
                <a:cs typeface="Times New Roman" pitchFamily="18" charset="0"/>
              </a:rPr>
              <a:t>Software Testing Life Cycle (STLC):</a:t>
            </a:r>
            <a:endParaRPr lang="en-US" sz="8400" b="1" u="sng" dirty="0" smtClean="0">
              <a:latin typeface="Times New Roman" pitchFamily="18" charset="0"/>
              <a:cs typeface="Times New Roman" pitchFamily="18" charset="0"/>
            </a:endParaRPr>
          </a:p>
          <a:p>
            <a:pPr>
              <a:buNone/>
            </a:pPr>
            <a:r>
              <a:rPr lang="en-US" sz="8000" b="1" dirty="0" smtClean="0">
                <a:latin typeface="Times New Roman" pitchFamily="18" charset="0"/>
                <a:cs typeface="Times New Roman" pitchFamily="18" charset="0"/>
              </a:rPr>
              <a:t>4. 	Test Implementation &amp; Execution</a:t>
            </a:r>
            <a:endParaRPr lang="en-US" sz="8000" dirty="0" smtClean="0">
              <a:latin typeface="Times New Roman" pitchFamily="18" charset="0"/>
              <a:cs typeface="Times New Roman" pitchFamily="18" charset="0"/>
            </a:endParaRPr>
          </a:p>
          <a:p>
            <a:pPr lvl="1"/>
            <a:r>
              <a:rPr lang="en-US" sz="8000" b="1" dirty="0" smtClean="0">
                <a:latin typeface="Times New Roman" pitchFamily="18" charset="0"/>
                <a:cs typeface="Times New Roman" pitchFamily="18" charset="0"/>
              </a:rPr>
              <a:t>developing and prioritizing </a:t>
            </a:r>
            <a:r>
              <a:rPr lang="en-US" sz="8000" dirty="0" smtClean="0">
                <a:latin typeface="Times New Roman" pitchFamily="18" charset="0"/>
                <a:cs typeface="Times New Roman" pitchFamily="18" charset="0"/>
              </a:rPr>
              <a:t>test cases</a:t>
            </a:r>
          </a:p>
          <a:p>
            <a:pPr lvl="2"/>
            <a:r>
              <a:rPr lang="en-US" sz="8000" dirty="0" smtClean="0">
                <a:latin typeface="Times New Roman" pitchFamily="18" charset="0"/>
                <a:cs typeface="Times New Roman" pitchFamily="18" charset="0"/>
              </a:rPr>
              <a:t>creating test data , writing test procedure</a:t>
            </a:r>
          </a:p>
          <a:p>
            <a:pPr lvl="2"/>
            <a:r>
              <a:rPr lang="en-US" sz="8000" dirty="0" smtClean="0">
                <a:latin typeface="Times New Roman" pitchFamily="18" charset="0"/>
                <a:cs typeface="Times New Roman" pitchFamily="18" charset="0"/>
              </a:rPr>
              <a:t>creating test sequences (test suites)</a:t>
            </a:r>
          </a:p>
          <a:p>
            <a:pPr lvl="1"/>
            <a:r>
              <a:rPr lang="en-US" sz="8000" dirty="0" smtClean="0">
                <a:latin typeface="Times New Roman" pitchFamily="18" charset="0"/>
                <a:cs typeface="Times New Roman" pitchFamily="18" charset="0"/>
              </a:rPr>
              <a:t>creating test </a:t>
            </a:r>
            <a:r>
              <a:rPr lang="en-US" sz="8000" b="1" dirty="0" smtClean="0">
                <a:latin typeface="Times New Roman" pitchFamily="18" charset="0"/>
                <a:cs typeface="Times New Roman" pitchFamily="18" charset="0"/>
              </a:rPr>
              <a:t>automation scripts</a:t>
            </a:r>
            <a:r>
              <a:rPr lang="en-US" sz="8000" dirty="0" smtClean="0">
                <a:latin typeface="Times New Roman" pitchFamily="18" charset="0"/>
                <a:cs typeface="Times New Roman" pitchFamily="18" charset="0"/>
              </a:rPr>
              <a:t>, if necessary</a:t>
            </a:r>
          </a:p>
          <a:p>
            <a:pPr lvl="1"/>
            <a:r>
              <a:rPr lang="en-US" sz="8000" dirty="0" smtClean="0">
                <a:latin typeface="Times New Roman" pitchFamily="18" charset="0"/>
                <a:cs typeface="Times New Roman" pitchFamily="18" charset="0"/>
              </a:rPr>
              <a:t>configuring the </a:t>
            </a:r>
            <a:r>
              <a:rPr lang="en-US" sz="8000" b="1" dirty="0" smtClean="0">
                <a:latin typeface="Times New Roman" pitchFamily="18" charset="0"/>
                <a:cs typeface="Times New Roman" pitchFamily="18" charset="0"/>
              </a:rPr>
              <a:t>test environment(test bed)</a:t>
            </a:r>
          </a:p>
          <a:p>
            <a:pPr lvl="1"/>
            <a:r>
              <a:rPr lang="en-US" sz="8000" b="1" dirty="0" smtClean="0">
                <a:latin typeface="Times New Roman" pitchFamily="18" charset="0"/>
                <a:cs typeface="Times New Roman" pitchFamily="18" charset="0"/>
              </a:rPr>
              <a:t>executing </a:t>
            </a:r>
            <a:r>
              <a:rPr lang="en-US" sz="8000" dirty="0" smtClean="0">
                <a:latin typeface="Times New Roman" pitchFamily="18" charset="0"/>
                <a:cs typeface="Times New Roman" pitchFamily="18" charset="0"/>
              </a:rPr>
              <a:t>test(manually or automatically)</a:t>
            </a:r>
          </a:p>
          <a:p>
            <a:pPr lvl="2"/>
            <a:r>
              <a:rPr lang="en-US" sz="8000" dirty="0" smtClean="0">
                <a:latin typeface="Times New Roman" pitchFamily="18" charset="0"/>
                <a:cs typeface="Times New Roman" pitchFamily="18" charset="0"/>
              </a:rPr>
              <a:t>follow test sequence state in the test</a:t>
            </a:r>
          </a:p>
          <a:p>
            <a:pPr lvl="1"/>
            <a:r>
              <a:rPr lang="en-US" sz="8000" dirty="0" smtClean="0">
                <a:latin typeface="Times New Roman" pitchFamily="18" charset="0"/>
                <a:cs typeface="Times New Roman" pitchFamily="18" charset="0"/>
              </a:rPr>
              <a:t>plan(test suites, order of test cases) </a:t>
            </a:r>
          </a:p>
          <a:p>
            <a:pPr lvl="1"/>
            <a:r>
              <a:rPr lang="en-US" sz="8000" dirty="0" smtClean="0">
                <a:latin typeface="Times New Roman" pitchFamily="18" charset="0"/>
                <a:cs typeface="Times New Roman" pitchFamily="18" charset="0"/>
              </a:rPr>
              <a:t>test </a:t>
            </a:r>
            <a:r>
              <a:rPr lang="en-US" sz="8000" b="1" dirty="0" smtClean="0">
                <a:latin typeface="Times New Roman" pitchFamily="18" charset="0"/>
                <a:cs typeface="Times New Roman" pitchFamily="18" charset="0"/>
              </a:rPr>
              <a:t>result recording </a:t>
            </a:r>
            <a:r>
              <a:rPr lang="en-US" sz="8000" dirty="0" smtClean="0">
                <a:latin typeface="Times New Roman" pitchFamily="18" charset="0"/>
                <a:cs typeface="Times New Roman" pitchFamily="18" charset="0"/>
              </a:rPr>
              <a:t>and analysis</a:t>
            </a:r>
          </a:p>
          <a:p>
            <a:pPr lvl="1"/>
            <a:r>
              <a:rPr lang="en-US" sz="8000" dirty="0" smtClean="0">
                <a:latin typeface="Times New Roman" pitchFamily="18" charset="0"/>
                <a:cs typeface="Times New Roman" pitchFamily="18" charset="0"/>
              </a:rPr>
              <a:t>retest(after defect correction)</a:t>
            </a:r>
          </a:p>
          <a:p>
            <a:pPr lvl="1"/>
            <a:r>
              <a:rPr lang="en-US" sz="8000" dirty="0" smtClean="0">
                <a:latin typeface="Times New Roman" pitchFamily="18" charset="0"/>
                <a:cs typeface="Times New Roman" pitchFamily="18" charset="0"/>
              </a:rPr>
              <a:t>regression test</a:t>
            </a:r>
          </a:p>
          <a:p>
            <a:pPr lvl="2"/>
            <a:r>
              <a:rPr lang="en-US" sz="8000" dirty="0" smtClean="0">
                <a:latin typeface="Times New Roman" pitchFamily="18" charset="0"/>
                <a:cs typeface="Times New Roman" pitchFamily="18" charset="0"/>
              </a:rPr>
              <a:t>ensure that changes(after installing a new release, or error</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fixing) did not uncover other or </a:t>
            </a:r>
            <a:r>
              <a:rPr lang="en-US" sz="8000" b="1" dirty="0" smtClean="0">
                <a:latin typeface="Times New Roman" pitchFamily="18" charset="0"/>
                <a:cs typeface="Times New Roman" pitchFamily="18" charset="0"/>
              </a:rPr>
              <a:t>introduce new defects</a:t>
            </a:r>
            <a:r>
              <a:rPr lang="en-US" sz="8000" dirty="0" smtClean="0">
                <a:latin typeface="Times New Roman" pitchFamily="18" charset="0"/>
                <a:cs typeface="Times New Roman" pitchFamily="18" charset="0"/>
              </a:rPr>
              <a:t>.</a:t>
            </a: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endParaRPr lang="en-US" sz="68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458200" cy="4876800"/>
          </a:xfrm>
        </p:spPr>
        <p:txBody>
          <a:bodyPr numCol="1">
            <a:normAutofit fontScale="25000" lnSpcReduction="20000"/>
          </a:bodyPr>
          <a:lstStyle/>
          <a:p>
            <a:pPr>
              <a:buNone/>
            </a:pPr>
            <a:r>
              <a:rPr lang="en-US" sz="8400" b="1" u="sng" dirty="0" smtClean="0">
                <a:latin typeface="Times New Roman" pitchFamily="18" charset="0"/>
                <a:cs typeface="Times New Roman" pitchFamily="18" charset="0"/>
              </a:rPr>
              <a:t>Software Testing Life Cycle (STLC):</a:t>
            </a:r>
            <a:endParaRPr lang="en-US" sz="8400" b="1" u="sng" dirty="0" smtClean="0">
              <a:latin typeface="Times New Roman" pitchFamily="18" charset="0"/>
              <a:cs typeface="Times New Roman" pitchFamily="18" charset="0"/>
            </a:endParaRPr>
          </a:p>
          <a:p>
            <a:pPr>
              <a:buNone/>
            </a:pPr>
            <a:r>
              <a:rPr lang="en-US" sz="8000" b="1" dirty="0" smtClean="0">
                <a:latin typeface="Times New Roman" pitchFamily="18" charset="0"/>
                <a:cs typeface="Times New Roman" pitchFamily="18" charset="0"/>
              </a:rPr>
              <a:t>4. 	Test Implementation &amp; Execution</a:t>
            </a:r>
            <a:endParaRPr lang="en-US" sz="8000" dirty="0" smtClean="0">
              <a:latin typeface="Times New Roman" pitchFamily="18" charset="0"/>
              <a:cs typeface="Times New Roman" pitchFamily="18" charset="0"/>
            </a:endParaRPr>
          </a:p>
          <a:p>
            <a:r>
              <a:rPr lang="en-US" sz="7200" b="1" dirty="0" smtClean="0">
                <a:latin typeface="Times New Roman" pitchFamily="18" charset="0"/>
                <a:cs typeface="Times New Roman" pitchFamily="18" charset="0"/>
              </a:rPr>
              <a:t>Test suite/test sequence</a:t>
            </a: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 set of several test cases for a component or system , where post condition of one test is used as the precondition foe the next one</a:t>
            </a:r>
          </a:p>
          <a:p>
            <a:r>
              <a:rPr lang="en-US" sz="7200" b="1" dirty="0" smtClean="0">
                <a:latin typeface="Times New Roman" pitchFamily="18" charset="0"/>
                <a:cs typeface="Times New Roman" pitchFamily="18" charset="0"/>
              </a:rPr>
              <a:t>Test procedure specification</a:t>
            </a:r>
            <a:r>
              <a:rPr lang="en-US" sz="7200" dirty="0" smtClean="0">
                <a:latin typeface="Times New Roman" pitchFamily="18" charset="0"/>
                <a:cs typeface="Times New Roman" pitchFamily="18" charset="0"/>
              </a:rPr>
              <a:t>(test scenario)</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 document specifying a sequence of action for the execution of a test. Also known as test script or manual test script.(After IEEE 829)</a:t>
            </a:r>
          </a:p>
          <a:p>
            <a:r>
              <a:rPr lang="en-US" sz="7200" b="1" dirty="0" smtClean="0">
                <a:latin typeface="Times New Roman" pitchFamily="18" charset="0"/>
                <a:cs typeface="Times New Roman" pitchFamily="18" charset="0"/>
              </a:rPr>
              <a:t>Test execution</a:t>
            </a: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The process of running a test, producing actual results.</a:t>
            </a:r>
          </a:p>
          <a:p>
            <a:r>
              <a:rPr lang="en-US" sz="7200" b="1" dirty="0" smtClean="0">
                <a:latin typeface="Times New Roman" pitchFamily="18" charset="0"/>
                <a:cs typeface="Times New Roman" pitchFamily="18" charset="0"/>
              </a:rPr>
              <a:t>Test log (test protocol, test report)</a:t>
            </a: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 chronological record of relevant details about the execution of tests:</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when the test was done, what result was produced.</a:t>
            </a:r>
          </a:p>
          <a:p>
            <a:r>
              <a:rPr lang="en-US" sz="7200" b="1" dirty="0" smtClean="0">
                <a:latin typeface="Times New Roman" pitchFamily="18" charset="0"/>
                <a:cs typeface="Times New Roman" pitchFamily="18" charset="0"/>
              </a:rPr>
              <a:t>Regression tests:</a:t>
            </a: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tasting of a previously tasted program following modification of ensure that defected have not been introduced or uncovered in unchanged areas of the software , as a result of the changes made. It is performed when the software or its environment is changed.</a:t>
            </a:r>
          </a:p>
          <a:p>
            <a:r>
              <a:rPr lang="en-US" sz="7200" b="1" dirty="0" smtClean="0">
                <a:latin typeface="Times New Roman" pitchFamily="18" charset="0"/>
                <a:cs typeface="Times New Roman" pitchFamily="18" charset="0"/>
              </a:rPr>
              <a:t>Confirmation testing retest:</a:t>
            </a: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repeating a test after a defect has been fixed in order to confirm that the original defect has been successfully removed</a:t>
            </a:r>
            <a:r>
              <a:rPr lang="en-US" sz="8000" dirty="0" smtClean="0">
                <a:latin typeface="Times New Roman" pitchFamily="18" charset="0"/>
                <a:cs typeface="Times New Roman" pitchFamily="18" charset="0"/>
              </a:rPr>
              <a:t/>
            </a:r>
            <a:br>
              <a:rPr lang="en-US" sz="80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
            </a:r>
            <a:br>
              <a:rPr lang="en-US" sz="76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endParaRPr lang="en-US" sz="72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chor="ctr">
            <a:normAutofit fontScale="55000" lnSpcReduction="20000"/>
          </a:bodyPr>
          <a:lstStyle/>
          <a:p>
            <a:pPr>
              <a:buNone/>
            </a:pPr>
            <a:r>
              <a:rPr lang="en-US" sz="6000" b="1" u="sng" dirty="0" smtClean="0">
                <a:latin typeface="Times New Roman" pitchFamily="18" charset="0"/>
                <a:cs typeface="Times New Roman" pitchFamily="18" charset="0"/>
              </a:rPr>
              <a:t>Software Testing Life Cycle (STLC):</a:t>
            </a:r>
            <a:endParaRPr lang="en-US" sz="5900" b="1" u="sng" dirty="0" smtClean="0">
              <a:latin typeface="Times New Roman" pitchFamily="18" charset="0"/>
              <a:cs typeface="Times New Roman" pitchFamily="18" charset="0"/>
            </a:endParaRPr>
          </a:p>
          <a:p>
            <a:pPr marL="1143000" indent="-1143000">
              <a:buFont typeface="+mj-lt"/>
              <a:buAutoNum type="arabicPeriod" startAt="5"/>
            </a:pPr>
            <a:r>
              <a:rPr lang="en-US" sz="5900" b="1" dirty="0" smtClean="0">
                <a:latin typeface="Times New Roman" pitchFamily="18" charset="0"/>
                <a:cs typeface="Times New Roman" pitchFamily="18" charset="0"/>
              </a:rPr>
              <a:t>Evaluating Exit Criteria-main tasks</a:t>
            </a:r>
            <a:endParaRPr lang="en-US" sz="5900" dirty="0" smtClean="0">
              <a:latin typeface="Times New Roman" pitchFamily="18" charset="0"/>
              <a:cs typeface="Times New Roman" pitchFamily="18" charset="0"/>
            </a:endParaRPr>
          </a:p>
          <a:p>
            <a:pPr lvl="1"/>
            <a:r>
              <a:rPr lang="en-US" sz="4400" dirty="0" smtClean="0">
                <a:latin typeface="Times New Roman" pitchFamily="18" charset="0"/>
                <a:cs typeface="Times New Roman" pitchFamily="18" charset="0"/>
              </a:rPr>
              <a:t>Assessing test execution against the</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defined objectives (e.g. test and criteria)</a:t>
            </a:r>
          </a:p>
          <a:p>
            <a:pPr lvl="1"/>
            <a:r>
              <a:rPr lang="en-US" sz="4400" dirty="0" smtClean="0">
                <a:latin typeface="Times New Roman" pitchFamily="18" charset="0"/>
                <a:cs typeface="Times New Roman" pitchFamily="18" charset="0"/>
              </a:rPr>
              <a:t>Evaluating test logs (summary of test activities, test result , communication exit criteria)</a:t>
            </a:r>
          </a:p>
          <a:p>
            <a:pPr lvl="1"/>
            <a:r>
              <a:rPr lang="en-US" sz="4400" dirty="0" smtClean="0">
                <a:latin typeface="Times New Roman" pitchFamily="18" charset="0"/>
                <a:cs typeface="Times New Roman" pitchFamily="18" charset="0"/>
              </a:rPr>
              <a:t>Provide information to allow the decision, whether more test should take place</a:t>
            </a:r>
            <a:r>
              <a:rPr lang="en-US" sz="5900" dirty="0" smtClean="0">
                <a:latin typeface="Times New Roman" pitchFamily="18" charset="0"/>
                <a:cs typeface="Times New Roman" pitchFamily="18" charset="0"/>
              </a:rPr>
              <a:t/>
            </a:r>
            <a:br>
              <a:rPr lang="en-US" sz="5900" dirty="0" smtClean="0">
                <a:latin typeface="Times New Roman" pitchFamily="18" charset="0"/>
                <a:cs typeface="Times New Roman" pitchFamily="18" charset="0"/>
              </a:rPr>
            </a:br>
            <a:r>
              <a:rPr lang="en-US" sz="5900" dirty="0" smtClean="0">
                <a:latin typeface="Times New Roman" pitchFamily="18" charset="0"/>
                <a:cs typeface="Times New Roman" pitchFamily="18" charset="0"/>
              </a:rPr>
              <a:t> </a:t>
            </a: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endParaRPr lang="en-US" sz="68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Fundamental Test 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chor="ctr">
            <a:normAutofit fontScale="25000" lnSpcReduction="20000"/>
          </a:bodyPr>
          <a:lstStyle/>
          <a:p>
            <a:pPr>
              <a:buNone/>
            </a:pPr>
            <a:r>
              <a:rPr lang="en-US" sz="9600" b="1" u="sng" dirty="0" smtClean="0">
                <a:latin typeface="Times New Roman" pitchFamily="18" charset="0"/>
                <a:cs typeface="Times New Roman" pitchFamily="18" charset="0"/>
              </a:rPr>
              <a:t>Software Testing Life Cycle (STLC):</a:t>
            </a:r>
            <a:endParaRPr lang="en-US" sz="9600" b="1" u="sng" dirty="0" smtClean="0">
              <a:latin typeface="Times New Roman" pitchFamily="18" charset="0"/>
              <a:cs typeface="Times New Roman" pitchFamily="18" charset="0"/>
            </a:endParaRPr>
          </a:p>
          <a:p>
            <a:pPr marL="1371600" indent="-1371600">
              <a:buFont typeface="+mj-lt"/>
              <a:buAutoNum type="arabicPeriod" startAt="6"/>
            </a:pPr>
            <a:r>
              <a:rPr lang="en-US" sz="9600" b="1" dirty="0" smtClean="0">
                <a:latin typeface="Times New Roman" pitchFamily="18" charset="0"/>
                <a:cs typeface="Times New Roman" pitchFamily="18" charset="0"/>
              </a:rPr>
              <a:t>Test Closure Activities</a:t>
            </a:r>
            <a:endParaRPr lang="en-US" sz="9600" dirty="0" smtClean="0">
              <a:latin typeface="Times New Roman" pitchFamily="18" charset="0"/>
              <a:cs typeface="Times New Roman" pitchFamily="18" charset="0"/>
            </a:endParaRPr>
          </a:p>
          <a:p>
            <a:pPr marL="1371600" indent="-1371600"/>
            <a:r>
              <a:rPr lang="en-US" sz="9600" dirty="0" smtClean="0">
                <a:latin typeface="Times New Roman" pitchFamily="18" charset="0"/>
                <a:cs typeface="Times New Roman" pitchFamily="18" charset="0"/>
              </a:rPr>
              <a:t>Collection data from completed test activities to consolidate experience , test ware , facts and numbers.</a:t>
            </a:r>
          </a:p>
          <a:p>
            <a:pPr marL="1371600" indent="-1371600"/>
            <a:r>
              <a:rPr lang="en-US" sz="9600" dirty="0" smtClean="0">
                <a:latin typeface="Times New Roman" pitchFamily="18" charset="0"/>
                <a:cs typeface="Times New Roman" pitchFamily="18" charset="0"/>
              </a:rPr>
              <a:t>Closure of incident reports or raising change requests for any remaining open points</a:t>
            </a:r>
          </a:p>
          <a:p>
            <a:pPr marL="1371600" indent="-1371600"/>
            <a:r>
              <a:rPr lang="en-US" sz="9600" dirty="0" smtClean="0">
                <a:latin typeface="Times New Roman" pitchFamily="18" charset="0"/>
                <a:cs typeface="Times New Roman" pitchFamily="18" charset="0"/>
              </a:rPr>
              <a:t>Checking which planned deliverables have been delivered and tested.</a:t>
            </a:r>
          </a:p>
          <a:p>
            <a:pPr marL="1371600" indent="-1371600"/>
            <a:r>
              <a:rPr lang="en-US" sz="9600" dirty="0" smtClean="0">
                <a:latin typeface="Times New Roman" pitchFamily="18" charset="0"/>
                <a:cs typeface="Times New Roman" pitchFamily="18" charset="0"/>
              </a:rPr>
              <a:t>Documenting the acceptance of the system</a:t>
            </a:r>
          </a:p>
          <a:p>
            <a:pPr marL="1371600" indent="-1371600"/>
            <a:r>
              <a:rPr lang="en-US" sz="9600" dirty="0" smtClean="0">
                <a:latin typeface="Times New Roman" pitchFamily="18" charset="0"/>
                <a:cs typeface="Times New Roman" pitchFamily="18" charset="0"/>
              </a:rPr>
              <a:t>Finalizing and archiving test ware, the test environment and the test infrastructure for later reuse, hand over to operations</a:t>
            </a:r>
          </a:p>
          <a:p>
            <a:pPr marL="1371600" indent="-1371600"/>
            <a:r>
              <a:rPr lang="en-US" sz="9600" dirty="0" smtClean="0">
                <a:latin typeface="Times New Roman" pitchFamily="18" charset="0"/>
                <a:cs typeface="Times New Roman" pitchFamily="18" charset="0"/>
              </a:rPr>
              <a:t>Analyzing “lessons learned” for future project</a:t>
            </a: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 </a:t>
            </a:r>
            <a:r>
              <a:rPr lang="en-US" sz="5900" dirty="0" smtClean="0">
                <a:latin typeface="Times New Roman" pitchFamily="18" charset="0"/>
                <a:cs typeface="Times New Roman" pitchFamily="18" charset="0"/>
              </a:rPr>
              <a:t/>
            </a:r>
            <a:br>
              <a:rPr lang="en-US" sz="5900" dirty="0" smtClean="0">
                <a:latin typeface="Times New Roman" pitchFamily="18" charset="0"/>
                <a:cs typeface="Times New Roman" pitchFamily="18" charset="0"/>
              </a:rPr>
            </a:br>
            <a:r>
              <a:rPr lang="en-US" sz="5900" dirty="0" smtClean="0">
                <a:latin typeface="Times New Roman" pitchFamily="18" charset="0"/>
                <a:cs typeface="Times New Roman" pitchFamily="18" charset="0"/>
              </a:rPr>
              <a:t> </a:t>
            </a: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endParaRPr lang="en-US" sz="68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The Psychology of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chor="t">
            <a:noAutofit/>
          </a:bodyPr>
          <a:lstStyle/>
          <a:p>
            <a:pPr>
              <a:buNone/>
            </a:pPr>
            <a:r>
              <a:rPr lang="en-US" sz="1800" b="1" u="sng" dirty="0" smtClean="0">
                <a:latin typeface="Times New Roman" pitchFamily="18" charset="0"/>
                <a:cs typeface="Times New Roman" pitchFamily="18" charset="0"/>
              </a:rPr>
              <a:t>The psychology of testing: </a:t>
            </a:r>
          </a:p>
          <a:p>
            <a:r>
              <a:rPr lang="en-US" sz="1800" dirty="0" smtClean="0">
                <a:latin typeface="Times New Roman" pitchFamily="18" charset="0"/>
                <a:cs typeface="Times New Roman" pitchFamily="18" charset="0"/>
              </a:rPr>
              <a:t>The Success of testing is influenced by psychological factors: </a:t>
            </a:r>
          </a:p>
          <a:p>
            <a:pPr lvl="1"/>
            <a:r>
              <a:rPr lang="en-US" sz="1800" dirty="0" smtClean="0">
                <a:latin typeface="Times New Roman" pitchFamily="18" charset="0"/>
                <a:cs typeface="Times New Roman" pitchFamily="18" charset="0"/>
              </a:rPr>
              <a:t>clear objectives </a:t>
            </a:r>
          </a:p>
          <a:p>
            <a:pPr lvl="1"/>
            <a:r>
              <a:rPr lang="en-US" sz="1800" dirty="0" smtClean="0">
                <a:latin typeface="Times New Roman" pitchFamily="18" charset="0"/>
                <a:cs typeface="Times New Roman" pitchFamily="18" charset="0"/>
              </a:rPr>
              <a:t>a balance of self-testing and independent testing</a:t>
            </a:r>
          </a:p>
          <a:p>
            <a:pPr lvl="1"/>
            <a:r>
              <a:rPr lang="en-US" sz="1800" dirty="0" smtClean="0">
                <a:latin typeface="Times New Roman" pitchFamily="18" charset="0"/>
                <a:cs typeface="Times New Roman" pitchFamily="18" charset="0"/>
              </a:rPr>
              <a:t>recognition of courteous communication and feedback on defects.</a:t>
            </a:r>
          </a:p>
          <a:p>
            <a:r>
              <a:rPr lang="en-US" sz="1800" dirty="0" smtClean="0">
                <a:latin typeface="Times New Roman" pitchFamily="18" charset="0"/>
                <a:cs typeface="Times New Roman" pitchFamily="18" charset="0"/>
              </a:rPr>
              <a:t> Contrast the mindset of a tester and that of a developer.</a:t>
            </a:r>
          </a:p>
          <a:p>
            <a:r>
              <a:rPr lang="en-US" sz="1800" dirty="0" smtClean="0">
                <a:latin typeface="Times New Roman" pitchFamily="18" charset="0"/>
                <a:cs typeface="Times New Roman" pitchFamily="18" charset="0"/>
              </a:rPr>
              <a:t>Self-testing: While testing their own code they find many problems so the programmers, architect and the developers always test their own code before giving it to anyone. However we all know that it is difficult to find our own mistakes. So, programmers, architect, business analyst depend on others to help test their work.</a:t>
            </a:r>
          </a:p>
          <a:p>
            <a:r>
              <a:rPr lang="en-US" sz="1800" dirty="0" smtClean="0">
                <a:latin typeface="Times New Roman" pitchFamily="18" charset="0"/>
                <a:cs typeface="Times New Roman" pitchFamily="18" charset="0"/>
              </a:rPr>
              <a:t>Independent testing </a:t>
            </a:r>
          </a:p>
          <a:p>
            <a:pPr lvl="1"/>
            <a:r>
              <a:rPr lang="en-US" sz="1600" dirty="0" smtClean="0">
                <a:latin typeface="Times New Roman" pitchFamily="18" charset="0"/>
                <a:cs typeface="Times New Roman" pitchFamily="18" charset="0"/>
              </a:rPr>
              <a:t>The separation of testing responsibilities support the independent evaluation of test results.</a:t>
            </a:r>
          </a:p>
          <a:p>
            <a:pPr lvl="1"/>
            <a:r>
              <a:rPr lang="en-US" sz="1600" dirty="0" smtClean="0">
                <a:latin typeface="Times New Roman" pitchFamily="18" charset="0"/>
                <a:cs typeface="Times New Roman" pitchFamily="18" charset="0"/>
              </a:rPr>
              <a:t>Independent testing enhances quality of testing:</a:t>
            </a:r>
          </a:p>
          <a:p>
            <a:pPr lvl="2"/>
            <a:r>
              <a:rPr lang="en-US" sz="1600" dirty="0" smtClean="0">
                <a:latin typeface="Times New Roman" pitchFamily="18" charset="0"/>
                <a:cs typeface="Times New Roman" pitchFamily="18" charset="0"/>
              </a:rPr>
              <a:t>instead of developer, use tester teams and teams with external personnel</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for testing.</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References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724400"/>
          </a:xfrm>
        </p:spPr>
        <p:txBody>
          <a:bodyPr numCol="1" anchor="t">
            <a:normAutofit fontScale="40000" lnSpcReduction="20000"/>
          </a:bodyPr>
          <a:lstStyle/>
          <a:p>
            <a:pPr>
              <a:buNone/>
            </a:pPr>
            <a:r>
              <a:rPr lang="en-US" sz="9600" b="1" u="sng" dirty="0" smtClean="0">
                <a:latin typeface="Times New Roman" pitchFamily="18" charset="0"/>
                <a:cs typeface="Times New Roman" pitchFamily="18" charset="0"/>
              </a:rPr>
              <a:t>Summary</a:t>
            </a:r>
          </a:p>
          <a:p>
            <a:pPr>
              <a:buNone/>
            </a:pPr>
            <a:endParaRPr lang="en-US" sz="9600" b="1" u="sng" dirty="0" smtClean="0">
              <a:latin typeface="Times New Roman" pitchFamily="18" charset="0"/>
              <a:cs typeface="Times New Roman" pitchFamily="18" charset="0"/>
            </a:endParaRPr>
          </a:p>
          <a:p>
            <a:r>
              <a:rPr lang="en-US" sz="8000" dirty="0" err="1" smtClean="0">
                <a:latin typeface="Times New Roman" pitchFamily="18" charset="0"/>
                <a:cs typeface="Times New Roman" pitchFamily="18" charset="0"/>
              </a:rPr>
              <a:t>ISTQB</a:t>
            </a:r>
            <a:r>
              <a:rPr lang="en-US" sz="8000" dirty="0">
                <a:latin typeface="Times New Roman" pitchFamily="18" charset="0"/>
                <a:cs typeface="Times New Roman" pitchFamily="18" charset="0"/>
              </a:rPr>
              <a:t> Syllabus : Chapter-I</a:t>
            </a: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t>
            </a: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endParaRPr lang="en-US" sz="8800" dirty="0" smtClean="0">
              <a:latin typeface="Times New Roman" pitchFamily="18" charset="0"/>
              <a:cs typeface="Times New Roman" pitchFamily="18" charset="0"/>
            </a:endParaRPr>
          </a:p>
          <a:p>
            <a:pPr>
              <a:buNone/>
            </a:pPr>
            <a:r>
              <a:rPr lang="en-US" sz="5900" dirty="0" smtClean="0">
                <a:latin typeface="Times New Roman" pitchFamily="18" charset="0"/>
                <a:cs typeface="Times New Roman" pitchFamily="18" charset="0"/>
              </a:rPr>
              <a:t/>
            </a:r>
            <a:br>
              <a:rPr lang="en-US" sz="5900" dirty="0" smtClean="0">
                <a:latin typeface="Times New Roman" pitchFamily="18" charset="0"/>
                <a:cs typeface="Times New Roman" pitchFamily="18" charset="0"/>
              </a:rPr>
            </a:br>
            <a:r>
              <a:rPr lang="en-US" sz="5900" dirty="0" smtClean="0">
                <a:latin typeface="Times New Roman" pitchFamily="18" charset="0"/>
                <a:cs typeface="Times New Roman" pitchFamily="18" charset="0"/>
              </a:rPr>
              <a:t> </a:t>
            </a: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endParaRPr lang="en-US" sz="6800" baseline="-25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71611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Understanding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r>
              <a:rPr lang="en-US" sz="7400" b="1" dirty="0" smtClean="0">
                <a:latin typeface="Times New Roman" pitchFamily="18" charset="0"/>
                <a:cs typeface="Times New Roman" pitchFamily="18" charset="0"/>
              </a:rPr>
              <a:t>What is Software Testing?</a:t>
            </a:r>
          </a:p>
          <a:p>
            <a:endParaRPr lang="en-US" sz="7400" b="1" dirty="0" smtClean="0">
              <a:latin typeface="Times New Roman" pitchFamily="18" charset="0"/>
              <a:cs typeface="Times New Roman" pitchFamily="18" charset="0"/>
            </a:endParaRPr>
          </a:p>
          <a:p>
            <a:pPr lvl="1" algn="just"/>
            <a:r>
              <a:rPr lang="en-US" sz="8000" dirty="0" smtClean="0">
                <a:latin typeface="Times New Roman" pitchFamily="18" charset="0"/>
                <a:cs typeface="Times New Roman" pitchFamily="18" charset="0"/>
              </a:rPr>
              <a:t>Software Testing is the process of executing a program or system with the intent of finding errors. It evaluates a system\software or its component(s) with the intent to find whether it satisfies the specified requirements or not.</a:t>
            </a:r>
          </a:p>
          <a:p>
            <a:pPr lvl="1" algn="just"/>
            <a:endParaRPr lang="en-US" sz="8000" dirty="0" smtClean="0">
              <a:latin typeface="Times New Roman" pitchFamily="18" charset="0"/>
              <a:cs typeface="Times New Roman" pitchFamily="18" charset="0"/>
            </a:endParaRPr>
          </a:p>
          <a:p>
            <a:pPr lvl="1"/>
            <a:r>
              <a:rPr lang="en-US" sz="8000" dirty="0" smtClean="0">
                <a:latin typeface="Times New Roman" pitchFamily="18" charset="0"/>
                <a:cs typeface="Times New Roman" pitchFamily="18" charset="0"/>
              </a:rPr>
              <a:t>Testing can have the following objectives:</a:t>
            </a:r>
          </a:p>
          <a:p>
            <a:pPr marL="2914650" lvl="4" indent="-1143000">
              <a:buFont typeface="+mj-lt"/>
              <a:buAutoNum type="romanLcPeriod"/>
            </a:pPr>
            <a:r>
              <a:rPr lang="en-US" sz="8000" dirty="0" smtClean="0">
                <a:latin typeface="Times New Roman" pitchFamily="18" charset="0"/>
                <a:cs typeface="Times New Roman" pitchFamily="18" charset="0"/>
              </a:rPr>
              <a:t>Finding defects</a:t>
            </a:r>
          </a:p>
          <a:p>
            <a:pPr marL="2914650" lvl="4" indent="-1143000">
              <a:buFont typeface="+mj-lt"/>
              <a:buAutoNum type="romanLcPeriod"/>
            </a:pPr>
            <a:r>
              <a:rPr lang="en-US" sz="8000" dirty="0" smtClean="0">
                <a:latin typeface="Times New Roman" pitchFamily="18" charset="0"/>
                <a:cs typeface="Times New Roman" pitchFamily="18" charset="0"/>
              </a:rPr>
              <a:t>Gaining confidence about the  level of quality</a:t>
            </a:r>
          </a:p>
          <a:p>
            <a:pPr marL="2914650" lvl="4" indent="-1143000">
              <a:buFont typeface="+mj-lt"/>
              <a:buAutoNum type="romanLcPeriod"/>
            </a:pPr>
            <a:r>
              <a:rPr lang="en-US" sz="8000" dirty="0" smtClean="0">
                <a:latin typeface="Times New Roman" pitchFamily="18" charset="0"/>
                <a:cs typeface="Times New Roman" pitchFamily="18" charset="0"/>
              </a:rPr>
              <a:t>Providing information for decision making</a:t>
            </a:r>
          </a:p>
          <a:p>
            <a:pPr marL="2914650" lvl="4" indent="-1143000">
              <a:buFont typeface="+mj-lt"/>
              <a:buAutoNum type="romanLcPeriod"/>
            </a:pPr>
            <a:r>
              <a:rPr lang="en-US" sz="8000" dirty="0" smtClean="0">
                <a:latin typeface="Times New Roman" pitchFamily="18" charset="0"/>
                <a:cs typeface="Times New Roman" pitchFamily="18" charset="0"/>
              </a:rPr>
              <a:t>Preventing defects</a:t>
            </a:r>
            <a:br>
              <a:rPr lang="en-US" sz="80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Understanding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r>
              <a:rPr lang="en-US" sz="8800" b="1" dirty="0">
                <a:latin typeface="Times New Roman" pitchFamily="18" charset="0"/>
                <a:cs typeface="Times New Roman" pitchFamily="18" charset="0"/>
              </a:rPr>
              <a:t>The economic importance of </a:t>
            </a:r>
            <a:r>
              <a:rPr lang="en-US" sz="8800" b="1" dirty="0" smtClean="0">
                <a:latin typeface="Times New Roman" pitchFamily="18" charset="0"/>
                <a:cs typeface="Times New Roman" pitchFamily="18" charset="0"/>
              </a:rPr>
              <a:t>software: </a:t>
            </a:r>
          </a:p>
          <a:p>
            <a:pPr lvl="1"/>
            <a:r>
              <a:rPr lang="en-US" sz="8800" dirty="0" smtClean="0">
                <a:latin typeface="Times New Roman" pitchFamily="18" charset="0"/>
                <a:cs typeface="Times New Roman" pitchFamily="18" charset="0"/>
              </a:rPr>
              <a:t>The functioning </a:t>
            </a:r>
            <a:r>
              <a:rPr lang="en-US" sz="8800" dirty="0">
                <a:latin typeface="Times New Roman" pitchFamily="18" charset="0"/>
                <a:cs typeface="Times New Roman" pitchFamily="18" charset="0"/>
              </a:rPr>
              <a:t>the machines and equipment depends largely on </a:t>
            </a:r>
            <a:r>
              <a:rPr lang="en-US" sz="8800" dirty="0" smtClean="0">
                <a:latin typeface="Times New Roman" pitchFamily="18" charset="0"/>
                <a:cs typeface="Times New Roman" pitchFamily="18" charset="0"/>
              </a:rPr>
              <a:t>software </a:t>
            </a:r>
          </a:p>
          <a:p>
            <a:pPr lvl="1"/>
            <a:r>
              <a:rPr lang="en-US" sz="8800" dirty="0" smtClean="0">
                <a:latin typeface="Times New Roman" pitchFamily="18" charset="0"/>
                <a:cs typeface="Times New Roman" pitchFamily="18" charset="0"/>
              </a:rPr>
              <a:t>We </a:t>
            </a:r>
            <a:r>
              <a:rPr lang="en-US" sz="8800" dirty="0">
                <a:latin typeface="Times New Roman" pitchFamily="18" charset="0"/>
                <a:cs typeface="Times New Roman" pitchFamily="18" charset="0"/>
              </a:rPr>
              <a:t>cannot imagine large systems </a:t>
            </a:r>
            <a:r>
              <a:rPr lang="en-US" sz="8800" dirty="0" smtClean="0">
                <a:latin typeface="Times New Roman" pitchFamily="18" charset="0"/>
                <a:cs typeface="Times New Roman" pitchFamily="18" charset="0"/>
              </a:rPr>
              <a:t>in telecommunication</a:t>
            </a:r>
            <a:r>
              <a:rPr lang="en-US" sz="8800" dirty="0">
                <a:latin typeface="Times New Roman" pitchFamily="18" charset="0"/>
                <a:cs typeface="Times New Roman" pitchFamily="18" charset="0"/>
              </a:rPr>
              <a:t>, </a:t>
            </a:r>
            <a:r>
              <a:rPr lang="en-US" sz="8800" dirty="0" smtClean="0">
                <a:latin typeface="Times New Roman" pitchFamily="18" charset="0"/>
                <a:cs typeface="Times New Roman" pitchFamily="18" charset="0"/>
              </a:rPr>
              <a:t>finance or traffic control </a:t>
            </a:r>
            <a:r>
              <a:rPr lang="en-US" sz="8800" dirty="0">
                <a:latin typeface="Times New Roman" pitchFamily="18" charset="0"/>
                <a:cs typeface="Times New Roman" pitchFamily="18" charset="0"/>
              </a:rPr>
              <a:t>running without software</a:t>
            </a:r>
            <a:r>
              <a:rPr lang="en-US" sz="8800" dirty="0" smtClean="0">
                <a:latin typeface="Times New Roman" pitchFamily="18" charset="0"/>
                <a:cs typeface="Times New Roman" pitchFamily="18" charset="0"/>
              </a:rPr>
              <a:t>.</a:t>
            </a:r>
          </a:p>
          <a:p>
            <a:r>
              <a:rPr lang="en-US" sz="8800" b="1" dirty="0" smtClean="0">
                <a:latin typeface="Times New Roman" pitchFamily="18" charset="0"/>
                <a:cs typeface="Times New Roman" pitchFamily="18" charset="0"/>
              </a:rPr>
              <a:t>Software quality</a:t>
            </a:r>
            <a:endParaRPr lang="en-US" sz="8800" dirty="0">
              <a:latin typeface="Times New Roman" pitchFamily="18" charset="0"/>
              <a:cs typeface="Times New Roman" pitchFamily="18" charset="0"/>
            </a:endParaRPr>
          </a:p>
          <a:p>
            <a:pPr lvl="1"/>
            <a:r>
              <a:rPr lang="en-US" sz="8800" dirty="0" smtClean="0">
                <a:latin typeface="Times New Roman" pitchFamily="18" charset="0"/>
                <a:cs typeface="Times New Roman" pitchFamily="18" charset="0"/>
              </a:rPr>
              <a:t>More and more, the quality of software has become the determining factor for the success of technical or commercial systems and products</a:t>
            </a:r>
          </a:p>
          <a:p>
            <a:r>
              <a:rPr lang="en-US" sz="8800" b="1" dirty="0">
                <a:latin typeface="Times New Roman" pitchFamily="18" charset="0"/>
                <a:cs typeface="Times New Roman" pitchFamily="18" charset="0"/>
              </a:rPr>
              <a:t>Testing for quality </a:t>
            </a:r>
            <a:r>
              <a:rPr lang="en-US" sz="8800" b="1" dirty="0" smtClean="0">
                <a:latin typeface="Times New Roman" pitchFamily="18" charset="0"/>
                <a:cs typeface="Times New Roman" pitchFamily="18" charset="0"/>
              </a:rPr>
              <a:t>improvement</a:t>
            </a:r>
            <a:endParaRPr lang="en-US" sz="8800" dirty="0" smtClean="0">
              <a:latin typeface="Times New Roman" pitchFamily="18" charset="0"/>
              <a:cs typeface="Times New Roman" pitchFamily="18" charset="0"/>
            </a:endParaRPr>
          </a:p>
          <a:p>
            <a:pPr lvl="1"/>
            <a:r>
              <a:rPr lang="en-US" sz="8400" dirty="0" smtClean="0">
                <a:latin typeface="Times New Roman" pitchFamily="18" charset="0"/>
                <a:cs typeface="Times New Roman" pitchFamily="18" charset="0"/>
              </a:rPr>
              <a:t>Testing </a:t>
            </a:r>
            <a:r>
              <a:rPr lang="en-US" sz="8400" dirty="0">
                <a:latin typeface="Times New Roman" pitchFamily="18" charset="0"/>
                <a:cs typeface="Times New Roman" pitchFamily="18" charset="0"/>
              </a:rPr>
              <a:t>and reviewing insure the improvement of the quality of </a:t>
            </a:r>
            <a:r>
              <a:rPr lang="en-US" sz="8400" dirty="0" smtClean="0">
                <a:latin typeface="Times New Roman" pitchFamily="18" charset="0"/>
                <a:cs typeface="Times New Roman" pitchFamily="18" charset="0"/>
              </a:rPr>
              <a:t>software products </a:t>
            </a:r>
            <a:r>
              <a:rPr lang="en-US" sz="8400" dirty="0">
                <a:latin typeface="Times New Roman" pitchFamily="18" charset="0"/>
                <a:cs typeface="Times New Roman" pitchFamily="18" charset="0"/>
              </a:rPr>
              <a:t>as well as the quality of software development process itself</a:t>
            </a:r>
            <a:r>
              <a:rPr lang="en-US" dirty="0"/>
              <a:t/>
            </a:r>
            <a:br>
              <a:rPr lang="en-US" dirty="0"/>
            </a:br>
            <a:r>
              <a:rPr lang="en-US" dirty="0" smtClean="0"/>
              <a:t/>
            </a:r>
            <a:br>
              <a:rPr lang="en-US" dirty="0" smtClean="0"/>
            </a:br>
            <a:r>
              <a:rPr lang="en-US" dirty="0"/>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Understanding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r>
              <a:rPr lang="en-US" sz="8800" b="1" dirty="0" smtClean="0">
                <a:latin typeface="Times New Roman" pitchFamily="18" charset="0"/>
                <a:cs typeface="Times New Roman" pitchFamily="18" charset="0"/>
              </a:rPr>
              <a:t>Causes of software failures</a:t>
            </a:r>
          </a:p>
          <a:p>
            <a:pPr lvl="1"/>
            <a:r>
              <a:rPr lang="en-US" sz="8800" b="1" dirty="0" smtClean="0">
                <a:latin typeface="Times New Roman" pitchFamily="18" charset="0"/>
                <a:cs typeface="Times New Roman" pitchFamily="18" charset="0"/>
              </a:rPr>
              <a:t>Human error</a:t>
            </a: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A defect was introduced into the software code, the data or the configuration parameters</a:t>
            </a:r>
          </a:p>
          <a:p>
            <a:pPr lvl="1"/>
            <a:r>
              <a:rPr lang="en-US" sz="8800" b="1" dirty="0" smtClean="0">
                <a:latin typeface="Times New Roman" pitchFamily="18" charset="0"/>
                <a:cs typeface="Times New Roman" pitchFamily="18" charset="0"/>
              </a:rPr>
              <a:t>Causes of human error</a:t>
            </a: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time pressure excessive demands because of complexity distractions</a:t>
            </a:r>
          </a:p>
          <a:p>
            <a:pPr lvl="1"/>
            <a:r>
              <a:rPr lang="en-US" sz="8800" b="1" dirty="0" smtClean="0">
                <a:latin typeface="Times New Roman" pitchFamily="18" charset="0"/>
                <a:cs typeface="Times New Roman" pitchFamily="18" charset="0"/>
              </a:rPr>
              <a:t>Environmental conditions</a:t>
            </a: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changes of environmental conditions</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Causes of negative environmental conditions, radiation, magnetism, electronic field on pollution, disk crashes, power functions.</a:t>
            </a:r>
            <a:r>
              <a:rPr lang="en-US" sz="8400" dirty="0" smtClean="0">
                <a:latin typeface="Times New Roman" pitchFamily="18" charset="0"/>
                <a:cs typeface="Times New Roman" pitchFamily="18" charset="0"/>
              </a:rPr>
              <a:t/>
            </a:r>
            <a:br>
              <a:rPr lang="en-US" sz="8400" dirty="0" smtClean="0">
                <a:latin typeface="Times New Roman" pitchFamily="18" charset="0"/>
                <a:cs typeface="Times New Roman" pitchFamily="18" charset="0"/>
              </a:rPr>
            </a:br>
            <a:r>
              <a:rPr lang="en-US" sz="8400" dirty="0" smtClean="0">
                <a:latin typeface="Times New Roman" pitchFamily="18" charset="0"/>
                <a:cs typeface="Times New Roman" pitchFamily="18" charset="0"/>
              </a:rPr>
              <a:t/>
            </a:r>
            <a:br>
              <a:rPr lang="en-US" sz="8400" dirty="0" smtClean="0">
                <a:latin typeface="Times New Roman" pitchFamily="18" charset="0"/>
                <a:cs typeface="Times New Roman" pitchFamily="18" charset="0"/>
              </a:rPr>
            </a:br>
            <a:r>
              <a:rPr lang="en-US" dirty="0"/>
              <a:t/>
            </a:r>
            <a:br>
              <a:rPr lang="en-US" dirty="0"/>
            </a:br>
            <a:r>
              <a:rPr lang="en-US" dirty="0" smtClean="0"/>
              <a:t/>
            </a:r>
            <a:br>
              <a:rPr lang="en-US" dirty="0" smtClean="0"/>
            </a:br>
            <a:r>
              <a:rPr lang="en-US" dirty="0"/>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Understanding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610600" cy="4525963"/>
          </a:xfrm>
        </p:spPr>
        <p:txBody>
          <a:bodyPr>
            <a:noAutofit/>
          </a:bodyPr>
          <a:lstStyle/>
          <a:p>
            <a:r>
              <a:rPr lang="en-US" sz="2200" b="1" dirty="0" smtClean="0">
                <a:latin typeface="Times New Roman" pitchFamily="18" charset="0"/>
                <a:cs typeface="Times New Roman" pitchFamily="18" charset="0"/>
              </a:rPr>
              <a:t>Testing during software development, maintenance and operation:</a:t>
            </a:r>
          </a:p>
          <a:p>
            <a:pPr lvl="1"/>
            <a:r>
              <a:rPr lang="en-US" sz="2200" b="1" dirty="0" smtClean="0">
                <a:latin typeface="Times New Roman" pitchFamily="18" charset="0"/>
                <a:cs typeface="Times New Roman" pitchFamily="18" charset="0"/>
              </a:rPr>
              <a:t>Increasing software quality: </a:t>
            </a:r>
            <a:r>
              <a:rPr lang="en-US" sz="2200" dirty="0" smtClean="0">
                <a:latin typeface="Times New Roman" pitchFamily="18" charset="0"/>
                <a:cs typeface="Times New Roman" pitchFamily="18" charset="0"/>
              </a:rPr>
              <a:t>Testing helps to furnish the software with the desired attributes, i.e. to remove defects leading to failures.</a:t>
            </a:r>
          </a:p>
          <a:p>
            <a:pPr lvl="1"/>
            <a:r>
              <a:rPr lang="en-US" sz="2200" b="1" dirty="0" smtClean="0">
                <a:latin typeface="Times New Roman" pitchFamily="18" charset="0"/>
                <a:cs typeface="Times New Roman" pitchFamily="18" charset="0"/>
              </a:rPr>
              <a:t>Reduction of the risk of encountering errors:  </a:t>
            </a:r>
            <a:r>
              <a:rPr lang="en-US" sz="2200" dirty="0" smtClean="0">
                <a:latin typeface="Times New Roman" pitchFamily="18" charset="0"/>
                <a:cs typeface="Times New Roman" pitchFamily="18" charset="0"/>
              </a:rPr>
              <a:t>Appropriate test activities will reduce the risk that errors are encountered during software operation</a:t>
            </a:r>
          </a:p>
          <a:p>
            <a:pPr lvl="1"/>
            <a:r>
              <a:rPr lang="en-US" sz="2200" b="1" dirty="0" smtClean="0">
                <a:latin typeface="Times New Roman" pitchFamily="18" charset="0"/>
                <a:cs typeface="Times New Roman" pitchFamily="18" charset="0"/>
              </a:rPr>
              <a:t>Meeting obligations: </a:t>
            </a:r>
            <a:r>
              <a:rPr lang="en-US" sz="2200" dirty="0" smtClean="0">
                <a:latin typeface="Times New Roman" pitchFamily="18" charset="0"/>
                <a:cs typeface="Times New Roman" pitchFamily="18" charset="0"/>
              </a:rPr>
              <a:t>Tests might be mandatory because of client’s or legal regulation as well as to meet industrial standards.</a:t>
            </a:r>
          </a:p>
          <a:p>
            <a:pPr lvl="1"/>
            <a:r>
              <a:rPr lang="en-US" sz="2200" b="1" dirty="0" smtClean="0">
                <a:latin typeface="Times New Roman" pitchFamily="18" charset="0"/>
                <a:cs typeface="Times New Roman" pitchFamily="18" charset="0"/>
              </a:rPr>
              <a:t>Costs of defects: </a:t>
            </a:r>
            <a:r>
              <a:rPr lang="en-US" sz="2200" dirty="0" smtClean="0">
                <a:latin typeface="Times New Roman" pitchFamily="18" charset="0"/>
                <a:cs typeface="Times New Roman" pitchFamily="18" charset="0"/>
              </a:rPr>
              <a:t>The costs of fixing defect is increase with the time they remain in the system.</a:t>
            </a:r>
          </a:p>
          <a:p>
            <a:pPr lvl="2"/>
            <a:r>
              <a:rPr lang="en-US" sz="2200" dirty="0" smtClean="0">
                <a:latin typeface="Times New Roman" pitchFamily="18" charset="0"/>
                <a:cs typeface="Times New Roman" pitchFamily="18" charset="0"/>
              </a:rPr>
              <a:t>Detecting errors at an early stage allows for error correction at reduced cost.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Understanding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305800" cy="4678363"/>
          </a:xfrm>
        </p:spPr>
        <p:txBody>
          <a:bodyPr numCol="1">
            <a:normAutofit fontScale="25000" lnSpcReduction="20000"/>
          </a:bodyPr>
          <a:lstStyle/>
          <a:p>
            <a:r>
              <a:rPr lang="en-US" sz="7200" b="1" dirty="0" smtClean="0">
                <a:latin typeface="Times New Roman" pitchFamily="18" charset="0"/>
                <a:cs typeface="Times New Roman" pitchFamily="18" charset="0"/>
              </a:rPr>
              <a:t>What is Software Quality?</a:t>
            </a:r>
          </a:p>
          <a:p>
            <a:r>
              <a:rPr lang="en-US" sz="7200" b="1" dirty="0" smtClean="0">
                <a:latin typeface="Times New Roman" pitchFamily="18" charset="0"/>
                <a:cs typeface="Times New Roman" pitchFamily="18" charset="0"/>
              </a:rPr>
              <a:t>Software Quality (as per ISO/ IEC 9126): </a:t>
            </a:r>
          </a:p>
          <a:p>
            <a:pPr lvl="1" algn="just"/>
            <a:r>
              <a:rPr lang="en-US" sz="7200" dirty="0" smtClean="0">
                <a:latin typeface="Times New Roman" pitchFamily="18" charset="0"/>
                <a:cs typeface="Times New Roman" pitchFamily="18" charset="0"/>
              </a:rPr>
              <a:t>The totality of functionality and features of a software product that contribute to its ability to satisfy stated or implied needs.</a:t>
            </a:r>
          </a:p>
          <a:p>
            <a:r>
              <a:rPr lang="en-US" sz="7200" b="1" dirty="0" smtClean="0">
                <a:latin typeface="Times New Roman" pitchFamily="18" charset="0"/>
                <a:cs typeface="Times New Roman" pitchFamily="18" charset="0"/>
              </a:rPr>
              <a:t>Software Quality (as IEEE Std 610):</a:t>
            </a:r>
          </a:p>
          <a:p>
            <a:pPr lvl="1" algn="just"/>
            <a:r>
              <a:rPr lang="en-US" sz="7200" b="1" dirty="0" smtClean="0">
                <a:latin typeface="Times New Roman" pitchFamily="18" charset="0"/>
                <a:cs typeface="Times New Roman" pitchFamily="18" charset="0"/>
              </a:rPr>
              <a:t>  </a:t>
            </a:r>
            <a:r>
              <a:rPr lang="en-US" sz="7200" dirty="0" smtClean="0">
                <a:latin typeface="Times New Roman" pitchFamily="18" charset="0"/>
                <a:cs typeface="Times New Roman" pitchFamily="18" charset="0"/>
              </a:rPr>
              <a:t>The degree to which a component, system or process meets specified requirements and/or user/customer needs and expectations. </a:t>
            </a:r>
          </a:p>
          <a:p>
            <a:pPr algn="just"/>
            <a:r>
              <a:rPr lang="en-US" sz="7200" dirty="0" smtClean="0">
                <a:latin typeface="Times New Roman" pitchFamily="18" charset="0"/>
                <a:cs typeface="Times New Roman" pitchFamily="18" charset="0"/>
              </a:rPr>
              <a:t>According to ISO/IEC 9126 </a:t>
            </a:r>
            <a:r>
              <a:rPr lang="en-US" sz="7200" b="1" dirty="0" smtClean="0">
                <a:latin typeface="Times New Roman" pitchFamily="18" charset="0"/>
                <a:cs typeface="Times New Roman" pitchFamily="18" charset="0"/>
              </a:rPr>
              <a:t>software quality consists of:</a:t>
            </a:r>
          </a:p>
          <a:p>
            <a:pPr lvl="1" algn="just"/>
            <a:r>
              <a:rPr lang="en-US" sz="7200" b="1" dirty="0" smtClean="0">
                <a:latin typeface="Times New Roman" pitchFamily="18" charset="0"/>
                <a:cs typeface="Times New Roman" pitchFamily="18" charset="0"/>
              </a:rPr>
              <a:t>Functionality   </a:t>
            </a:r>
          </a:p>
          <a:p>
            <a:pPr lvl="2" algn="just"/>
            <a:r>
              <a:rPr lang="en-US" sz="7200" dirty="0" smtClean="0">
                <a:latin typeface="Times New Roman" pitchFamily="18" charset="0"/>
                <a:cs typeface="Times New Roman" pitchFamily="18" charset="0"/>
              </a:rPr>
              <a:t>Functional means correctness &amp; completeness               </a:t>
            </a:r>
          </a:p>
          <a:p>
            <a:pPr lvl="1" algn="just"/>
            <a:r>
              <a:rPr lang="en-US" sz="7200" b="1" dirty="0" smtClean="0">
                <a:latin typeface="Times New Roman" pitchFamily="18" charset="0"/>
                <a:cs typeface="Times New Roman" pitchFamily="18" charset="0"/>
              </a:rPr>
              <a:t>Reliability</a:t>
            </a:r>
          </a:p>
          <a:p>
            <a:pPr lvl="2" algn="just"/>
            <a:r>
              <a:rPr lang="en-US" sz="7200" dirty="0" smtClean="0">
                <a:latin typeface="Times New Roman" pitchFamily="18" charset="0"/>
                <a:cs typeface="Times New Roman" pitchFamily="18" charset="0"/>
              </a:rPr>
              <a:t>maturity, fault tolerance, recovery after failure</a:t>
            </a:r>
          </a:p>
          <a:p>
            <a:pPr lvl="1" algn="just"/>
            <a:r>
              <a:rPr lang="en-US" sz="7200" b="1" dirty="0" smtClean="0">
                <a:latin typeface="Times New Roman" pitchFamily="18" charset="0"/>
                <a:cs typeface="Times New Roman" pitchFamily="18" charset="0"/>
              </a:rPr>
              <a:t>Usability</a:t>
            </a:r>
          </a:p>
          <a:p>
            <a:pPr lvl="2" algn="just"/>
            <a:r>
              <a:rPr lang="en-US" sz="7200" dirty="0" smtClean="0">
                <a:latin typeface="Times New Roman" pitchFamily="18" charset="0"/>
                <a:cs typeface="Times New Roman" pitchFamily="18" charset="0"/>
              </a:rPr>
              <a:t> learn-ability, understandability, attractiveness </a:t>
            </a:r>
          </a:p>
          <a:p>
            <a:pPr lvl="1" algn="just"/>
            <a:r>
              <a:rPr lang="en-US" sz="7200" b="1" dirty="0" smtClean="0">
                <a:latin typeface="Times New Roman" pitchFamily="18" charset="0"/>
                <a:cs typeface="Times New Roman" pitchFamily="18" charset="0"/>
              </a:rPr>
              <a:t>Efficiency   </a:t>
            </a:r>
          </a:p>
          <a:p>
            <a:pPr lvl="2" algn="just"/>
            <a:r>
              <a:rPr lang="en-US" sz="7200" dirty="0" smtClean="0">
                <a:latin typeface="Times New Roman" pitchFamily="18" charset="0"/>
                <a:cs typeface="Times New Roman" pitchFamily="18" charset="0"/>
              </a:rPr>
              <a:t> min use of resource</a:t>
            </a:r>
          </a:p>
          <a:p>
            <a:pPr lvl="1" algn="just"/>
            <a:r>
              <a:rPr lang="en-US" sz="7200" b="1" dirty="0" smtClean="0">
                <a:latin typeface="Times New Roman" pitchFamily="18" charset="0"/>
                <a:cs typeface="Times New Roman" pitchFamily="18" charset="0"/>
              </a:rPr>
              <a:t>Maintainability</a:t>
            </a:r>
          </a:p>
          <a:p>
            <a:pPr lvl="2" algn="just"/>
            <a:r>
              <a:rPr lang="en-US" sz="7200" dirty="0" smtClean="0">
                <a:latin typeface="Times New Roman" pitchFamily="18" charset="0"/>
                <a:cs typeface="Times New Roman" pitchFamily="18" charset="0"/>
              </a:rPr>
              <a:t>Verifiability, changeability</a:t>
            </a:r>
          </a:p>
          <a:p>
            <a:pPr lvl="1" algn="just"/>
            <a:r>
              <a:rPr lang="en-US" sz="7200" b="1" dirty="0" smtClean="0">
                <a:latin typeface="Times New Roman" pitchFamily="18" charset="0"/>
                <a:cs typeface="Times New Roman" pitchFamily="18" charset="0"/>
              </a:rPr>
              <a:t>Portability</a:t>
            </a:r>
          </a:p>
          <a:p>
            <a:pPr lvl="2" algn="just"/>
            <a:r>
              <a:rPr lang="en-US" sz="7200" dirty="0" smtClean="0">
                <a:latin typeface="Times New Roman" pitchFamily="18" charset="0"/>
                <a:cs typeface="Times New Roman" pitchFamily="18" charset="0"/>
              </a:rPr>
              <a:t> Transfer, easy to install</a:t>
            </a:r>
          </a:p>
          <a:p>
            <a:pPr marL="457200" lvl="1" indent="0">
              <a:buNone/>
            </a:pPr>
            <a:r>
              <a:rPr lang="en-US" sz="3000" b="1" dirty="0" smtClean="0">
                <a:latin typeface="Times New Roman" pitchFamily="18" charset="0"/>
                <a:cs typeface="Times New Roman" pitchFamily="18" charset="0"/>
              </a:rPr>
              <a:t/>
            </a:r>
            <a:br>
              <a:rPr lang="en-US" sz="3000" b="1" dirty="0" smtClean="0">
                <a:latin typeface="Times New Roman" pitchFamily="18" charset="0"/>
                <a:cs typeface="Times New Roman" pitchFamily="18" charset="0"/>
              </a:rPr>
            </a:br>
            <a:r>
              <a:rPr lang="en-US" sz="5200" dirty="0" smtClean="0">
                <a:latin typeface="Times New Roman" pitchFamily="18" charset="0"/>
                <a:cs typeface="Times New Roman" pitchFamily="18" charset="0"/>
              </a:rPr>
              <a:t/>
            </a:r>
            <a:br>
              <a:rPr lang="en-US" sz="5200"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
            </a:r>
            <a:br>
              <a:rPr lang="en-US" sz="80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
            </a:r>
            <a:br>
              <a:rPr lang="en-US" sz="7600" dirty="0" smtClean="0">
                <a:latin typeface="Times New Roman" pitchFamily="18" charset="0"/>
                <a:cs typeface="Times New Roman" pitchFamily="18" charset="0"/>
              </a:rPr>
            </a:br>
            <a:r>
              <a:rPr lang="en-US" sz="7600" dirty="0" smtClean="0">
                <a:latin typeface="Times New Roman" pitchFamily="18" charset="0"/>
                <a:cs typeface="Times New Roman" pitchFamily="18" charset="0"/>
              </a:rPr>
              <a:t/>
            </a:r>
            <a:br>
              <a:rPr lang="en-US" sz="7600" dirty="0" smtClean="0">
                <a:latin typeface="Times New Roman" pitchFamily="18" charset="0"/>
                <a:cs typeface="Times New Roman" pitchFamily="18" charset="0"/>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Understanding Software Testing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fr-CA" sz="1600" b="1" dirty="0" smtClean="0">
                <a:solidFill>
                  <a:schemeClr val="tx1">
                    <a:lumMod val="75000"/>
                    <a:lumOff val="25000"/>
                  </a:schemeClr>
                </a:solidFill>
                <a:latin typeface="Times New Roman" pitchFamily="18" charset="0"/>
                <a:cs typeface="Times New Roman" pitchFamily="18" charset="0"/>
              </a:rPr>
              <a:t>Software </a:t>
            </a:r>
            <a:r>
              <a:rPr lang="fr-CA" sz="1600" b="1" dirty="0" err="1" smtClean="0">
                <a:solidFill>
                  <a:schemeClr val="tx1">
                    <a:lumMod val="75000"/>
                    <a:lumOff val="25000"/>
                  </a:schemeClr>
                </a:solidFill>
                <a:latin typeface="Times New Roman" pitchFamily="18" charset="0"/>
                <a:cs typeface="Times New Roman" pitchFamily="18" charset="0"/>
              </a:rPr>
              <a:t>Testing</a:t>
            </a:r>
            <a:r>
              <a:rPr lang="fr-CA" sz="1600" b="1" dirty="0" smtClean="0">
                <a:solidFill>
                  <a:schemeClr val="tx1">
                    <a:lumMod val="75000"/>
                    <a:lumOff val="25000"/>
                  </a:schemeClr>
                </a:solidFill>
                <a:latin typeface="Times New Roman" pitchFamily="18" charset="0"/>
                <a:cs typeface="Times New Roman" pitchFamily="18" charset="0"/>
              </a:rPr>
              <a:t> VS </a:t>
            </a:r>
            <a:r>
              <a:rPr lang="fr-CA" sz="1600" b="1" dirty="0" err="1" smtClean="0">
                <a:solidFill>
                  <a:schemeClr val="tx1">
                    <a:lumMod val="75000"/>
                    <a:lumOff val="25000"/>
                  </a:schemeClr>
                </a:solidFill>
                <a:latin typeface="Times New Roman" pitchFamily="18" charset="0"/>
                <a:cs typeface="Times New Roman" pitchFamily="18" charset="0"/>
              </a:rPr>
              <a:t>Quality</a:t>
            </a:r>
            <a:endParaRPr lang="en-US" sz="1600" b="1"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Testing helps us to measure the quality of software in terms of the number of defects found, the tests run, and the system covered by the tests.</a:t>
            </a: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Quality Assurance – </a:t>
            </a:r>
            <a:r>
              <a:rPr lang="en-US" sz="1600" dirty="0" smtClean="0">
                <a:latin typeface="Times New Roman" pitchFamily="18" charset="0"/>
                <a:cs typeface="Times New Roman" pitchFamily="18" charset="0"/>
              </a:rPr>
              <a:t>includes activities that ensure the implementation of processes, procedures and standards in context to verification of developed software and intended requirements.</a:t>
            </a:r>
          </a:p>
          <a:p>
            <a:pPr lvl="1"/>
            <a:r>
              <a:rPr lang="en-US" sz="1600" dirty="0" smtClean="0">
                <a:latin typeface="Times New Roman" pitchFamily="18" charset="0"/>
                <a:cs typeface="Times New Roman" pitchFamily="18" charset="0"/>
              </a:rPr>
              <a:t>Focuses on processes and procedures rather than conducting actual testing on the system.</a:t>
            </a:r>
          </a:p>
          <a:p>
            <a:pPr lvl="1"/>
            <a:r>
              <a:rPr lang="en-US" sz="1600" dirty="0" smtClean="0">
                <a:latin typeface="Times New Roman" pitchFamily="18" charset="0"/>
                <a:cs typeface="Times New Roman" pitchFamily="18" charset="0"/>
              </a:rPr>
              <a:t>Process- oriented</a:t>
            </a:r>
          </a:p>
          <a:p>
            <a:pPr lvl="1"/>
            <a:r>
              <a:rPr lang="en-US" sz="1600" dirty="0" smtClean="0">
                <a:latin typeface="Times New Roman" pitchFamily="18" charset="0"/>
                <a:cs typeface="Times New Roman" pitchFamily="18" charset="0"/>
              </a:rPr>
              <a:t>Preventive activities. </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Quality Control –</a:t>
            </a:r>
            <a:r>
              <a:rPr lang="en-US" sz="1600" dirty="0" smtClean="0">
                <a:latin typeface="Times New Roman" pitchFamily="18" charset="0"/>
                <a:cs typeface="Times New Roman" pitchFamily="18" charset="0"/>
              </a:rPr>
              <a:t> includes activities that ensure the verification of a developed software with respect to documented (or not in some cases) requirements.</a:t>
            </a:r>
          </a:p>
          <a:p>
            <a:pPr lvl="1"/>
            <a:r>
              <a:rPr lang="en-US" sz="1600" dirty="0" smtClean="0">
                <a:latin typeface="Times New Roman" pitchFamily="18" charset="0"/>
                <a:cs typeface="Times New Roman" pitchFamily="18" charset="0"/>
              </a:rPr>
              <a:t>Focuses on actual testing by executing the software with an aim to identify bug/defect through implementation of procedures and process.</a:t>
            </a:r>
          </a:p>
          <a:p>
            <a:pPr lvl="1"/>
            <a:r>
              <a:rPr lang="en-US" sz="1600" dirty="0" smtClean="0">
                <a:latin typeface="Times New Roman" pitchFamily="18" charset="0"/>
                <a:cs typeface="Times New Roman" pitchFamily="18" charset="0"/>
              </a:rPr>
              <a:t>Product-oriented</a:t>
            </a:r>
          </a:p>
          <a:p>
            <a:pPr lvl="1"/>
            <a:r>
              <a:rPr lang="en-US" sz="1600" dirty="0" smtClean="0">
                <a:latin typeface="Times New Roman" pitchFamily="18" charset="0"/>
                <a:cs typeface="Times New Roman" pitchFamily="18" charset="0"/>
              </a:rPr>
              <a:t>Corrective process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Understanding Software Testing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r>
              <a:rPr lang="en-US" sz="11200" b="1" dirty="0" smtClean="0">
                <a:latin typeface="Times New Roman" pitchFamily="18" charset="0"/>
                <a:cs typeface="Times New Roman" pitchFamily="18" charset="0"/>
              </a:rPr>
              <a:t>Test goals:</a:t>
            </a:r>
          </a:p>
          <a:p>
            <a:pPr marL="1771650" lvl="1" indent="-1371600">
              <a:buFont typeface="+mj-lt"/>
              <a:buAutoNum type="romanLcPeriod"/>
            </a:pPr>
            <a:r>
              <a:rPr lang="en-US" sz="8400" b="1" dirty="0" smtClean="0">
                <a:latin typeface="Times New Roman" pitchFamily="18" charset="0"/>
                <a:cs typeface="Times New Roman" pitchFamily="18" charset="0"/>
              </a:rPr>
              <a:t>Gain knowledge about defects in the test objects</a:t>
            </a:r>
            <a:r>
              <a:rPr lang="en-US" sz="8400" dirty="0" smtClean="0">
                <a:latin typeface="Times New Roman" pitchFamily="18" charset="0"/>
                <a:cs typeface="Times New Roman" pitchFamily="18" charset="0"/>
              </a:rPr>
              <a:t/>
            </a:r>
            <a:br>
              <a:rPr lang="en-US" sz="8400" dirty="0" smtClean="0">
                <a:latin typeface="Times New Roman" pitchFamily="18" charset="0"/>
                <a:cs typeface="Times New Roman" pitchFamily="18" charset="0"/>
              </a:rPr>
            </a:br>
            <a:r>
              <a:rPr lang="en-US" sz="8400" dirty="0" smtClean="0">
                <a:latin typeface="Times New Roman" pitchFamily="18" charset="0"/>
                <a:cs typeface="Times New Roman" pitchFamily="18" charset="0"/>
              </a:rPr>
              <a:t>Defects contained in the test objects must be detected and be described in such a way as to facilitate their correction</a:t>
            </a:r>
          </a:p>
          <a:p>
            <a:pPr marL="1771650" lvl="1" indent="-1371600">
              <a:buFont typeface="+mj-lt"/>
              <a:buAutoNum type="romanLcPeriod"/>
            </a:pPr>
            <a:r>
              <a:rPr lang="en-US" sz="8400" b="1" dirty="0" smtClean="0">
                <a:latin typeface="Times New Roman" pitchFamily="18" charset="0"/>
                <a:cs typeface="Times New Roman" pitchFamily="18" charset="0"/>
              </a:rPr>
              <a:t>Poor of functionality </a:t>
            </a:r>
          </a:p>
          <a:p>
            <a:pPr marL="1771650" lvl="1" indent="-1371600">
              <a:buNone/>
            </a:pPr>
            <a:r>
              <a:rPr lang="en-US" sz="8400" b="1" dirty="0" smtClean="0">
                <a:latin typeface="Times New Roman" pitchFamily="18" charset="0"/>
                <a:cs typeface="Times New Roman" pitchFamily="18" charset="0"/>
              </a:rPr>
              <a:t>	</a:t>
            </a:r>
            <a:r>
              <a:rPr lang="en-US" sz="8400" dirty="0" smtClean="0">
                <a:latin typeface="Times New Roman" pitchFamily="18" charset="0"/>
                <a:cs typeface="Times New Roman" pitchFamily="18" charset="0"/>
              </a:rPr>
              <a:t>System functionality should be implemented as specified</a:t>
            </a:r>
          </a:p>
          <a:p>
            <a:pPr marL="1771650" lvl="1" indent="-1371600">
              <a:buFont typeface="+mj-lt"/>
              <a:buAutoNum type="romanLcPeriod"/>
            </a:pPr>
            <a:r>
              <a:rPr lang="en-US" sz="8400" b="1" dirty="0" smtClean="0">
                <a:latin typeface="Times New Roman" pitchFamily="18" charset="0"/>
                <a:cs typeface="Times New Roman" pitchFamily="18" charset="0"/>
              </a:rPr>
              <a:t>Generating information </a:t>
            </a:r>
            <a:r>
              <a:rPr lang="en-US" sz="8400" dirty="0" smtClean="0">
                <a:latin typeface="Times New Roman" pitchFamily="18" charset="0"/>
                <a:cs typeface="Times New Roman" pitchFamily="18" charset="0"/>
              </a:rPr>
              <a:t>Before handling over a software system to the users, information about possible risks has to be provided. Gaining such information might be one of the test goals.</a:t>
            </a:r>
          </a:p>
          <a:p>
            <a:pPr marL="1771650" lvl="1" indent="-1371600">
              <a:buFont typeface="+mj-lt"/>
              <a:buAutoNum type="romanLcPeriod"/>
            </a:pPr>
            <a:r>
              <a:rPr lang="en-US" sz="8400" b="1" dirty="0" smtClean="0">
                <a:latin typeface="Times New Roman" pitchFamily="18" charset="0"/>
                <a:cs typeface="Times New Roman" pitchFamily="18" charset="0"/>
              </a:rPr>
              <a:t>Gaining confidence</a:t>
            </a:r>
            <a:r>
              <a:rPr lang="en-US" sz="8400" dirty="0" smtClean="0">
                <a:latin typeface="Times New Roman" pitchFamily="18" charset="0"/>
                <a:cs typeface="Times New Roman" pitchFamily="18" charset="0"/>
              </a:rPr>
              <a:t/>
            </a:r>
            <a:br>
              <a:rPr lang="en-US" sz="8400" dirty="0" smtClean="0">
                <a:latin typeface="Times New Roman" pitchFamily="18" charset="0"/>
                <a:cs typeface="Times New Roman" pitchFamily="18" charset="0"/>
              </a:rPr>
            </a:br>
            <a:r>
              <a:rPr lang="en-US" sz="8400" dirty="0" smtClean="0">
                <a:latin typeface="Times New Roman" pitchFamily="18" charset="0"/>
                <a:cs typeface="Times New Roman" pitchFamily="18" charset="0"/>
              </a:rPr>
              <a:t>Software that has been well tested in trusted to meet the expected functionality and to have a high quality level.</a:t>
            </a:r>
            <a:br>
              <a:rPr lang="en-US" sz="84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
            </a:r>
            <a:br>
              <a:rPr lang="en-US" sz="7200" dirty="0" smtClean="0">
                <a:latin typeface="Times New Roman" pitchFamily="18" charset="0"/>
                <a:cs typeface="Times New Roman" pitchFamily="18" charset="0"/>
              </a:rPr>
            </a:b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r>
              <a:rPr lang="en-US" sz="6800" dirty="0" smtClean="0">
                <a:latin typeface="Times New Roman" pitchFamily="18" charset="0"/>
                <a:cs typeface="Times New Roman" pitchFamily="18" charset="0"/>
              </a:rPr>
              <a:t/>
            </a:r>
            <a:br>
              <a:rPr lang="en-US" sz="6800" dirty="0" smtClean="0">
                <a:latin typeface="Times New Roman" pitchFamily="18" charset="0"/>
                <a:cs typeface="Times New Roman" pitchFamily="18" charset="0"/>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1267</Words>
  <Application>Microsoft Office PowerPoint</Application>
  <PresentationFormat>On-screen Show (4:3)</PresentationFormat>
  <Paragraphs>238</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Chapter-I </vt:lpstr>
      <vt:lpstr>Outline</vt:lpstr>
      <vt:lpstr>Understanding Software Testing</vt:lpstr>
      <vt:lpstr>Understanding Software Testing</vt:lpstr>
      <vt:lpstr>Understanding Software Testing</vt:lpstr>
      <vt:lpstr>Understanding Software Testing</vt:lpstr>
      <vt:lpstr>Understanding Software Testing</vt:lpstr>
      <vt:lpstr>Understanding Software Testing</vt:lpstr>
      <vt:lpstr>Understanding Software Testing</vt:lpstr>
      <vt:lpstr>Understanding Software Testing</vt:lpstr>
      <vt:lpstr>Understanding Software Testing</vt:lpstr>
      <vt:lpstr>The seven general principles of software testing</vt:lpstr>
      <vt:lpstr>The seven general principles of software testing</vt:lpstr>
      <vt:lpstr>The seven general principles of software testing</vt:lpstr>
      <vt:lpstr>The seven general principles of software testing</vt:lpstr>
      <vt:lpstr>The seven general principles of software testing</vt:lpstr>
      <vt:lpstr>Fundamental Test Process:</vt:lpstr>
      <vt:lpstr>Fundamental Test Process:</vt:lpstr>
      <vt:lpstr>Fundamental Test Process:</vt:lpstr>
      <vt:lpstr>Fundamental Test Process:</vt:lpstr>
      <vt:lpstr>Fundamental Test Process:</vt:lpstr>
      <vt:lpstr>Fundamental Test Process:</vt:lpstr>
      <vt:lpstr>Fundamental Test Process:</vt:lpstr>
      <vt:lpstr>Fundamental Test Process:</vt:lpstr>
      <vt:lpstr>Fundamental Test Process:</vt:lpstr>
      <vt:lpstr>Fundamental Test Process:</vt:lpstr>
      <vt:lpstr>Fundamental Test Process:</vt:lpstr>
      <vt:lpstr>The Psychology of Testing:</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Chapter-I</dc:title>
  <dc:creator>DIU</dc:creator>
  <cp:lastModifiedBy>DIU</cp:lastModifiedBy>
  <cp:revision>396</cp:revision>
  <dcterms:created xsi:type="dcterms:W3CDTF">2016-05-16T09:52:34Z</dcterms:created>
  <dcterms:modified xsi:type="dcterms:W3CDTF">2016-09-27T05:01:43Z</dcterms:modified>
</cp:coreProperties>
</file>