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29" r:id="rId1"/>
  </p:sldMasterIdLst>
  <p:notesMasterIdLst>
    <p:notesMasterId r:id="rId29"/>
  </p:notesMasterIdLst>
  <p:sldIdLst>
    <p:sldId id="256" r:id="rId2"/>
    <p:sldId id="257" r:id="rId3"/>
    <p:sldId id="270" r:id="rId4"/>
    <p:sldId id="269" r:id="rId5"/>
    <p:sldId id="271" r:id="rId6"/>
    <p:sldId id="272" r:id="rId7"/>
    <p:sldId id="259" r:id="rId8"/>
    <p:sldId id="285" r:id="rId9"/>
    <p:sldId id="261" r:id="rId10"/>
    <p:sldId id="274" r:id="rId11"/>
    <p:sldId id="262" r:id="rId12"/>
    <p:sldId id="284" r:id="rId13"/>
    <p:sldId id="278" r:id="rId14"/>
    <p:sldId id="263" r:id="rId15"/>
    <p:sldId id="279" r:id="rId16"/>
    <p:sldId id="286" r:id="rId17"/>
    <p:sldId id="265" r:id="rId18"/>
    <p:sldId id="266" r:id="rId19"/>
    <p:sldId id="277" r:id="rId20"/>
    <p:sldId id="283" r:id="rId21"/>
    <p:sldId id="281" r:id="rId22"/>
    <p:sldId id="282" r:id="rId23"/>
    <p:sldId id="264" r:id="rId24"/>
    <p:sldId id="280" r:id="rId25"/>
    <p:sldId id="267" r:id="rId26"/>
    <p:sldId id="273" r:id="rId27"/>
    <p:sldId id="27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37ED5-1EE5-4C12-9E81-903E77AEAE83}" type="datetimeFigureOut">
              <a:rPr lang="en-US" smtClean="0"/>
              <a:t>2013-06-21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85C8B-1A2F-45C1-9464-BDCAAB655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0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5C8B-1A2F-45C1-9464-BDCAAB6553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12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procedural -&gt; module/function,</a:t>
            </a:r>
            <a:r>
              <a:rPr lang="en-US" baseline="0" dirty="0" smtClean="0"/>
              <a:t> In OOP -&gt; class/method. </a:t>
            </a:r>
            <a:r>
              <a:rPr lang="en-US" dirty="0" err="1" smtClean="0"/>
              <a:t>Jenis</a:t>
            </a:r>
            <a:r>
              <a:rPr lang="en-US" baseline="0" dirty="0" smtClean="0"/>
              <a:t> test paling </a:t>
            </a:r>
            <a:r>
              <a:rPr lang="en-US" baseline="0" dirty="0" err="1" smtClean="0"/>
              <a:t>mendalam</a:t>
            </a:r>
            <a:r>
              <a:rPr lang="en-US" baseline="0" dirty="0" smtClean="0"/>
              <a:t>. What you actually test is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5C8B-1A2F-45C1-9464-BDCAAB6553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2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5C8B-1A2F-45C1-9464-BDCAAB6553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78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codes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5C8B-1A2F-45C1-9464-BDCAAB6553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72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</a:t>
            </a:r>
            <a:r>
              <a:rPr lang="en-US" baseline="0" dirty="0" smtClean="0"/>
              <a:t> to codes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5C8B-1A2F-45C1-9464-BDCAAB6553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76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5C8B-1A2F-45C1-9464-BDCAAB6553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3376-136F-41E3-BFE9-0101D1A3157E}" type="datetime1">
              <a:rPr lang="en-US" smtClean="0"/>
              <a:t>2013-06-21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9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9049-83D0-4F37-9693-DE1AF5C9BE1C}" type="datetime1">
              <a:rPr lang="en-US" smtClean="0"/>
              <a:t>2013-06-21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7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24F3-7CBC-4D2D-B459-3885C340E059}" type="datetime1">
              <a:rPr lang="en-US" smtClean="0"/>
              <a:t>2013-06-21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26C3-6254-440F-93B6-CBB56ED99B16}" type="datetime1">
              <a:rPr lang="en-US" smtClean="0"/>
              <a:t>2013-06-21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0232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8B24-BFF3-4DE6-A243-F3A453CC014E}" type="datetime1">
              <a:rPr lang="en-US" smtClean="0"/>
              <a:t>2013-06-21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49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4BB2-DAA8-4368-AAB4-FE4895DA490C}" type="datetime1">
              <a:rPr lang="en-US" smtClean="0"/>
              <a:t>2013-06-21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1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8942-E0A9-479C-B7B9-A995E29030D7}" type="datetime1">
              <a:rPr lang="en-US" smtClean="0"/>
              <a:t>2013-06-21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36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7393-76F4-46BC-BF34-D8335D762C21}" type="datetime1">
              <a:rPr lang="en-US" smtClean="0"/>
              <a:t>2013-06-21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67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A1E3-7EF8-451F-B13E-F63EA8F4F479}" type="datetime1">
              <a:rPr lang="en-US" smtClean="0"/>
              <a:t>2013-06-21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69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20370-8C2B-446A-85F8-FAB38B0581F9}" type="datetime1">
              <a:rPr lang="en-US" smtClean="0"/>
              <a:t>2013-06-21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2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9D90-5BC2-4CF0-B244-EAFCA07F6BAA}" type="datetime1">
              <a:rPr lang="en-US" smtClean="0"/>
              <a:t>2013-06-21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8DC8-2410-4E66-A951-0DC250461282}" type="datetime1">
              <a:rPr lang="en-US" smtClean="0"/>
              <a:t>2013-06-21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4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E060-5702-43E0-8885-1592DC77FB82}" type="datetime1">
              <a:rPr lang="en-US" smtClean="0"/>
              <a:t>2013-06-21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8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F9AA-65D9-42A0-B9DA-7EE5157AF7A4}" type="datetime1">
              <a:rPr lang="en-US" smtClean="0"/>
              <a:t>2013-06-21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7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F388-17A5-442E-95D7-1E280A6B18B2}" type="datetime1">
              <a:rPr lang="en-US" smtClean="0"/>
              <a:t>2013-06-21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3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726C-28A4-49CA-8172-E87F8DB0233D}" type="datetime1">
              <a:rPr lang="en-US" smtClean="0"/>
              <a:t>2013-06-21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6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675B-9E57-4CF5-A575-7DC5CBF1A49D}" type="datetime1">
              <a:rPr lang="en-US" smtClean="0"/>
              <a:t>2013-06-21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0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7D2C3E-04A4-4966-8F29-89697DA651D4}" type="datetime1">
              <a:rPr lang="en-US" smtClean="0"/>
              <a:t>2013-06-21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14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dev.my/automated-testing-dalam-pembangunan-perisia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nunit.org/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code.google.com/p/moq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crosoft.com/visualstudio/eng/products/visual-studio-express-for-web" TargetMode="External"/><Relationship Id="rId5" Type="http://schemas.openxmlformats.org/officeDocument/2006/relationships/image" Target="../media/image10.jpg"/><Relationship Id="rId4" Type="http://schemas.openxmlformats.org/officeDocument/2006/relationships/image" Target="../media/image9.gif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Unit Testing</a:t>
            </a:r>
            <a:endParaRPr lang="en-US" sz="8800" b="1" dirty="0"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INTRODUCTION TO AUTOMATED TESTING AND UNIT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521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6910" y="1652794"/>
            <a:ext cx="4139606" cy="9990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sz="60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RRANGE</a:t>
            </a:r>
            <a:endParaRPr lang="en-US" sz="6000" b="1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6910" y="2712094"/>
            <a:ext cx="3348372" cy="9990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sz="60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CT</a:t>
            </a:r>
            <a:endParaRPr lang="en-US" sz="6000" b="1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6910" y="3771394"/>
            <a:ext cx="4186571" cy="9990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sz="60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SSERT</a:t>
            </a:r>
            <a:endParaRPr lang="en-US" sz="6000" b="1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766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73" y="267638"/>
            <a:ext cx="3948191" cy="450531"/>
          </a:xfrm>
        </p:spPr>
        <p:txBody>
          <a:bodyPr/>
          <a:lstStyle/>
          <a:p>
            <a:pPr algn="ctr"/>
            <a:r>
              <a:rPr lang="en-US" sz="2800" dirty="0" smtClean="0"/>
              <a:t>Unit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27" y="728945"/>
            <a:ext cx="3787485" cy="328139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807524" y="267639"/>
            <a:ext cx="3948191" cy="4505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smtClean="0"/>
              <a:t>Test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216" y="728945"/>
            <a:ext cx="4556809" cy="587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0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057" y="1228816"/>
            <a:ext cx="7415561" cy="478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12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Design 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7" y="1652587"/>
            <a:ext cx="5800725" cy="3552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9423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9622" y="1098179"/>
            <a:ext cx="3948191" cy="450531"/>
          </a:xfrm>
        </p:spPr>
        <p:txBody>
          <a:bodyPr/>
          <a:lstStyle/>
          <a:p>
            <a:pPr algn="ctr"/>
            <a:r>
              <a:rPr lang="en-US" sz="2800" dirty="0" smtClean="0"/>
              <a:t>Unit</a:t>
            </a:r>
            <a:endParaRPr lang="en-US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742440" y="1079927"/>
            <a:ext cx="3948191" cy="4505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smtClean="0"/>
              <a:t>Test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674" y="1548711"/>
            <a:ext cx="6181725" cy="3781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43" y="1573251"/>
            <a:ext cx="50863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Design 3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12" y="1533525"/>
            <a:ext cx="7267575" cy="3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2260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54228" y="1266120"/>
            <a:ext cx="4976474" cy="7002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repository</a:t>
            </a:r>
            <a:endParaRPr lang="en-US" sz="5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3058942" y="2376180"/>
            <a:ext cx="967046" cy="9063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VS</a:t>
            </a:r>
            <a:endParaRPr lang="en-US" sz="3200" b="1" i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4594" y="3262870"/>
            <a:ext cx="6106928" cy="7002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active record</a:t>
            </a:r>
            <a:endParaRPr lang="en-US" sz="5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042667" y="4572247"/>
            <a:ext cx="1793029" cy="9990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???</a:t>
            </a:r>
            <a:endParaRPr lang="en-US" sz="6600" b="1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55949"/>
          <a:stretch/>
        </p:blipFill>
        <p:spPr>
          <a:xfrm>
            <a:off x="6400800" y="1405465"/>
            <a:ext cx="4235558" cy="7487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48930" b="5800"/>
          <a:stretch/>
        </p:blipFill>
        <p:spPr>
          <a:xfrm>
            <a:off x="6400800" y="3378821"/>
            <a:ext cx="4235558" cy="76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01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74" y="2619936"/>
            <a:ext cx="4019550" cy="312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0382"/>
          <a:stretch/>
        </p:blipFill>
        <p:spPr>
          <a:xfrm>
            <a:off x="1138518" y="962304"/>
            <a:ext cx="4011706" cy="1285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009" y="962304"/>
            <a:ext cx="5562600" cy="568642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64575" y="440261"/>
            <a:ext cx="3948191" cy="450531"/>
          </a:xfrm>
        </p:spPr>
        <p:txBody>
          <a:bodyPr/>
          <a:lstStyle/>
          <a:p>
            <a:pPr algn="ctr"/>
            <a:r>
              <a:rPr lang="en-US" sz="2800" dirty="0" smtClean="0"/>
              <a:t>Unit</a:t>
            </a:r>
            <a:endParaRPr lang="en-US" sz="2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111834" y="440260"/>
            <a:ext cx="3948191" cy="4505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smtClean="0"/>
              <a:t>Test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2096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A good unit test is…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2322"/>
            <a:ext cx="8946541" cy="4676077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 smtClean="0"/>
              <a:t>Isolated/independent</a:t>
            </a:r>
            <a:endParaRPr lang="en-US" sz="2800" dirty="0"/>
          </a:p>
          <a:p>
            <a:pPr lvl="1"/>
            <a:r>
              <a:rPr lang="en-US" sz="2600" dirty="0" smtClean="0"/>
              <a:t>Test one thing at a time.</a:t>
            </a:r>
          </a:p>
          <a:p>
            <a:pPr lvl="1"/>
            <a:r>
              <a:rPr lang="en-US" sz="2600" dirty="0" smtClean="0"/>
              <a:t>Unit under test doesn’t depend on the other to make test runs.</a:t>
            </a:r>
          </a:p>
          <a:p>
            <a:r>
              <a:rPr lang="en-US" sz="2800" b="1" dirty="0" smtClean="0"/>
              <a:t>Repeatable</a:t>
            </a:r>
          </a:p>
          <a:p>
            <a:pPr lvl="1"/>
            <a:r>
              <a:rPr lang="en-US" sz="2600" dirty="0" smtClean="0"/>
              <a:t>Running multiple times yields the same result.</a:t>
            </a:r>
          </a:p>
          <a:p>
            <a:pPr lvl="1"/>
            <a:r>
              <a:rPr lang="en-US" sz="2600" dirty="0" smtClean="0"/>
              <a:t>Doesn’t rely on environment.</a:t>
            </a:r>
          </a:p>
          <a:p>
            <a:r>
              <a:rPr lang="en-US" sz="2800" b="1" dirty="0" smtClean="0"/>
              <a:t>Fast</a:t>
            </a:r>
          </a:p>
          <a:p>
            <a:pPr lvl="1"/>
            <a:r>
              <a:rPr lang="en-US" sz="2600" dirty="0" smtClean="0"/>
              <a:t>You want to repeat it again and again.</a:t>
            </a:r>
          </a:p>
          <a:p>
            <a:pPr lvl="1"/>
            <a:r>
              <a:rPr lang="en-US" sz="2600" dirty="0" smtClean="0"/>
              <a:t>You want it to be a pleasure to work with.</a:t>
            </a:r>
          </a:p>
          <a:p>
            <a:r>
              <a:rPr lang="en-US" sz="2800" b="1" dirty="0" smtClean="0"/>
              <a:t>Self-Documenting</a:t>
            </a:r>
            <a:endParaRPr lang="en-US" sz="2800" dirty="0"/>
          </a:p>
          <a:p>
            <a:pPr lvl="1"/>
            <a:r>
              <a:rPr lang="en-US" sz="2600" dirty="0" smtClean="0"/>
              <a:t>Test code and code under test clear and concise. </a:t>
            </a:r>
          </a:p>
          <a:p>
            <a:pPr lvl="1"/>
            <a:r>
              <a:rPr lang="en-US" sz="2600" dirty="0" smtClean="0"/>
              <a:t>Can be a reference for usage of your class/method/etc.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45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1771" y="1300405"/>
            <a:ext cx="7008662" cy="9990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Dependency Injection</a:t>
            </a:r>
            <a:endParaRPr lang="en-US" sz="4400" b="1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321771" y="3838367"/>
            <a:ext cx="7008662" cy="15245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Separation of Interface and Implementation</a:t>
            </a:r>
            <a:endParaRPr lang="en-US" sz="4400" b="1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72683" y="2569386"/>
            <a:ext cx="8306838" cy="9990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Single Responsibility Principal</a:t>
            </a:r>
            <a:endParaRPr lang="en-US" sz="4400" b="1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943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Introduction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6599163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Ikhwan Hayat (a.k.a 1kHz)</a:t>
            </a:r>
          </a:p>
          <a:p>
            <a:r>
              <a:rPr lang="en-US" sz="2800" dirty="0" smtClean="0"/>
              <a:t>9 years experience developing software</a:t>
            </a:r>
          </a:p>
          <a:p>
            <a:r>
              <a:rPr lang="en-US" sz="2800" dirty="0" smtClean="0"/>
              <a:t>Freelance Software Developer</a:t>
            </a:r>
          </a:p>
          <a:p>
            <a:r>
              <a:rPr lang="en-US" sz="2800" dirty="0" smtClean="0"/>
              <a:t>ikhwanhayat@gmail.com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104" y="2052918"/>
            <a:ext cx="1905001" cy="190500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572"/>
          <a:stretch/>
        </p:blipFill>
        <p:spPr>
          <a:xfrm>
            <a:off x="252644" y="1347786"/>
            <a:ext cx="5345269" cy="477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464"/>
          <a:stretch/>
        </p:blipFill>
        <p:spPr>
          <a:xfrm>
            <a:off x="5794800" y="1347786"/>
            <a:ext cx="6114703" cy="507682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1182" y="838150"/>
            <a:ext cx="3948191" cy="450531"/>
          </a:xfrm>
        </p:spPr>
        <p:txBody>
          <a:bodyPr/>
          <a:lstStyle/>
          <a:p>
            <a:pPr algn="ctr"/>
            <a:r>
              <a:rPr lang="en-US" sz="2800" dirty="0" smtClean="0"/>
              <a:t>Web Controller</a:t>
            </a:r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78055" y="838149"/>
            <a:ext cx="3948191" cy="4505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smtClean="0"/>
              <a:t>DI/</a:t>
            </a:r>
            <a:r>
              <a:rPr lang="en-US" sz="2800" dirty="0" err="1" smtClean="0"/>
              <a:t>IoC</a:t>
            </a:r>
            <a:r>
              <a:rPr lang="en-US" sz="2800" dirty="0" smtClean="0"/>
              <a:t> Setup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8963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67459" y="2147898"/>
            <a:ext cx="7008662" cy="27028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“Mocking” allow us to isolate dependent units.</a:t>
            </a:r>
            <a:endParaRPr lang="en-US" sz="4800" b="1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7531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Types of Test Doubles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85619"/>
            <a:ext cx="8946541" cy="4195481"/>
          </a:xfrm>
        </p:spPr>
        <p:txBody>
          <a:bodyPr>
            <a:noAutofit/>
          </a:bodyPr>
          <a:lstStyle/>
          <a:p>
            <a:r>
              <a:rPr lang="en-US" sz="2400" b="1" dirty="0"/>
              <a:t>Dummy objects</a:t>
            </a:r>
            <a:r>
              <a:rPr lang="en-US" sz="2400" dirty="0"/>
              <a:t> are passed around but never actually used. Usually they are just used to fill parameter lists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Fake objects</a:t>
            </a:r>
            <a:r>
              <a:rPr lang="en-US" sz="2400" dirty="0"/>
              <a:t> actually have working implementations, but usually take some shortcut which makes them not suitable for </a:t>
            </a:r>
            <a:r>
              <a:rPr lang="en-US" sz="2400" dirty="0" smtClean="0"/>
              <a:t>production.</a:t>
            </a:r>
          </a:p>
          <a:p>
            <a:r>
              <a:rPr lang="en-US" sz="2400" b="1" dirty="0"/>
              <a:t>Stub objects</a:t>
            </a:r>
            <a:r>
              <a:rPr lang="en-US" sz="2400" dirty="0"/>
              <a:t> provide canned answers to calls made during the test, usually not responding at all to anything outside what's programmed in for the test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Mock objects</a:t>
            </a:r>
            <a:r>
              <a:rPr lang="en-US" sz="2400" dirty="0"/>
              <a:t> are pre-programmed with expectations which form a specification of the calls they are expected to receive.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28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042"/>
          <a:stretch/>
        </p:blipFill>
        <p:spPr>
          <a:xfrm>
            <a:off x="325708" y="1250446"/>
            <a:ext cx="5372565" cy="4981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043"/>
          <a:stretch/>
        </p:blipFill>
        <p:spPr>
          <a:xfrm>
            <a:off x="5950105" y="1250446"/>
            <a:ext cx="5747525" cy="4953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0038" y="799915"/>
            <a:ext cx="3948191" cy="450531"/>
          </a:xfrm>
        </p:spPr>
        <p:txBody>
          <a:bodyPr/>
          <a:lstStyle/>
          <a:p>
            <a:pPr algn="ctr"/>
            <a:r>
              <a:rPr lang="en-US" sz="2800" dirty="0" smtClean="0"/>
              <a:t>Unit</a:t>
            </a:r>
            <a:endParaRPr lang="en-US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23448" y="799914"/>
            <a:ext cx="3948191" cy="4505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smtClean="0"/>
              <a:t>Test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6097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Benefits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2322"/>
            <a:ext cx="8946541" cy="4676077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Instant feedback</a:t>
            </a:r>
          </a:p>
          <a:p>
            <a:pPr lvl="1"/>
            <a:r>
              <a:rPr lang="en-US" sz="2600" dirty="0" smtClean="0"/>
              <a:t>Write test, write code, see instant result.</a:t>
            </a:r>
          </a:p>
          <a:p>
            <a:r>
              <a:rPr lang="en-US" sz="2800" b="1" dirty="0" smtClean="0"/>
              <a:t>Promote modularity in your design</a:t>
            </a:r>
          </a:p>
          <a:p>
            <a:pPr lvl="1"/>
            <a:r>
              <a:rPr lang="en-US" sz="2600" dirty="0" smtClean="0"/>
              <a:t>DI, SRP, Interface </a:t>
            </a:r>
            <a:r>
              <a:rPr lang="en-US" sz="2600" dirty="0" err="1" smtClean="0"/>
              <a:t>vs</a:t>
            </a:r>
            <a:r>
              <a:rPr lang="en-US" sz="2600" dirty="0" smtClean="0"/>
              <a:t> Implementation.</a:t>
            </a:r>
          </a:p>
          <a:p>
            <a:r>
              <a:rPr lang="en-US" sz="2800" b="1" dirty="0" smtClean="0"/>
              <a:t>Safety net</a:t>
            </a:r>
          </a:p>
          <a:p>
            <a:pPr lvl="1"/>
            <a:r>
              <a:rPr lang="en-US" sz="2600" dirty="0" smtClean="0"/>
              <a:t>Change/add code and check if business rules are still honored.</a:t>
            </a:r>
          </a:p>
          <a:p>
            <a:r>
              <a:rPr lang="en-US" sz="2800" b="1" dirty="0" smtClean="0"/>
              <a:t>Free documentation</a:t>
            </a:r>
            <a:endParaRPr lang="en-US" sz="2800" dirty="0"/>
          </a:p>
          <a:p>
            <a:pPr lvl="1"/>
            <a:r>
              <a:rPr lang="en-US" sz="2600" dirty="0" smtClean="0"/>
              <a:t>Can be a reference for usage of your class/method/etc.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84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Done!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6031" y="2093324"/>
            <a:ext cx="6166302" cy="1861601"/>
          </a:xfrm>
        </p:spPr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/>
              <a:t>u</a:t>
            </a:r>
            <a:r>
              <a:rPr lang="en-US" dirty="0" smtClean="0"/>
              <a:t>nit testing.</a:t>
            </a:r>
          </a:p>
          <a:p>
            <a:r>
              <a:rPr lang="en-US" dirty="0" smtClean="0"/>
              <a:t>TDD.</a:t>
            </a:r>
          </a:p>
          <a:p>
            <a:r>
              <a:rPr lang="en-US" dirty="0" smtClean="0"/>
              <a:t>How to write good unit tests.</a:t>
            </a:r>
          </a:p>
          <a:p>
            <a:r>
              <a:rPr lang="en-US" dirty="0" smtClean="0"/>
              <a:t>How unit testing can benefit us.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49298" y="1462955"/>
            <a:ext cx="9392912" cy="7805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We have learned…</a:t>
            </a:r>
            <a:endParaRPr lang="en-US" sz="36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49298" y="4109224"/>
            <a:ext cx="9392912" cy="7805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Get the codes and slides at…</a:t>
            </a:r>
            <a:endParaRPr lang="en-US" sz="36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1291" y="4889809"/>
            <a:ext cx="9248617" cy="850439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https://github.com/ikhwanhayat/jomweb_unittest</a:t>
            </a:r>
          </a:p>
        </p:txBody>
      </p:sp>
    </p:spTree>
    <p:extLst>
      <p:ext uri="{BB962C8B-B14F-4D97-AF65-F5344CB8AC3E}">
        <p14:creationId xmlns:p14="http://schemas.microsoft.com/office/powerpoint/2010/main" val="2437726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Next?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Learning BDD (Behavior Driven Design).</a:t>
            </a:r>
          </a:p>
          <a:p>
            <a:r>
              <a:rPr lang="en-US" sz="2800" dirty="0" smtClean="0"/>
              <a:t>Research CI (Continuous Integration).</a:t>
            </a:r>
            <a:endParaRPr lang="en-US" sz="2800" dirty="0" smtClean="0"/>
          </a:p>
          <a:p>
            <a:r>
              <a:rPr lang="en-US" sz="2800" dirty="0" smtClean="0"/>
              <a:t>Learn </a:t>
            </a:r>
            <a:r>
              <a:rPr lang="en-US" sz="2800" dirty="0" smtClean="0"/>
              <a:t>on how to design testable systems.</a:t>
            </a:r>
          </a:p>
          <a:p>
            <a:r>
              <a:rPr lang="en-US" sz="2800" dirty="0" smtClean="0"/>
              <a:t>Use unit testing for your project!</a:t>
            </a:r>
            <a:br>
              <a:rPr lang="en-US" sz="2800" dirty="0" smtClean="0"/>
            </a:br>
            <a:r>
              <a:rPr lang="en-US" sz="2800" i="1" dirty="0" smtClean="0"/>
              <a:t>(I mean, seriously, USE IT!)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6941" y="1379321"/>
            <a:ext cx="9392912" cy="7805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You can go on with…</a:t>
            </a:r>
            <a:endParaRPr lang="en-US" sz="36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887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MOAR!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Google+ </a:t>
            </a:r>
            <a:r>
              <a:rPr lang="en-US" sz="2800" b="1" dirty="0" err="1" smtClean="0"/>
              <a:t>MyDev</a:t>
            </a:r>
            <a:endParaRPr lang="en-US" sz="2800" b="1" dirty="0" smtClean="0"/>
          </a:p>
          <a:p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www.mydev.my/automated-testing-dalam-pembangunan-perisian.html</a:t>
            </a:r>
            <a:endParaRPr lang="en-US" sz="2800" dirty="0" smtClean="0"/>
          </a:p>
          <a:p>
            <a:r>
              <a:rPr lang="en-US" sz="2800" dirty="0" smtClean="0"/>
              <a:t>ikhwanhayat@gmail.com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94264" y="4913725"/>
            <a:ext cx="8858276" cy="8514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THANK YOU FOR LISTENING!</a:t>
            </a:r>
            <a:endParaRPr lang="en-US" sz="40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4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1766" y="1806325"/>
            <a:ext cx="1985576" cy="700265"/>
          </a:xfrm>
        </p:spPr>
        <p:txBody>
          <a:bodyPr/>
          <a:lstStyle/>
          <a:p>
            <a:pPr algn="ctr"/>
            <a:r>
              <a:rPr lang="en-US" sz="36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manual</a:t>
            </a:r>
            <a:endParaRPr lang="en-US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FFC000"/>
                </a:solidFill>
              </a:rPr>
              <a:t>Testing?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080018" y="2387273"/>
            <a:ext cx="669073" cy="6690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VS</a:t>
            </a:r>
            <a:endParaRPr lang="en-US" b="1" i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000009" y="2943127"/>
            <a:ext cx="2829090" cy="7002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automated</a:t>
            </a:r>
            <a:endParaRPr lang="en-US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000009" y="4037685"/>
            <a:ext cx="2829090" cy="1863234"/>
            <a:chOff x="6795983" y="3574582"/>
            <a:chExt cx="2829090" cy="1863234"/>
          </a:xfrm>
        </p:grpSpPr>
        <p:sp>
          <p:nvSpPr>
            <p:cNvPr id="14" name="Title 1"/>
            <p:cNvSpPr txBox="1">
              <a:spLocks/>
            </p:cNvSpPr>
            <p:nvPr/>
          </p:nvSpPr>
          <p:spPr>
            <a:xfrm>
              <a:off x="6967432" y="3574582"/>
              <a:ext cx="2486193" cy="70026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200" b="0" i="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white box</a:t>
              </a:r>
              <a:endParaRPr 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875992" y="4149416"/>
              <a:ext cx="669073" cy="6690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VS</a:t>
              </a:r>
              <a:endParaRPr lang="en-US" b="1" i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Title 1"/>
            <p:cNvSpPr txBox="1">
              <a:spLocks/>
            </p:cNvSpPr>
            <p:nvPr/>
          </p:nvSpPr>
          <p:spPr>
            <a:xfrm>
              <a:off x="6795983" y="4737551"/>
              <a:ext cx="2829090" cy="70026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200" b="0" i="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black box</a:t>
              </a:r>
              <a:endParaRPr 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88637" y="2166723"/>
            <a:ext cx="5446163" cy="2253071"/>
            <a:chOff x="601056" y="2143247"/>
            <a:chExt cx="5446163" cy="2253071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601056" y="2143247"/>
              <a:ext cx="5446163" cy="97694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200" b="0" i="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44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acceptance test </a:t>
              </a:r>
              <a:endParaRPr lang="en-US" sz="4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Title 1"/>
            <p:cNvSpPr txBox="1">
              <a:spLocks/>
            </p:cNvSpPr>
            <p:nvPr/>
          </p:nvSpPr>
          <p:spPr>
            <a:xfrm>
              <a:off x="763079" y="2816711"/>
              <a:ext cx="5122119" cy="97694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200" b="0" i="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48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integration test</a:t>
              </a:r>
              <a:endParaRPr lang="en-US" sz="4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Title 1"/>
            <p:cNvSpPr txBox="1">
              <a:spLocks/>
            </p:cNvSpPr>
            <p:nvPr/>
          </p:nvSpPr>
          <p:spPr>
            <a:xfrm>
              <a:off x="1025529" y="3419370"/>
              <a:ext cx="4597218" cy="97694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200" b="0" i="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8000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unit test</a:t>
              </a:r>
              <a:endParaRPr lang="en-US" sz="80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872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15845" y="1449659"/>
            <a:ext cx="8597590" cy="42326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Unit?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10214" y="1833091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Unit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testing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 is a method by which individual units 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of source code are tested to determine if they are fit for use.</a:t>
            </a: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One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can view a unit as the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smallest testable part of an 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application.</a:t>
            </a: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Unit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tests are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created by programmers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or occasionally 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by white box testers during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development process.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607" y="1833091"/>
            <a:ext cx="1301387" cy="132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0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TDD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636766"/>
          </a:xfrm>
        </p:spPr>
        <p:txBody>
          <a:bodyPr>
            <a:noAutofit/>
          </a:bodyPr>
          <a:lstStyle/>
          <a:p>
            <a:r>
              <a:rPr lang="en-US" sz="2800" dirty="0" smtClean="0"/>
              <a:t>Test Driven Design</a:t>
            </a:r>
          </a:p>
          <a:p>
            <a:r>
              <a:rPr lang="en-US" sz="2800" dirty="0" smtClean="0"/>
              <a:t>It’s </a:t>
            </a:r>
            <a:r>
              <a:rPr lang="en-US" sz="2800" b="1" dirty="0" smtClean="0"/>
              <a:t>NOT</a:t>
            </a:r>
            <a:r>
              <a:rPr lang="en-US" sz="2800" dirty="0" smtClean="0"/>
              <a:t> </a:t>
            </a:r>
            <a:r>
              <a:rPr lang="en-US" sz="2800" dirty="0" smtClean="0"/>
              <a:t>testing, but using tests to </a:t>
            </a:r>
            <a:r>
              <a:rPr lang="en-US" sz="2800" b="1" dirty="0" smtClean="0"/>
              <a:t>DRIVE</a:t>
            </a:r>
            <a:r>
              <a:rPr lang="en-US" sz="2800" dirty="0" smtClean="0"/>
              <a:t> the design</a:t>
            </a:r>
          </a:p>
          <a:p>
            <a:r>
              <a:rPr lang="en-US" sz="2800" dirty="0" smtClean="0"/>
              <a:t>As a </a:t>
            </a:r>
            <a:r>
              <a:rPr lang="en-US" sz="2800" i="1" dirty="0" smtClean="0"/>
              <a:t>side-effect</a:t>
            </a:r>
            <a:r>
              <a:rPr lang="en-US" sz="2800" dirty="0" smtClean="0"/>
              <a:t>, you got unit tests! </a:t>
            </a:r>
            <a:br>
              <a:rPr lang="en-US" sz="2800" dirty="0" smtClean="0"/>
            </a:br>
            <a:r>
              <a:rPr lang="en-US" sz="2800" dirty="0" smtClean="0"/>
              <a:t>With good level of coverage!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7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80648" y="1240199"/>
            <a:ext cx="2313656" cy="9990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RED</a:t>
            </a:r>
            <a:endParaRPr lang="en-US" sz="6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63290" y="2738838"/>
            <a:ext cx="3348372" cy="9990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 smtClean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GREEN</a:t>
            </a:r>
            <a:endParaRPr lang="en-US" sz="6000" b="1" dirty="0">
              <a:solidFill>
                <a:srgbClr val="92D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644188" y="4237477"/>
            <a:ext cx="4186571" cy="9990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REFACTOR</a:t>
            </a:r>
            <a:endParaRPr lang="en-US" sz="6000" b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8703" y="2039237"/>
            <a:ext cx="57775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Write a failing test. With empty class/method.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906137" y="3537876"/>
            <a:ext cx="76626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Fill in the class/method implementation.  Make the tests pass.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4468534" y="5036515"/>
            <a:ext cx="2537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Make code better.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01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Demo</a:t>
            </a:r>
            <a:r>
              <a:rPr lang="en-US" dirty="0" smtClean="0">
                <a:solidFill>
                  <a:srgbClr val="FFC000"/>
                </a:solidFill>
              </a:rPr>
              <a:t>: Bank Account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Requirements</a:t>
            </a:r>
          </a:p>
          <a:p>
            <a:pPr lvl="1"/>
            <a:r>
              <a:rPr lang="en-US" sz="2400" dirty="0" smtClean="0"/>
              <a:t>Can create bank accounts</a:t>
            </a:r>
          </a:p>
          <a:p>
            <a:pPr lvl="1"/>
            <a:r>
              <a:rPr lang="en-US" sz="2400" dirty="0" smtClean="0"/>
              <a:t>Can deposit money into account</a:t>
            </a:r>
          </a:p>
          <a:p>
            <a:pPr lvl="1"/>
            <a:r>
              <a:rPr lang="en-US" sz="2400" dirty="0" smtClean="0"/>
              <a:t>Can withdraw money from account</a:t>
            </a:r>
          </a:p>
          <a:p>
            <a:pPr lvl="2"/>
            <a:r>
              <a:rPr lang="en-US" sz="2000" dirty="0" smtClean="0"/>
              <a:t>Throw exception if balance is insufficient</a:t>
            </a:r>
          </a:p>
          <a:p>
            <a:pPr lvl="1"/>
            <a:r>
              <a:rPr lang="en-US" sz="2400" dirty="0" smtClean="0"/>
              <a:t>Can transfer money from one account to </a:t>
            </a:r>
            <a:r>
              <a:rPr lang="en-US" sz="2400" dirty="0" smtClean="0"/>
              <a:t>another</a:t>
            </a:r>
          </a:p>
          <a:p>
            <a:pPr lvl="1"/>
            <a:r>
              <a:rPr lang="en-US" sz="2400" dirty="0" smtClean="0"/>
              <a:t>Can insert and update accounts into database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1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71" y="4826637"/>
            <a:ext cx="1198641" cy="10313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533" y="3373616"/>
            <a:ext cx="1730079" cy="9235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" r="73940"/>
          <a:stretch/>
        </p:blipFill>
        <p:spPr>
          <a:xfrm>
            <a:off x="3746809" y="1824148"/>
            <a:ext cx="724829" cy="8564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98741" y="1703659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IDE / Platform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4818937" y="2069289"/>
            <a:ext cx="5553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www.microsoft.com/visualstudio/eng/products/</a:t>
            </a:r>
            <a:r>
              <a:rPr lang="en-US" b="1" dirty="0" smtClean="0">
                <a:hlinkClick r:id="rId6"/>
              </a:rPr>
              <a:t>visual-studio-express</a:t>
            </a:r>
            <a:r>
              <a:rPr lang="en-US" dirty="0" smtClean="0">
                <a:hlinkClick r:id="rId6"/>
              </a:rPr>
              <a:t>-for-web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98741" y="5068447"/>
            <a:ext cx="4043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https://code.google.com/p/</a:t>
            </a:r>
            <a:r>
              <a:rPr lang="en-US" b="1" dirty="0">
                <a:hlinkClick r:id="rId7"/>
              </a:rPr>
              <a:t>moq</a:t>
            </a:r>
            <a:r>
              <a:rPr lang="en-US" dirty="0">
                <a:hlinkClick r:id="rId7"/>
              </a:rPr>
              <a:t>/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98741" y="3272813"/>
            <a:ext cx="35766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Unit Testing Framework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4818937" y="4698466"/>
            <a:ext cx="3236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Mocking Framework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4825831" y="3638443"/>
            <a:ext cx="199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8"/>
              </a:rPr>
              <a:t>http://</a:t>
            </a:r>
            <a:r>
              <a:rPr lang="en-US" b="1" dirty="0">
                <a:hlinkClick r:id="rId8"/>
              </a:rPr>
              <a:t>nunit</a:t>
            </a:r>
            <a:r>
              <a:rPr lang="en-US" dirty="0">
                <a:hlinkClick r:id="rId8"/>
              </a:rPr>
              <a:t>.org/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Tools</a:t>
            </a:r>
            <a:endParaRPr lang="en-US" b="1" dirty="0">
              <a:solidFill>
                <a:srgbClr val="FFC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276009" y="1824148"/>
            <a:ext cx="2341756" cy="856497"/>
            <a:chOff x="1025911" y="1824148"/>
            <a:chExt cx="2509025" cy="856497"/>
          </a:xfrm>
        </p:grpSpPr>
        <p:sp>
          <p:nvSpPr>
            <p:cNvPr id="22" name="Rectangle 21"/>
            <p:cNvSpPr/>
            <p:nvPr/>
          </p:nvSpPr>
          <p:spPr>
            <a:xfrm>
              <a:off x="1025911" y="1824148"/>
              <a:ext cx="2509025" cy="8564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6633" y="1995781"/>
              <a:ext cx="2196100" cy="542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368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7" y="1652587"/>
            <a:ext cx="5800725" cy="3552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Design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20214" y="2138717"/>
            <a:ext cx="264284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20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4178</TotalTime>
  <Words>491</Words>
  <Application>Microsoft Office PowerPoint</Application>
  <PresentationFormat>Widescreen</PresentationFormat>
  <Paragraphs>155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Ion</vt:lpstr>
      <vt:lpstr>Understanding Unit Testing</vt:lpstr>
      <vt:lpstr>Introduction</vt:lpstr>
      <vt:lpstr>manual</vt:lpstr>
      <vt:lpstr>Unit?</vt:lpstr>
      <vt:lpstr>TDD</vt:lpstr>
      <vt:lpstr>PowerPoint Presentation</vt:lpstr>
      <vt:lpstr>Demo: Bank Account</vt:lpstr>
      <vt:lpstr>Tools</vt:lpstr>
      <vt:lpstr>Design</vt:lpstr>
      <vt:lpstr>PowerPoint Presentation</vt:lpstr>
      <vt:lpstr>Unit</vt:lpstr>
      <vt:lpstr>PowerPoint Presentation</vt:lpstr>
      <vt:lpstr>Design 2</vt:lpstr>
      <vt:lpstr>Unit</vt:lpstr>
      <vt:lpstr>Design 3</vt:lpstr>
      <vt:lpstr>PowerPoint Presentation</vt:lpstr>
      <vt:lpstr>Unit</vt:lpstr>
      <vt:lpstr>A good unit test is…</vt:lpstr>
      <vt:lpstr>PowerPoint Presentation</vt:lpstr>
      <vt:lpstr>Web Controller</vt:lpstr>
      <vt:lpstr>PowerPoint Presentation</vt:lpstr>
      <vt:lpstr>Types of Test Doubles</vt:lpstr>
      <vt:lpstr>Unit</vt:lpstr>
      <vt:lpstr>Benefits</vt:lpstr>
      <vt:lpstr>Done!</vt:lpstr>
      <vt:lpstr>Next?</vt:lpstr>
      <vt:lpstr>MOAR!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98</cp:revision>
  <dcterms:created xsi:type="dcterms:W3CDTF">2013-06-17T04:43:59Z</dcterms:created>
  <dcterms:modified xsi:type="dcterms:W3CDTF">2013-06-21T14:27:19Z</dcterms:modified>
</cp:coreProperties>
</file>