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" name="Shape 6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2057400" y="41148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858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858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66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66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6858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5532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6858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65532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858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858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OverObj">
  <p:cSld name="Title and Text over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1981200"/>
            <a:ext cx="7772400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685800" y="4114800"/>
            <a:ext cx="7772400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6858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 rot="5400000">
            <a:off x="4743450" y="2381249"/>
            <a:ext cx="5486399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 rot="5400000">
            <a:off x="781050" y="514349"/>
            <a:ext cx="5486399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6858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 rot="5400000">
            <a:off x="2514599" y="152399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6858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6858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858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0" type="dt"/>
          </p:nvPr>
        </p:nvSpPr>
        <p:spPr>
          <a:xfrm>
            <a:off x="6858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002F5E"/>
            </a:gs>
            <a:gs pos="50000">
              <a:schemeClr val="dk2"/>
            </a:gs>
            <a:gs pos="100000">
              <a:srgbClr val="002F5E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381000" y="0"/>
            <a:ext cx="1447800" cy="6856412"/>
          </a:xfrm>
          <a:prstGeom prst="rect">
            <a:avLst/>
          </a:prstGeom>
          <a:gradFill>
            <a:gsLst>
              <a:gs pos="0">
                <a:srgbClr val="003F7E"/>
              </a:gs>
              <a:gs pos="50000">
                <a:srgbClr val="0066CC">
                  <a:alpha val="49803"/>
                </a:srgbClr>
              </a:gs>
              <a:gs pos="100000">
                <a:srgbClr val="003F7E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685800" y="2438400"/>
            <a:ext cx="8456612" cy="762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00101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0" y="3505200"/>
            <a:ext cx="4724400" cy="152399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6858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rgbClr val="002F5E"/>
            </a:gs>
          </a:gsLst>
          <a:lin ang="5400000" scaled="0"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/>
        </p:nvSpPr>
        <p:spPr>
          <a:xfrm>
            <a:off x="381000" y="0"/>
            <a:ext cx="1447800" cy="6856412"/>
          </a:xfrm>
          <a:prstGeom prst="rect">
            <a:avLst/>
          </a:prstGeom>
          <a:gradFill>
            <a:gsLst>
              <a:gs pos="0">
                <a:srgbClr val="0066CC">
                  <a:alpha val="49803"/>
                </a:srgbClr>
              </a:gs>
              <a:gs pos="100000">
                <a:srgbClr val="003F7E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152400" y="1752600"/>
            <a:ext cx="4724400" cy="152399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685800" y="6629400"/>
            <a:ext cx="3505200" cy="227012"/>
          </a:xfrm>
          <a:prstGeom prst="rect">
            <a:avLst/>
          </a:prstGeom>
          <a:gradFill>
            <a:gsLst>
              <a:gs pos="0">
                <a:srgbClr val="761800"/>
              </a:gs>
              <a:gs pos="50000">
                <a:schemeClr val="hlink"/>
              </a:gs>
              <a:gs pos="100000">
                <a:srgbClr val="76180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762000" y="762000"/>
            <a:ext cx="8380411" cy="762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00101F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–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6858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1722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609600" y="3810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Mathematics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609600" y="2514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U ever guess?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57200" y="4929187"/>
            <a:ext cx="8305799" cy="1570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200" u="none">
                <a:latin typeface="Arial"/>
                <a:ea typeface="Arial"/>
                <a:cs typeface="Arial"/>
                <a:sym typeface="Arial"/>
              </a:rPr>
              <a:t>Creativity – Lesson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/>
              <a:t>April</a:t>
            </a:r>
            <a:r>
              <a:rPr b="0" i="0" lang="en-US" sz="3200" u="non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/>
              <a:t>28</a:t>
            </a:r>
            <a:r>
              <a:rPr b="0" i="0" lang="en-US" sz="3200" u="none">
                <a:latin typeface="Arial"/>
                <a:ea typeface="Arial"/>
                <a:cs typeface="Arial"/>
                <a:sym typeface="Arial"/>
              </a:rPr>
              <a:t>th, 201</a:t>
            </a:r>
            <a:r>
              <a:rPr lang="en-US" sz="3200"/>
              <a:t>7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ideas on cards: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838200" y="4419600"/>
            <a:ext cx="7315200" cy="1938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1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1.           2.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b="0" i="1" sz="40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1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3.         4.      5.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066800" y="3559175"/>
            <a:ext cx="7315200" cy="708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1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FIVE main titles below: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762000" y="1981200"/>
            <a:ext cx="7696199" cy="138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4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5 main things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4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wish to learn?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Presentations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to break up into five  groups.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group to take ONE title and decide how they would like to learn.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Write their answers in keywords on poster.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Then compare their answer with ONE course objective given.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Objectives 1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i="1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Mathematical Reasoning: Students must be able to construct mathematical arguments and formulae from mathematical reasoning and logic</a:t>
            </a: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Objective 2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i="1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Combinatorial Analysis: Develop problem-solving skills using the ability to count or enumerate </a:t>
            </a: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Objective 3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i="1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Discrete Structures: Students should be able to work </a:t>
            </a: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discrete structures. These discrete structures include sets, permutations, relations, graphs, trees, and finite-state machines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Objective 4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</a:pPr>
            <a:r>
              <a:rPr b="1" i="1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Algorithmic Thinking: Students should be able to develop algorithms to deal with discrete structures.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Objective 5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1" i="1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Applications and Modeling: Students should be able to apply discrete structures to applications in Computer Science.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ctrTitle"/>
          </p:nvPr>
        </p:nvSpPr>
        <p:spPr>
          <a:xfrm>
            <a:off x="304800" y="2286000"/>
            <a:ext cx="8534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Buy book</a:t>
            </a:r>
            <a:b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contents and guess what might each chapter contain and summarize using a diagram.</a:t>
            </a:r>
          </a:p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x="609600" y="4572000"/>
            <a:ext cx="7848599" cy="213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Mathematics and Its Applications By  Kenneth H. Rosen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baseline="3000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real life, do U solve problems?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1905000"/>
            <a:ext cx="7772400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you try to GUESS and find ways to solve the problem?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do you check whether your guess works?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not, what do you do?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you try again?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Noto Sans Symbols"/>
              <a:buChar char="●"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Would you call this CREATIVITY?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DORE ROOSEVELT QUOTES WALLPAPER INSPIRATION POSSIBLE AN… | Flickr"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6275" y="1501275"/>
            <a:ext cx="7347724" cy="51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student, what do U do?</a:t>
            </a:r>
          </a:p>
        </p:txBody>
      </p:sp>
      <p:sp>
        <p:nvSpPr>
          <p:cNvPr id="128" name="Shape 128"/>
          <p:cNvSpPr txBox="1"/>
          <p:nvPr>
            <p:ph idx="1" type="subTitle"/>
          </p:nvPr>
        </p:nvSpPr>
        <p:spPr>
          <a:xfrm>
            <a:off x="2057400" y="4114800"/>
            <a:ext cx="6400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U like to memorise and get the answer right to get marks?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do U like to Guess &amp; Check Ur answer?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5943600" y="1371600"/>
            <a:ext cx="2819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student do you think would succeed in real life? Why?</a:t>
            </a:r>
          </a:p>
        </p:txBody>
      </p:sp>
      <p:pic>
        <p:nvPicPr>
          <p:cNvPr descr="http://2.bp.blogspot.com/-PHXG_Uusz7k/TsLlIr_SQgI/AAAAAAAAAGM/eaF6mLtQh-E/s1600/high-gt-create2.gif"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228600"/>
            <a:ext cx="5353050" cy="6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Pair up, discuss the 3 students.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2057400" y="41148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</a:t>
            </a:r>
            <a:r>
              <a:rPr lang="en-US"/>
              <a:t>n Engineering</a:t>
            </a: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student, which type of student do U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want to be? Why?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all ideas on the board.</a:t>
            </a:r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057400" y="41148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start to be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CREATIVE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today?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685800" y="2286000"/>
            <a:ext cx="80771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U willing to accept challenge?</a:t>
            </a:r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2057400" y="41148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rIns="92075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ree photo Motivational Business Blackboard Motivation Quote - Max ...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25" y="3662675"/>
            <a:ext cx="8410874" cy="319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rIns="92075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 cards: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914400" y="4462462"/>
            <a:ext cx="7315200" cy="1938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1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VIPP cards write your ideas using keywords or phrases –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1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idea per card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066800" y="3559175"/>
            <a:ext cx="7315200" cy="708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1" lang="en-US" sz="4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Pair up, discuss with your partner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762000" y="1981200"/>
            <a:ext cx="7696199" cy="138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i="0" lang="en-US" sz="4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would you like to learn in this course?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0FFCC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