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1" r:id="rId5"/>
    <p:sldId id="262" r:id="rId6"/>
    <p:sldId id="264" r:id="rId7"/>
    <p:sldId id="267" r:id="rId8"/>
    <p:sldId id="268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br>
              <a:rPr lang="en-US" dirty="0" smtClean="0"/>
            </a:br>
            <a:r>
              <a:rPr lang="en-US" dirty="0" smtClean="0"/>
              <a:t>Rules of Inference?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257800"/>
            <a:ext cx="5105400" cy="1143000"/>
          </a:xfrm>
          <a:prstGeom prst="rect">
            <a:avLst/>
          </a:prstGeom>
        </p:spPr>
        <p:txBody>
          <a:bodyPr bIns="9144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an a machine take decisions?</a:t>
            </a:r>
          </a:p>
          <a:p>
            <a:pPr lvl="0">
              <a:spcBef>
                <a:spcPct val="0"/>
              </a:spcBef>
            </a:pPr>
            <a:r>
              <a:rPr lang="en-US" sz="2400" dirty="0" smtClean="0"/>
              <a:t>Lecture 3 extended</a:t>
            </a:r>
          </a:p>
          <a:p>
            <a:pPr lvl="0">
              <a:spcBef>
                <a:spcPct val="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February,2017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“If you send me an e-mail message, then I will finish writing </a:t>
            </a:r>
            <a:r>
              <a:rPr lang="en-US" dirty="0" smtClean="0"/>
              <a:t>the program</a:t>
            </a:r>
            <a:r>
              <a:rPr lang="en-US" dirty="0" smtClean="0"/>
              <a:t>,” “If you do not send me an e-mail message, then I will go to sleep early,” and “If I </a:t>
            </a:r>
            <a:r>
              <a:rPr lang="en-US" dirty="0" smtClean="0"/>
              <a:t>go to </a:t>
            </a:r>
            <a:r>
              <a:rPr lang="en-US" dirty="0" smtClean="0"/>
              <a:t>sleep early, then I will wake up feeling refreshed” lead to the conclusion “If I do </a:t>
            </a:r>
            <a:r>
              <a:rPr lang="en-US" dirty="0" smtClean="0"/>
              <a:t>not finish</a:t>
            </a:r>
            <a:r>
              <a:rPr lang="en-US" dirty="0" smtClean="0"/>
              <a:t> </a:t>
            </a:r>
            <a:r>
              <a:rPr lang="en-US" dirty="0" smtClean="0"/>
              <a:t>writing </a:t>
            </a:r>
            <a:r>
              <a:rPr lang="en-US" dirty="0" smtClean="0"/>
              <a:t>the program, </a:t>
            </a:r>
            <a:r>
              <a:rPr lang="en-US" dirty="0" smtClean="0"/>
              <a:t>then </a:t>
            </a:r>
            <a:r>
              <a:rPr lang="en-US" dirty="0" smtClean="0"/>
              <a:t>I will wake up feeling refreshed.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“It is not sunny this afternoon and it is colder than yesterday,” “We will</a:t>
            </a:r>
            <a:br>
              <a:rPr lang="en-US" dirty="0" smtClean="0"/>
            </a:br>
            <a:r>
              <a:rPr lang="en-US" dirty="0" smtClean="0"/>
              <a:t>go swimming only if it is sunny,” “If we do not go swimming, then we will take a canoe trip,”</a:t>
            </a:r>
            <a:br>
              <a:rPr lang="en-US" dirty="0" smtClean="0"/>
            </a:br>
            <a:r>
              <a:rPr lang="en-US" dirty="0" smtClean="0"/>
              <a:t>and “If we take a canoe trip, then we will be home by sunset” lead to the conclusion “We will</a:t>
            </a:r>
            <a:br>
              <a:rPr lang="en-US" dirty="0" smtClean="0"/>
            </a:br>
            <a:r>
              <a:rPr lang="en-US" dirty="0" smtClean="0"/>
              <a:t>be home by sunset.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there are many premises would we use truth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Premise#1</a:t>
            </a:r>
            <a:br>
              <a:rPr lang="en-US" dirty="0" smtClean="0"/>
            </a:br>
            <a:r>
              <a:rPr lang="en-US" dirty="0" smtClean="0"/>
              <a:t>  Premise#2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b="1" dirty="0" smtClean="0"/>
              <a:t>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  </a:t>
            </a:r>
            <a:r>
              <a:rPr lang="en-US" u="sng" dirty="0" err="1" smtClean="0"/>
              <a:t>Premise#n</a:t>
            </a:r>
            <a:r>
              <a:rPr lang="en-US" u="sng" dirty="0" smtClean="0"/>
              <a:t> 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Conclusion</a:t>
            </a:r>
          </a:p>
          <a:p>
            <a:r>
              <a:rPr lang="en-US" dirty="0" smtClean="0"/>
              <a:t>An argument is </a:t>
            </a:r>
            <a:r>
              <a:rPr lang="en-US" i="1" dirty="0" smtClean="0"/>
              <a:t>valid if the truth of all its premises implies that the conclusion is true. </a:t>
            </a:r>
            <a:endParaRPr lang="en-US" dirty="0" smtClean="0"/>
          </a:p>
          <a:p>
            <a:r>
              <a:rPr lang="en-US" i="1" dirty="0" smtClean="0"/>
              <a:t>p1, p2, . . . , </a:t>
            </a:r>
            <a:r>
              <a:rPr lang="en-US" i="1" dirty="0" err="1" smtClean="0"/>
              <a:t>pn</a:t>
            </a:r>
            <a:r>
              <a:rPr lang="en-US" i="1" dirty="0" smtClean="0"/>
              <a:t> and conclusion q is valid, when (p1 ∧ p2 ∧ · · · ∧ </a:t>
            </a:r>
            <a:r>
              <a:rPr lang="en-US" i="1" dirty="0" err="1" smtClean="0"/>
              <a:t>pn</a:t>
            </a:r>
            <a:r>
              <a:rPr lang="en-US" i="1" dirty="0" smtClean="0"/>
              <a:t>) → q is a tautology. </a:t>
            </a:r>
          </a:p>
          <a:p>
            <a:r>
              <a:rPr lang="en-US" i="1" dirty="0" smtClean="0"/>
              <a:t>What is tautology?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00" y="-29932"/>
            <a:ext cx="8526800" cy="688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We would like to determine whether this is a valid argument. That is, we would like to determine whether the </a:t>
            </a:r>
            <a:r>
              <a:rPr lang="en-US" b="1" dirty="0" smtClean="0"/>
              <a:t>conclusion </a:t>
            </a:r>
            <a:r>
              <a:rPr lang="en-US" dirty="0" smtClean="0"/>
              <a:t>“</a:t>
            </a:r>
            <a:r>
              <a:rPr lang="en-US" b="1" dirty="0" smtClean="0"/>
              <a:t>You can log onto the network</a:t>
            </a:r>
            <a:r>
              <a:rPr lang="en-US" dirty="0" smtClean="0"/>
              <a:t>” must be </a:t>
            </a:r>
            <a:r>
              <a:rPr lang="en-US" b="1" dirty="0" smtClean="0"/>
              <a:t>true</a:t>
            </a:r>
            <a:r>
              <a:rPr lang="en-US" dirty="0" smtClean="0"/>
              <a:t> when the </a:t>
            </a:r>
            <a:r>
              <a:rPr lang="en-US" b="1" dirty="0" smtClean="0"/>
              <a:t>premises</a:t>
            </a:r>
            <a:r>
              <a:rPr lang="en-US" dirty="0" smtClean="0"/>
              <a:t> “</a:t>
            </a:r>
            <a:r>
              <a:rPr lang="en-US" b="1" dirty="0" smtClean="0"/>
              <a:t>If you have a current password, then you can log onto the network</a:t>
            </a:r>
            <a:r>
              <a:rPr lang="en-US" dirty="0" smtClean="0"/>
              <a:t>” and “</a:t>
            </a:r>
            <a:r>
              <a:rPr lang="en-US" b="1" dirty="0" smtClean="0"/>
              <a:t>You have a current password</a:t>
            </a:r>
            <a:r>
              <a:rPr lang="en-US" dirty="0" smtClean="0"/>
              <a:t>” are both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check it using truth table?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05200"/>
            <a:ext cx="3433630" cy="176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524000"/>
            <a:ext cx="8229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i="1" dirty="0" smtClean="0"/>
              <a:t>p=</a:t>
            </a:r>
            <a:r>
              <a:rPr lang="en-US" sz="2800" dirty="0" smtClean="0"/>
              <a:t> “You have a current password” and </a:t>
            </a:r>
            <a:r>
              <a:rPr lang="en-US" sz="2800" i="1" dirty="0" smtClean="0"/>
              <a:t>q =“You can log onto the network.”</a:t>
            </a:r>
          </a:p>
          <a:p>
            <a:r>
              <a:rPr lang="en-US" sz="2800" dirty="0" smtClean="0"/>
              <a:t>Then, the argument has the form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3400" y="5105400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The statement </a:t>
            </a:r>
            <a:r>
              <a:rPr lang="en-US" sz="2800" i="1" dirty="0" smtClean="0"/>
              <a:t>((p → q) ∧ p) → q  </a:t>
            </a:r>
            <a:r>
              <a:rPr lang="en-US" sz="2800" dirty="0" smtClean="0"/>
              <a:t>is a tautology.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be the result?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 be the proposition “It is raining today,” let q be the proposition “We will not </a:t>
            </a:r>
            <a:r>
              <a:rPr lang="en-US" dirty="0" smtClean="0"/>
              <a:t>have a barbecue today,” and let </a:t>
            </a:r>
            <a:r>
              <a:rPr lang="en-US" i="1" dirty="0" smtClean="0"/>
              <a:t>r be the proposition “We will have a barbecue tomorrow.” </a:t>
            </a:r>
          </a:p>
          <a:p>
            <a:r>
              <a:rPr lang="en-US" i="1" dirty="0" smtClean="0"/>
              <a:t>Then </a:t>
            </a:r>
            <a:r>
              <a:rPr lang="en-US" dirty="0" smtClean="0"/>
              <a:t>this argument is of the form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733800"/>
            <a:ext cx="5376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CONVERSE, CONTRAPOSITIVE, AND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We can form some new conditional </a:t>
            </a:r>
            <a:r>
              <a:rPr lang="en-US" dirty="0" smtClean="0"/>
              <a:t>statements starting with a conditional statement </a:t>
            </a:r>
            <a:r>
              <a:rPr lang="en-US" i="1" dirty="0" smtClean="0"/>
              <a:t>p → q.</a:t>
            </a:r>
          </a:p>
          <a:p>
            <a:r>
              <a:rPr lang="en-US" i="1" dirty="0" smtClean="0"/>
              <a:t> In particular, there are three related </a:t>
            </a:r>
            <a:r>
              <a:rPr lang="en-US" dirty="0" smtClean="0"/>
              <a:t>conditional statements that occur so often that they have special names. </a:t>
            </a:r>
          </a:p>
          <a:p>
            <a:r>
              <a:rPr lang="en-US" dirty="0" smtClean="0"/>
              <a:t>The proposition </a:t>
            </a:r>
            <a:r>
              <a:rPr lang="en-US" i="1" dirty="0" smtClean="0"/>
              <a:t>q → p </a:t>
            </a:r>
            <a:r>
              <a:rPr lang="en-US" dirty="0" smtClean="0"/>
              <a:t>is called the </a:t>
            </a:r>
            <a:r>
              <a:rPr lang="en-US" b="1" dirty="0" smtClean="0"/>
              <a:t>converse of </a:t>
            </a:r>
            <a:r>
              <a:rPr lang="en-US" b="1" i="1" dirty="0" smtClean="0"/>
              <a:t>p → q. </a:t>
            </a:r>
          </a:p>
          <a:p>
            <a:r>
              <a:rPr lang="en-US" b="1" i="1" dirty="0" smtClean="0"/>
              <a:t>The </a:t>
            </a:r>
            <a:r>
              <a:rPr lang="en-US" b="1" i="1" dirty="0" err="1" smtClean="0"/>
              <a:t>contrapositive</a:t>
            </a:r>
            <a:r>
              <a:rPr lang="en-US" b="1" i="1" dirty="0" smtClean="0"/>
              <a:t> of p → q is the proposition ￢q →￢p.</a:t>
            </a:r>
          </a:p>
          <a:p>
            <a:r>
              <a:rPr lang="en-US" dirty="0" smtClean="0"/>
              <a:t>The proposition ￢</a:t>
            </a:r>
            <a:r>
              <a:rPr lang="en-US" i="1" dirty="0" smtClean="0"/>
              <a:t>p →￢q is called the </a:t>
            </a:r>
            <a:r>
              <a:rPr lang="en-US" b="1" i="1" dirty="0" smtClean="0"/>
              <a:t>inverse of p → q. </a:t>
            </a:r>
          </a:p>
          <a:p>
            <a:r>
              <a:rPr lang="en-US" b="1" i="1" dirty="0" smtClean="0"/>
              <a:t>We will see that of these three </a:t>
            </a:r>
            <a:r>
              <a:rPr lang="en-US" dirty="0" smtClean="0"/>
              <a:t>conditional statements formed from </a:t>
            </a:r>
            <a:r>
              <a:rPr lang="en-US" i="1" dirty="0" smtClean="0"/>
              <a:t>p → q, only the </a:t>
            </a:r>
            <a:r>
              <a:rPr lang="en-US" i="1" dirty="0" err="1" smtClean="0"/>
              <a:t>contrapositive</a:t>
            </a:r>
            <a:r>
              <a:rPr lang="en-US" i="1" dirty="0" smtClean="0"/>
              <a:t> always has the same truth </a:t>
            </a:r>
            <a:r>
              <a:rPr lang="en-US" dirty="0" smtClean="0"/>
              <a:t>value as </a:t>
            </a:r>
            <a:r>
              <a:rPr lang="en-US" i="1" dirty="0" smtClean="0"/>
              <a:t>p → q.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contra-positive, the converse, and the inverse of the conditional statement</a:t>
            </a:r>
            <a:br>
              <a:rPr lang="en-US" dirty="0" smtClean="0"/>
            </a:br>
            <a:r>
              <a:rPr lang="en-US" dirty="0" smtClean="0"/>
              <a:t>“The home team wins whenever it is raining.”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83058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Find the argument form for the following argument and</a:t>
            </a:r>
            <a:br>
              <a:rPr lang="en-US" sz="2400" dirty="0" smtClean="0"/>
            </a:br>
            <a:r>
              <a:rPr lang="en-US" sz="2400" dirty="0" smtClean="0"/>
              <a:t>determine whether it is valid. Can we conclude that the</a:t>
            </a:r>
            <a:br>
              <a:rPr lang="en-US" sz="2400" dirty="0" smtClean="0"/>
            </a:br>
            <a:r>
              <a:rPr lang="en-US" sz="2400" dirty="0" smtClean="0"/>
              <a:t>conclusion is true if the premises are true? 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71800"/>
            <a:ext cx="6019800" cy="14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572000"/>
            <a:ext cx="5498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Task-2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</TotalTime>
  <Words>434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Why do we need  Rules of Inference?</vt:lpstr>
      <vt:lpstr>When there are many premises would we use truth table?</vt:lpstr>
      <vt:lpstr>Slide 3</vt:lpstr>
      <vt:lpstr>Example</vt:lpstr>
      <vt:lpstr>Can you check it using truth table?</vt:lpstr>
      <vt:lpstr>What would be the result?</vt:lpstr>
      <vt:lpstr>CONVERSE, CONTRAPOSITIVE, AND INVERSE</vt:lpstr>
      <vt:lpstr>Task-1</vt:lpstr>
      <vt:lpstr>Find the argument form for the following argument and determine whether it is valid. Can we conclude that the conclusion is true if the premises are true? </vt:lpstr>
      <vt:lpstr>Task 3</vt:lpstr>
      <vt:lpstr>Task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 Rules of Inference?</dc:title>
  <dc:creator>Nazia</dc:creator>
  <cp:lastModifiedBy>Nazia</cp:lastModifiedBy>
  <cp:revision>26</cp:revision>
  <dcterms:created xsi:type="dcterms:W3CDTF">2006-08-16T00:00:00Z</dcterms:created>
  <dcterms:modified xsi:type="dcterms:W3CDTF">2017-03-20T12:42:05Z</dcterms:modified>
</cp:coreProperties>
</file>