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744" r:id="rId1"/>
  </p:sldMasterIdLst>
  <p:notesMasterIdLst>
    <p:notesMasterId r:id="rId2"/>
  </p:notesMasterIdLst>
  <p:handoutMasterIdLst>
    <p:handoutMasterId r:id="rId3"/>
  </p:handoutMasterIdLst>
  <p:sldIdLst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400" i="0">
        <a:solidFill>
          <a:schemeClr val="dk1"/>
        </a:solidFill>
        <a:latin typeface="Times New Roman" pitchFamily="18" charset="0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21822" autoAdjust="0"/>
    <p:restoredTop sz="90929"/>
  </p:normalViewPr>
  <p:slideViewPr>
    <p:cSldViewPr showGuides="0" snapToGrid="1" snapToObjects="0">
      <p:cViewPr varScale="1">
        <p:scale>
          <a:sx n="63" d="100"/>
          <a:sy n="63" d="100"/>
        </p:scale>
        <p:origin x="-1362" y="-108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6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sz="1200" lang="en-US"/>
              <a:t>Moray Clayton</a:t>
            </a:r>
          </a:p>
        </p:txBody>
      </p:sp>
      <p:sp>
        <p:nvSpPr>
          <p:cNvPr id="1048787" name=""/>
          <p:cNvSpPr/>
          <p:nvPr>
            <p:ph type="dt" sz="quarter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lvl="0"/>
            <a:endParaRPr altLang="en-US" sz="1200" lang="en-US"/>
          </a:p>
        </p:txBody>
      </p:sp>
      <p:sp>
        <p:nvSpPr>
          <p:cNvPr id="1048788" name=""/>
          <p:cNvSpPr/>
          <p:nvPr>
            <p:ph type="ftr" sz="quarter" idx="2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r>
              <a:rPr altLang="en-US" sz="1200" lang="en-US"/>
              <a:t>Title goes here</a:t>
            </a:r>
          </a:p>
        </p:txBody>
      </p:sp>
      <p:sp>
        <p:nvSpPr>
          <p:cNvPr id="1048789" name=""/>
          <p:cNvSpPr/>
          <p:nvPr>
            <p:ph type="sldNum" sz="quarter" idx="3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0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endParaRPr altLang="en-US" sz="1200" lang="en-US"/>
          </a:p>
        </p:txBody>
      </p:sp>
      <p:sp>
        <p:nvSpPr>
          <p:cNvPr id="1048781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p/>
        </p:txBody>
      </p:sp>
      <p:sp>
        <p:nvSpPr>
          <p:cNvPr id="1048782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83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lvl="0"/>
            <a:endParaRPr altLang="en-US" sz="1200" lang="en-US"/>
          </a:p>
        </p:txBody>
      </p:sp>
      <p:sp>
        <p:nvSpPr>
          <p:cNvPr id="1048784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endParaRPr altLang="en-US" sz="1200" lang="en-US"/>
          </a:p>
        </p:txBody>
      </p:sp>
      <p:sp>
        <p:nvSpPr>
          <p:cNvPr id="1048785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>
        <a:solidFill>
          <a:schemeClr val="dk1"/>
        </a:solidFill>
        <a:latin typeface="Times New Roman" pitchFamily="18" charset="0"/>
        <a:sym typeface="Times New Roman" pitchFamily="18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5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751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</p:spPr>
        <p:txBody>
          <a:bodyPr anchor="t" bIns="45720" lIns="91440" rIns="91440" tIns="45720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4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3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36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</p:spPr>
        <p:txBody>
          <a:bodyPr anchor="t" bIns="45720" lIns="91440" rIns="91440" tIns="45720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0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06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</p:spPr>
        <p:txBody>
          <a:bodyPr anchor="t" bIns="45720" lIns="91440" rIns="91440" tIns="45720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2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24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</p:spPr>
        <p:txBody>
          <a:bodyPr anchor="t" bIns="45720" lIns="91440" rIns="91440" tIns="45720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5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51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</p:spPr>
        <p:txBody>
          <a:bodyPr anchor="t" bIns="45720" lIns="91440" rIns="91440" tIns="45720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8" name=""/>
          <p:cNvSpPr txBox="1"/>
          <p:nvPr/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68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/>
          <a:p/>
        </p:txBody>
      </p:sp>
      <p:sp>
        <p:nvSpPr>
          <p:cNvPr id="1048690" name=""/>
          <p:cNvSpPr/>
          <p:nvPr>
            <p:ph type="body" sz="full" idx="1"/>
          </p:nvPr>
        </p:nvSpPr>
        <p:spPr>
          <a:xfrm rot="0">
            <a:off x="914400" y="4343400"/>
            <a:ext cx="5029200" cy="4114800"/>
          </a:xfrm>
          <a:prstGeom prst="rect"/>
          <a:noFill/>
        </p:spPr>
        <p:txBody>
          <a:bodyPr anchor="t" bIns="45720" lIns="91440" rIns="91440" tIns="45720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rgbClr val="002F5E">
                <a:alpha val="100000"/>
              </a:srgbClr>
            </a:gs>
            <a:gs pos="50000">
              <a:schemeClr val="lt1">
                <a:alpha val="100000"/>
              </a:schemeClr>
            </a:gs>
            <a:gs pos="100000">
              <a:srgbClr val="002F5E">
                <a:alpha val="100000"/>
              </a:srgbClr>
            </a:gs>
          </a:gsLst>
          <a:lin ang="5400000" scaled="1"/>
        </a:gradFill>
      </p:bgPr>
    </p:bg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3" name=""/>
          <p:cNvSpPr/>
          <p:nvPr/>
        </p:nvSpPr>
        <p:spPr>
          <a:xfrm rot="0">
            <a:off x="381000" y="0"/>
            <a:ext cx="1447800" cy="6856412"/>
          </a:xfrm>
          <a:prstGeom prst="rect"/>
          <a:gradFill rotWithShape="0">
            <a:gsLst>
              <a:gs pos="0">
                <a:srgbClr val="003F7E">
                  <a:alpha val="100000"/>
                </a:srgbClr>
              </a:gs>
              <a:gs pos="50000">
                <a:schemeClr val="lt1">
                  <a:alpha val="50000"/>
                </a:schemeClr>
              </a:gs>
              <a:gs pos="100000">
                <a:srgbClr val="003F7E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694" name=""/>
          <p:cNvSpPr/>
          <p:nvPr/>
        </p:nvSpPr>
        <p:spPr>
          <a:xfrm rot="0">
            <a:off x="685800" y="2438400"/>
            <a:ext cx="8456612" cy="762000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rgbClr val="00101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695" name=""/>
          <p:cNvSpPr/>
          <p:nvPr/>
        </p:nvSpPr>
        <p:spPr>
          <a:xfrm rot="0">
            <a:off x="0" y="3505200"/>
            <a:ext cx="4724400" cy="152400"/>
          </a:xfrm>
          <a:prstGeom prst="rect"/>
          <a:solidFill>
            <a:schemeClr val="accent1">
              <a:alpha val="50195"/>
            </a:schemeClr>
          </a:soli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698" name=""/>
          <p:cNvSpPr/>
          <p:nvPr>
            <p:ph type="dt" sz="quarter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699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700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702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algn="ctr" indent="0" marL="0">
              <a:buFont typeface="Wingdings" pitchFamily="2" charset="2"/>
              <a:buNone/>
              <a:defRPr b="0">
                <a:latin typeface="Times New Roman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01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OverObj">
  <p:cSld name="Title and Text over Content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5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6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2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6038" compatLnSpc="1" lIns="92075" numCol="1" rIns="92075" tIns="4603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baseline="0" b="1" cap="none" sz="3200" i="0" kern="0" kumimoji="1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6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rgbClr val="002F5E">
                <a:alpha val="100000"/>
              </a:srgbClr>
            </a:gs>
          </a:gsLst>
          <a:lin ang="5400000" scaled="1"/>
        </a:gradFill>
      </p:bgPr>
    </p:bg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 rot="0">
            <a:off x="381000" y="0"/>
            <a:ext cx="1447800" cy="6856412"/>
          </a:xfrm>
          <a:prstGeom prst="rect"/>
          <a:gradFill rotWithShape="0">
            <a:gsLst>
              <a:gs pos="0">
                <a:schemeClr val="lt1">
                  <a:alpha val="50000"/>
                </a:schemeClr>
              </a:gs>
              <a:gs pos="100000">
                <a:srgbClr val="003F7E">
                  <a:alpha val="100000"/>
                </a:srgbClr>
              </a:gs>
            </a:gsLst>
            <a:lin ang="540000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77" name=""/>
          <p:cNvSpPr/>
          <p:nvPr/>
        </p:nvSpPr>
        <p:spPr>
          <a:xfrm rot="0">
            <a:off x="152400" y="1752600"/>
            <a:ext cx="4724400" cy="152400"/>
          </a:xfrm>
          <a:prstGeom prst="rect"/>
          <a:solidFill>
            <a:schemeClr val="accent1">
              <a:alpha val="50195"/>
            </a:schemeClr>
          </a:soli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78" name=""/>
          <p:cNvSpPr/>
          <p:nvPr/>
        </p:nvSpPr>
        <p:spPr>
          <a:xfrm rot="0">
            <a:off x="685800" y="6629400"/>
            <a:ext cx="3505200" cy="227012"/>
          </a:xfrm>
          <a:prstGeom prst="rect"/>
          <a:gradFill rotWithShape="0">
            <a:gsLst>
              <a:gs pos="0">
                <a:srgbClr val="761800">
                  <a:alpha val="100000"/>
                </a:srgbClr>
              </a:gs>
              <a:gs pos="50000">
                <a:schemeClr val="hlink">
                  <a:alpha val="100000"/>
                </a:schemeClr>
              </a:gs>
              <a:gs pos="100000">
                <a:srgbClr val="761800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79" name=""/>
          <p:cNvSpPr/>
          <p:nvPr/>
        </p:nvSpPr>
        <p:spPr>
          <a:xfrm rot="0">
            <a:off x="762000" y="762000"/>
            <a:ext cx="8380412" cy="762000"/>
          </a:xfrm>
          <a:prstGeom prst="rect"/>
          <a:gradFill rotWithShape="0">
            <a:gsLst>
              <a:gs pos="0">
                <a:schemeClr val="lt1">
                  <a:alpha val="100000"/>
                </a:schemeClr>
              </a:gs>
              <a:gs pos="100000">
                <a:srgbClr val="00101F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endParaRPr altLang="en-US" lang="en-US"/>
          </a:p>
        </p:txBody>
      </p:sp>
      <p:sp>
        <p:nvSpPr>
          <p:cNvPr id="104858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1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bIns="46038" lIns="92075" rIns="92075" tIns="46038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82" name=""/>
          <p:cNvSpPr/>
          <p:nvPr>
            <p:ph type="dt" sz="half" idx="2"/>
          </p:nvPr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endParaRPr altLang="en-US" sz="1400" lang="en-US"/>
          </a:p>
        </p:txBody>
      </p:sp>
      <p:sp>
        <p:nvSpPr>
          <p:cNvPr id="1048583" name=""/>
          <p:cNvSpPr/>
          <p:nvPr>
            <p:ph type="ftr" sz="quarter" idx="3"/>
          </p:nvPr>
        </p:nvSpPr>
        <p:spPr>
          <a:xfrm rot="0">
            <a:off x="3124200" y="6172200"/>
            <a:ext cx="28956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ctr" lvl="0"/>
            <a:endParaRPr altLang="en-US" sz="1400" lang="en-US"/>
          </a:p>
        </p:txBody>
      </p:sp>
      <p:sp>
        <p:nvSpPr>
          <p:cNvPr id="1048584" name=""/>
          <p:cNvSpPr/>
          <p:nvPr>
            <p:ph type="sldNum" sz="quarter" idx="4"/>
          </p:nvPr>
        </p:nvSpPr>
        <p:spPr>
          <a:xfrm rot="0">
            <a:off x="65532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algn="r" lvl="0"/>
            <a:endParaRPr altLang="en-US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5pPr>
      <a:lvl6pPr algn="l" eaLnBrk="0" fontAlgn="base" hangingPunct="0" marL="4572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6pPr>
      <a:lvl7pPr algn="l" eaLnBrk="0" fontAlgn="base" hangingPunct="0" marL="9144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7pPr>
      <a:lvl8pPr algn="l" eaLnBrk="0" fontAlgn="base" hangingPunct="0" marL="13716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8pPr>
      <a:lvl9pPr algn="l" eaLnBrk="0" fontAlgn="base" hangingPunct="0" marL="18288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Times New Roman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b="1" sz="3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b="1" sz="2800" kumimoji="1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400" kumimoji="1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b="1" sz="2000" kumimoji="1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5pPr>
      <a:lvl6pPr algn="l" eaLnBrk="0" fontAlgn="base" hangingPunct="0" indent="-228600" marL="25146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6pPr>
      <a:lvl7pPr algn="l" eaLnBrk="0" fontAlgn="base" hangingPunct="0" indent="-228600" marL="29718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7pPr>
      <a:lvl8pPr algn="l" eaLnBrk="0" fontAlgn="base" hangingPunct="0" indent="-228600" marL="34290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8pPr>
      <a:lvl9pPr algn="l" eaLnBrk="0" fontAlgn="base" hangingPunct="0" indent="-228600" marL="3886200" rtl="0">
        <a:spcBef>
          <a:spcPct val="20000"/>
        </a:spcBef>
        <a:spcAft>
          <a:spcPct val="0"/>
        </a:spcAft>
        <a:buClr>
          <a:schemeClr val="accent2"/>
        </a:buClr>
        <a:buChar char="•"/>
        <a:defRPr b="1" sz="2000"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3" name=""/>
          <p:cNvSpPr/>
          <p:nvPr>
            <p:ph type="ctrTitle" sz="full" idx="4294967295"/>
          </p:nvPr>
        </p:nvSpPr>
        <p:spPr>
          <a:xfrm rot="0">
            <a:off x="609600" y="381000"/>
            <a:ext cx="7772400" cy="1524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>
              <a:defRPr sz="4400"/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Discrete Mathematics</a:t>
            </a:r>
          </a:p>
        </p:txBody>
      </p:sp>
      <p:sp>
        <p:nvSpPr>
          <p:cNvPr id="1048704" name=""/>
          <p:cNvSpPr/>
          <p:nvPr>
            <p:ph type="subTitle" sz="full" idx="4294967295"/>
          </p:nvPr>
        </p:nvSpPr>
        <p:spPr>
          <a:xfrm rot="0">
            <a:off x="609600" y="2514600"/>
            <a:ext cx="8229600" cy="762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algn="r" lvl="0">
              <a:buNone/>
            </a:pPr>
            <a:r>
              <a:rPr altLang="en-US" b="0" lang="en-US"/>
              <a:t>What is Set</a:t>
            </a:r>
            <a:r>
              <a:rPr altLang="en-US" b="0" lang="en-US"/>
              <a:t>?</a:t>
            </a:r>
          </a:p>
        </p:txBody>
      </p:sp>
      <p:sp>
        <p:nvSpPr>
          <p:cNvPr id="1048705" name=""/>
          <p:cNvSpPr txBox="1"/>
          <p:nvPr/>
        </p:nvSpPr>
        <p:spPr>
          <a:xfrm rot="0">
            <a:off x="457200" y="4929187"/>
            <a:ext cx="8305800" cy="157003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endParaRPr altLang="en-US" sz="3200" lang="en-US">
              <a:latin typeface="Arial" pitchFamily="0" charset="0"/>
            </a:endParaRPr>
          </a:p>
          <a:p>
            <a:pPr lvl="0"/>
            <a:r>
              <a:rPr altLang="en-US" sz="3200" lang="en-US">
                <a:latin typeface="Arial" pitchFamily="0" charset="0"/>
              </a:rPr>
              <a:t>Set &amp; Ven diagrams</a:t>
            </a:r>
            <a:r>
              <a:rPr altLang="en-US" sz="3200" lang="en-US">
                <a:latin typeface="Arial" pitchFamily="0" charset="0"/>
              </a:rPr>
              <a:t> – Lesson </a:t>
            </a:r>
            <a:r>
              <a:rPr altLang="en-US" sz="3200" lang="en-US">
                <a:latin typeface="Arial" pitchFamily="0" charset="0"/>
              </a:rPr>
              <a:t>5</a:t>
            </a:r>
          </a:p>
          <a:p>
            <a:pPr lvl="0"/>
            <a:r>
              <a:rPr altLang="en-US" sz="3200" lang="en-US">
                <a:latin typeface="Arial" pitchFamily="0" charset="0"/>
              </a:rPr>
              <a:t>February</a:t>
            </a:r>
            <a:r>
              <a:rPr altLang="en-US" sz="3200" lang="en-US">
                <a:latin typeface="Arial" pitchFamily="0" charset="0"/>
              </a:rPr>
              <a:t> </a:t>
            </a:r>
            <a:r>
              <a:rPr altLang="en-US" sz="3200" lang="en-US">
                <a:latin typeface="Arial" pitchFamily="0" charset="0"/>
              </a:rPr>
              <a:t>19th</a:t>
            </a:r>
            <a:r>
              <a:rPr altLang="en-US" sz="3200" lang="en-US">
                <a:latin typeface="Arial" pitchFamily="0" charset="0"/>
              </a:rPr>
              <a:t>, 201</a:t>
            </a:r>
            <a:r>
              <a:rPr altLang="en-US" sz="3200" lang="en-US">
                <a:latin typeface="Arial" pitchFamily="0" charset="0"/>
              </a:rPr>
              <a:t>6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0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"/>
                                        <p:tgtEl>
                                          <p:spTgt spid="104870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0" vol="50000">
                                        <p:cTn display="0" id="6" masterRel="sameClick" presetSubtype="1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4" grpId="0" uiExpand="0" build="p" bldLvl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Ven diagram of Subset</a:t>
            </a:r>
          </a:p>
        </p:txBody>
      </p:sp>
      <p:sp>
        <p:nvSpPr>
          <p:cNvPr id="1048725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buNone/>
            </a:pPr>
            <a:endParaRPr altLang="en-US" i="1" lang="en-US"/>
          </a:p>
        </p:txBody>
      </p:sp>
      <p:sp>
        <p:nvSpPr>
          <p:cNvPr id="1048726" name=""/>
          <p:cNvSpPr/>
          <p:nvPr/>
        </p:nvSpPr>
        <p:spPr>
          <a:xfrm rot="0">
            <a:off x="2362200" y="2819400"/>
            <a:ext cx="5181600" cy="2971800"/>
          </a:xfrm>
          <a:prstGeom prst="rect"/>
          <a:solidFill>
            <a:schemeClr val="accent1"/>
          </a:solidFill>
          <a:ln w="127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en-US"/>
              <a:t>U</a:t>
            </a:r>
          </a:p>
        </p:txBody>
      </p:sp>
      <p:sp>
        <p:nvSpPr>
          <p:cNvPr id="1048727" name=""/>
          <p:cNvSpPr/>
          <p:nvPr/>
        </p:nvSpPr>
        <p:spPr>
          <a:xfrm rot="0">
            <a:off x="3962400" y="3276600"/>
            <a:ext cx="2362200" cy="1752600"/>
          </a:xfrm>
          <a:prstGeom prst="ellipse"/>
          <a:solidFill>
            <a:srgbClr val="008CD5"/>
          </a:solidFill>
          <a:ln w="12700" cap="sq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en-US"/>
              <a:t>B</a:t>
            </a:r>
          </a:p>
        </p:txBody>
      </p:sp>
      <p:sp>
        <p:nvSpPr>
          <p:cNvPr id="1048728" name=""/>
          <p:cNvSpPr/>
          <p:nvPr/>
        </p:nvSpPr>
        <p:spPr>
          <a:xfrm rot="0">
            <a:off x="4648200" y="3657600"/>
            <a:ext cx="990600" cy="990600"/>
          </a:xfrm>
          <a:prstGeom prst="ellipse"/>
          <a:solidFill>
            <a:srgbClr val="92D050"/>
          </a:solidFill>
          <a:ln w="127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r>
              <a:rPr altLang="en-US" lang="en-US"/>
              <a:t>A</a:t>
            </a:r>
          </a:p>
        </p:txBody>
      </p:sp>
      <p:sp>
        <p:nvSpPr>
          <p:cNvPr id="1048729" name=""/>
          <p:cNvSpPr txBox="1"/>
          <p:nvPr/>
        </p:nvSpPr>
        <p:spPr>
          <a:xfrm rot="0">
            <a:off x="2514600" y="6096000"/>
            <a:ext cx="3141662" cy="461962"/>
          </a:xfrm>
          <a:prstGeom prst="rect"/>
          <a:noFill/>
          <a:ln>
            <a:noFill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r>
              <a:rPr altLang="en-US" b="1" i="1" lang="en-US"/>
              <a:t>Fig: A Is a Subset of 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Try Yourself</a:t>
            </a:r>
          </a:p>
        </p:txBody>
      </p:sp>
      <p:sp>
        <p:nvSpPr>
          <p:cNvPr id="1048731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r>
              <a:rPr altLang="en-US" lang="en-US"/>
              <a:t>Let A = {1, 5, { { 1,2}, ø},{ø } }.  State whether the following statements are true or not. Give reason.</a:t>
            </a:r>
          </a:p>
          <a:p>
            <a:r>
              <a:rPr altLang="en-US" lang="en-US"/>
              <a:t>{1, 3, ø} ⊆ A	</a:t>
            </a:r>
          </a:p>
          <a:p>
            <a:r>
              <a:rPr altLang="en-US" lang="en-US"/>
              <a:t>{1, 5, ø} ⊆ A	</a:t>
            </a:r>
          </a:p>
          <a:p>
            <a:r>
              <a:rPr altLang="en-US" lang="en-US"/>
              <a:t>{ } ⊆ A</a:t>
            </a:r>
          </a:p>
          <a:p>
            <a:endParaRPr altLang="en-US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Proper subset</a:t>
            </a:r>
          </a:p>
        </p:txBody>
      </p:sp>
      <p:sp>
        <p:nvSpPr>
          <p:cNvPr id="1048733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When we wish to emphasize that a set </a:t>
            </a:r>
            <a:r>
              <a:rPr altLang="en-US" i="1" lang="en-US"/>
              <a:t>A is a subset of a set B but that </a:t>
            </a:r>
          </a:p>
          <a:p>
            <a:pPr lvl="0">
              <a:buNone/>
            </a:pPr>
            <a:r>
              <a:rPr altLang="en-US" i="1" lang="en-US"/>
              <a:t>A = B, we write A ⊂ B and say that A is a proper subset of B.</a:t>
            </a:r>
          </a:p>
          <a:p>
            <a:pPr lvl="0">
              <a:buNone/>
            </a:pPr>
            <a:r>
              <a:rPr altLang="en-US" lang="en-US"/>
              <a:t>∀</a:t>
            </a:r>
            <a:r>
              <a:rPr altLang="en-US" i="1" lang="en-US"/>
              <a:t>x(x ∈ A → x ∈ B) ∧ ∃x(x ∈ B ∧ x ∈ A)</a:t>
            </a:r>
          </a:p>
        </p:txBody>
      </p:sp>
      <p:cxnSp>
        <p:nvCxnSpPr>
          <p:cNvPr id="3145729" name=""/>
          <p:cNvCxnSpPr>
            <a:cxnSpLocks/>
          </p:cNvCxnSpPr>
          <p:nvPr/>
        </p:nvCxnSpPr>
        <p:spPr>
          <a:xfrm rot="5400000">
            <a:off x="6896100" y="4305300"/>
            <a:ext cx="533400" cy="304800"/>
          </a:xfrm>
          <a:prstGeom prst="line"/>
          <a:noFill/>
          <a:ln w="28575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30" name=""/>
          <p:cNvCxnSpPr>
            <a:cxnSpLocks/>
          </p:cNvCxnSpPr>
          <p:nvPr/>
        </p:nvCxnSpPr>
        <p:spPr>
          <a:xfrm rot="5400000">
            <a:off x="1066800" y="3200400"/>
            <a:ext cx="457200" cy="304800"/>
          </a:xfrm>
          <a:prstGeom prst="line"/>
          <a:noFill/>
          <a:ln w="28575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Try Yourself</a:t>
            </a:r>
          </a:p>
        </p:txBody>
      </p:sp>
      <p:sp>
        <p:nvSpPr>
          <p:cNvPr id="1048735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buNone/>
            </a:pPr>
            <a:r>
              <a:rPr altLang="en-US" sz="2400" lang="en-US"/>
              <a:t>  A is the set of prime numbers less than 10 , B is the set of odd numbers less than 10, C is the set of even numbers less than 10.</a:t>
            </a:r>
            <a:br/>
            <a:r>
              <a:rPr altLang="en-US" sz="2000" lang="en-US"/>
              <a:t>How many of the following statements are true? Explain</a:t>
            </a:r>
          </a:p>
          <a:p>
            <a:pPr lvl="0"/>
            <a:r>
              <a:rPr altLang="en-US" sz="2400" lang="en-US"/>
              <a:t>i. A ⊂B </a:t>
            </a:r>
            <a:r>
              <a:rPr altLang="en-US" sz="1800" lang="en-US"/>
              <a:t>  Is ∀</a:t>
            </a:r>
            <a:r>
              <a:rPr altLang="en-US" sz="1800" i="1" lang="en-US"/>
              <a:t>x(x ∈ A → x ∈ B) ∧ ∃x(x ∈ B ∧ x ∈ A) true?</a:t>
            </a:r>
          </a:p>
          <a:p>
            <a:pPr lvl="0"/>
            <a:r>
              <a:rPr altLang="en-US" sz="2400" lang="en-US"/>
              <a:t>ii. B ⊂ A </a:t>
            </a:r>
          </a:p>
          <a:p>
            <a:pPr lvl="0"/>
            <a:r>
              <a:rPr altLang="en-US" sz="2400" lang="en-US"/>
              <a:t>iii. A ⊂ C</a:t>
            </a:r>
          </a:p>
          <a:p>
            <a:pPr lvl="0"/>
            <a:r>
              <a:rPr altLang="en-US" sz="2400" lang="en-US"/>
              <a:t> iv. C ⊂ A </a:t>
            </a:r>
          </a:p>
          <a:p>
            <a:pPr lvl="0"/>
            <a:r>
              <a:rPr altLang="en-US" sz="2400" lang="en-US"/>
              <a:t>v. B ⊂ C </a:t>
            </a:r>
          </a:p>
          <a:p>
            <a:pPr lvl="0"/>
            <a:r>
              <a:rPr altLang="en-US" sz="2400" lang="en-US"/>
              <a:t>vi. C ⊂ A</a:t>
            </a:r>
          </a:p>
          <a:p>
            <a:pPr lvl="0"/>
            <a:r>
              <a:rPr altLang="en-US" sz="1400" lang="en-US"/>
              <a:t>Prime numbers less than 10 are: 2,3,5,7</a:t>
            </a:r>
          </a:p>
        </p:txBody>
      </p:sp>
      <p:cxnSp>
        <p:nvCxnSpPr>
          <p:cNvPr id="3145731" name=""/>
          <p:cNvCxnSpPr>
            <a:cxnSpLocks/>
          </p:cNvCxnSpPr>
          <p:nvPr/>
        </p:nvCxnSpPr>
        <p:spPr>
          <a:xfrm rot="5400000">
            <a:off x="5981700" y="3695700"/>
            <a:ext cx="381000" cy="152400"/>
          </a:xfrm>
          <a:prstGeom prst="line"/>
          <a:noFill/>
          <a:ln w="127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cxnSp>
        <p:nvCxnSpPr>
          <p:cNvPr id="3145732" name=""/>
          <p:cNvCxnSpPr>
            <a:cxnSpLocks/>
          </p:cNvCxnSpPr>
          <p:nvPr/>
        </p:nvCxnSpPr>
        <p:spPr>
          <a:xfrm rot="0">
            <a:off x="1828800" y="6019800"/>
            <a:ext cx="304800" cy="1587"/>
          </a:xfrm>
          <a:prstGeom prst="line"/>
          <a:noFill/>
          <a:ln w="12700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3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Set Theory -</a:t>
            </a: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Definitions and notation</a:t>
            </a:r>
          </a:p>
        </p:txBody>
      </p:sp>
      <p:sp>
        <p:nvSpPr>
          <p:cNvPr id="1048737" name=""/>
          <p:cNvSpPr/>
          <p:nvPr>
            <p:ph type="body" sz="full" idx="1"/>
          </p:nvPr>
        </p:nvSpPr>
        <p:spPr>
          <a:xfrm rot="0">
            <a:off x="6096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A few more:</a:t>
            </a:r>
          </a:p>
          <a:p>
            <a:pPr eaLnBrk="1" hangingPunct="1" latinLnBrk="1" lvl="0">
              <a:buFontTx/>
              <a:buNone/>
            </a:pPr>
            <a:endParaRPr altLang="en-US" sz="2000" lang="en-US">
              <a:latin typeface="Comic Sans MS" pitchFamily="66" charset="0"/>
              <a:sym typeface="Symbol" pitchFamily="18" charset="2"/>
            </a:endParaRPr>
          </a:p>
          <a:p>
            <a:pPr eaLnBrk="1" hangingPunct="1" latinLnBrk="1" lvl="0">
              <a:buFontTx/>
              <a:buNone/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Is {a}  {a}?</a:t>
            </a:r>
          </a:p>
        </p:txBody>
      </p:sp>
      <p:sp>
        <p:nvSpPr>
          <p:cNvPr id="1048738" name=""/>
          <p:cNvSpPr/>
          <p:nvPr/>
        </p:nvSpPr>
        <p:spPr>
          <a:xfrm rot="0">
            <a:off x="685800" y="3505200"/>
            <a:ext cx="25146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Is {a}  {a,{a}}?</a:t>
            </a:r>
          </a:p>
        </p:txBody>
      </p:sp>
      <p:sp>
        <p:nvSpPr>
          <p:cNvPr id="1048739" name=""/>
          <p:cNvSpPr/>
          <p:nvPr/>
        </p:nvSpPr>
        <p:spPr>
          <a:xfrm rot="0">
            <a:off x="685800" y="4343400"/>
            <a:ext cx="28956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Is {a}  {a,{a}}?</a:t>
            </a:r>
          </a:p>
        </p:txBody>
      </p:sp>
      <p:sp>
        <p:nvSpPr>
          <p:cNvPr id="1048740" name=""/>
          <p:cNvSpPr/>
          <p:nvPr/>
        </p:nvSpPr>
        <p:spPr>
          <a:xfrm rot="0">
            <a:off x="685800" y="5181600"/>
            <a:ext cx="28956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Is {a}  {a}?</a:t>
            </a:r>
          </a:p>
        </p:txBody>
      </p:sp>
      <p:grpSp>
        <p:nvGrpSpPr>
          <p:cNvPr id="91" name=""/>
          <p:cNvGrpSpPr/>
          <p:nvPr/>
        </p:nvGrpSpPr>
        <p:grpSpPr>
          <a:xfrm rot="0">
            <a:off x="3276600" y="2590800"/>
            <a:ext cx="990600" cy="550862"/>
            <a:chOff x="2332" y="3058"/>
            <a:chExt cx="4428" cy="793"/>
          </a:xfrm>
        </p:grpSpPr>
        <p:sp>
          <p:nvSpPr>
            <p:cNvPr id="1048741" name=""/>
            <p:cNvSpPr/>
            <p:nvPr/>
          </p:nvSpPr>
          <p:spPr>
            <a:xfrm rot="0">
              <a:off x="2332" y="305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42" name=""/>
            <p:cNvSpPr txBox="1"/>
            <p:nvPr/>
          </p:nvSpPr>
          <p:spPr>
            <a:xfrm rot="0">
              <a:off x="2332" y="3168"/>
              <a:ext cx="4382" cy="683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>
                <a:lnSpc>
                  <a:spcPct val="90000"/>
                </a:lnSpc>
              </a:pPr>
              <a:r>
                <a:rPr altLang="en-US"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92" name=""/>
          <p:cNvGrpSpPr/>
          <p:nvPr/>
        </p:nvGrpSpPr>
        <p:grpSpPr>
          <a:xfrm rot="0">
            <a:off x="2971800" y="3429000"/>
            <a:ext cx="990600" cy="533400"/>
            <a:chOff x="288" y="3168"/>
            <a:chExt cx="4428" cy="768"/>
          </a:xfrm>
        </p:grpSpPr>
        <p:sp>
          <p:nvSpPr>
            <p:cNvPr id="1048743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44" name=""/>
            <p:cNvSpPr txBox="1"/>
            <p:nvPr/>
          </p:nvSpPr>
          <p:spPr>
            <a:xfrm rot="0">
              <a:off x="288" y="3264"/>
              <a:ext cx="4385" cy="605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>
                <a:lnSpc>
                  <a:spcPct val="90000"/>
                </a:lnSpc>
              </a:pPr>
              <a:r>
                <a:rPr altLang="en-US"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93" name=""/>
          <p:cNvGrpSpPr/>
          <p:nvPr/>
        </p:nvGrpSpPr>
        <p:grpSpPr>
          <a:xfrm rot="0">
            <a:off x="2895600" y="4343400"/>
            <a:ext cx="990600" cy="533400"/>
            <a:chOff x="288" y="3168"/>
            <a:chExt cx="4428" cy="768"/>
          </a:xfrm>
        </p:grpSpPr>
        <p:sp>
          <p:nvSpPr>
            <p:cNvPr id="1048745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46" name=""/>
            <p:cNvSpPr txBox="1"/>
            <p:nvPr/>
          </p:nvSpPr>
          <p:spPr>
            <a:xfrm rot="0">
              <a:off x="288" y="3264"/>
              <a:ext cx="4385" cy="605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>
                <a:lnSpc>
                  <a:spcPct val="90000"/>
                </a:lnSpc>
              </a:pPr>
              <a:r>
                <a:rPr altLang="en-US"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94" name=""/>
          <p:cNvGrpSpPr/>
          <p:nvPr/>
        </p:nvGrpSpPr>
        <p:grpSpPr>
          <a:xfrm rot="0">
            <a:off x="2362200" y="5173662"/>
            <a:ext cx="990600" cy="541337"/>
            <a:chOff x="288" y="3168"/>
            <a:chExt cx="4428" cy="779"/>
          </a:xfrm>
        </p:grpSpPr>
        <p:sp>
          <p:nvSpPr>
            <p:cNvPr id="1048747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48" name=""/>
            <p:cNvSpPr txBox="1"/>
            <p:nvPr/>
          </p:nvSpPr>
          <p:spPr>
            <a:xfrm rot="0">
              <a:off x="288" y="3264"/>
              <a:ext cx="4382" cy="683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>
                <a:lnSpc>
                  <a:spcPct val="90000"/>
                </a:lnSpc>
              </a:pPr>
              <a:r>
                <a:rPr altLang="en-US" lang="en-US">
                  <a:latin typeface="Comic Sans MS" pitchFamily="66" charset="0"/>
                  <a:sym typeface="Symbol" pitchFamily="18" charset="2"/>
                </a:rPr>
                <a:t>No</a:t>
              </a:r>
            </a:p>
          </p:txBody>
        </p:sp>
      </p:grpSp>
    </p:spTree>
  </p:cSld>
  <p:clrMapOvr>
    <a:masterClrMapping/>
  </p:clrMapOvr>
  <p:transition spd="fast" advClick="1" advTm="100">
    <p:cut thruBlk="0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8" grpId="0" uiExpand="0" build="whole"/>
      <p:bldP spid="1048739" grpId="0" uiExpand="0" build="whole"/>
      <p:bldP spid="1048740" grpId="0" uiExpand="0" build="whol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Power set</a:t>
            </a:r>
          </a:p>
        </p:txBody>
      </p:sp>
      <p:sp>
        <p:nvSpPr>
          <p:cNvPr id="1048692" name=""/>
          <p:cNvSpPr/>
          <p:nvPr>
            <p:ph sz="full" idx="1"/>
          </p:nvPr>
        </p:nvSpPr>
        <p:spPr>
          <a:xfrm rot="0">
            <a:off x="609600" y="20574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i="1" lang="en-US"/>
              <a:t>The power set of S is </a:t>
            </a:r>
            <a:r>
              <a:rPr altLang="en-US" lang="en-US"/>
              <a:t>denoted by </a:t>
            </a:r>
            <a:r>
              <a:rPr altLang="en-US" i="1" lang="en-US"/>
              <a:t>P(S).</a:t>
            </a:r>
          </a:p>
          <a:p>
            <a:pPr lvl="0"/>
            <a:r>
              <a:rPr altLang="en-US" sz="2000" lang="en-US"/>
              <a:t>The power set </a:t>
            </a:r>
            <a:r>
              <a:rPr altLang="en-US" sz="2000" i="1" lang="en-US"/>
              <a:t>P({0, 1, 2}) is the set of all subsets of {0, 1, 2}. Hence,</a:t>
            </a:r>
          </a:p>
          <a:p>
            <a:pPr lvl="0"/>
            <a:r>
              <a:rPr altLang="en-US" sz="2000" i="1" lang="en-US"/>
              <a:t>P({0, 1, 2}) = {∅, {0}, {1}, {2}, {0, 1}, {0, 2}, {1, 2}, {0, 1, 2}}.</a:t>
            </a:r>
          </a:p>
          <a:p>
            <a:pPr lvl="0"/>
            <a:r>
              <a:rPr altLang="en-US" sz="2000" lang="en-US"/>
              <a:t>Note that the empty set and the set itself are members of this set of subsets.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Examples</a:t>
            </a:r>
          </a:p>
        </p:txBody>
      </p:sp>
      <p:sp>
        <p:nvSpPr>
          <p:cNvPr id="1048653" name=""/>
          <p:cNvSpPr txBox="1"/>
          <p:nvPr/>
        </p:nvSpPr>
        <p:spPr>
          <a:xfrm rot="0">
            <a:off x="1066800" y="3048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eaLnBrk="1" hangingPunct="1" latinLnBrk="1" lvl="0"/>
            <a:endParaRPr altLang="en-US" lang="en-US">
              <a:solidFill>
                <a:schemeClr val="lt2"/>
              </a:solidFill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54" name=""/>
          <p:cNvSpPr txBox="1"/>
          <p:nvPr/>
        </p:nvSpPr>
        <p:spPr>
          <a:xfrm rot="0">
            <a:off x="228600" y="2057400"/>
            <a:ext cx="7772400" cy="4114800"/>
          </a:xfrm>
          <a:prstGeom prst="rect"/>
          <a:noFill/>
          <a:ln>
            <a:noFill/>
          </a:ln>
        </p:spPr>
        <p:txBody>
          <a:bodyPr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buClr>
                <a:schemeClr val="accent2"/>
              </a:buClr>
              <a:buSzPct val="80000"/>
              <a:buFontTx/>
              <a:buNone/>
            </a:pPr>
            <a:r>
              <a:rPr altLang="en-US" b="1" sz="2000" lang="en-US">
                <a:latin typeface="Arial" pitchFamily="0" charset="0"/>
                <a:sym typeface="Symbol" pitchFamily="18" charset="2"/>
              </a:rPr>
              <a:t>If S is a set, then the </a:t>
            </a:r>
            <a:r>
              <a:rPr altLang="en-US" b="1" sz="2000" i="1" lang="en-US">
                <a:latin typeface="Arial" pitchFamily="0" charset="0"/>
                <a:sym typeface="Symbol" pitchFamily="18" charset="2"/>
              </a:rPr>
              <a:t>power set</a:t>
            </a:r>
            <a:r>
              <a:rPr altLang="en-US" b="1" sz="2000" lang="en-US">
                <a:latin typeface="Arial" pitchFamily="0" charset="0"/>
                <a:sym typeface="Symbol" pitchFamily="18" charset="2"/>
              </a:rPr>
              <a:t> of S is 2</a:t>
            </a:r>
            <a:r>
              <a:rPr altLang="en-US" baseline="30000" b="1" sz="2000" lang="en-US">
                <a:latin typeface="Arial" pitchFamily="0" charset="0"/>
                <a:sym typeface="Symbol" pitchFamily="18" charset="2"/>
              </a:rPr>
              <a:t>S </a:t>
            </a:r>
            <a:r>
              <a:rPr altLang="en-US" b="1" sz="2000" lang="en-US">
                <a:latin typeface="Arial" pitchFamily="0" charset="0"/>
                <a:sym typeface="Symbol" pitchFamily="18" charset="2"/>
              </a:rPr>
              <a:t>= { x : x  S }.</a:t>
            </a:r>
          </a:p>
        </p:txBody>
      </p:sp>
      <p:sp>
        <p:nvSpPr>
          <p:cNvPr id="1048655" name=""/>
          <p:cNvSpPr/>
          <p:nvPr/>
        </p:nvSpPr>
        <p:spPr>
          <a:xfrm rot="0">
            <a:off x="304800" y="2667000"/>
            <a:ext cx="69342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If S = {a}, </a:t>
            </a:r>
          </a:p>
        </p:txBody>
      </p:sp>
      <p:sp>
        <p:nvSpPr>
          <p:cNvPr id="1048656" name=""/>
          <p:cNvSpPr/>
          <p:nvPr/>
        </p:nvSpPr>
        <p:spPr>
          <a:xfrm rot="0">
            <a:off x="304800" y="3124200"/>
            <a:ext cx="69342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If S = {a,b}, </a:t>
            </a:r>
          </a:p>
        </p:txBody>
      </p:sp>
      <p:sp>
        <p:nvSpPr>
          <p:cNvPr id="1048657" name=""/>
          <p:cNvSpPr/>
          <p:nvPr/>
        </p:nvSpPr>
        <p:spPr>
          <a:xfrm rot="0">
            <a:off x="304800" y="3657600"/>
            <a:ext cx="69342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If S = , </a:t>
            </a:r>
          </a:p>
        </p:txBody>
      </p:sp>
      <p:sp>
        <p:nvSpPr>
          <p:cNvPr id="1048658" name=""/>
          <p:cNvSpPr/>
          <p:nvPr/>
        </p:nvSpPr>
        <p:spPr>
          <a:xfrm rot="0">
            <a:off x="304800" y="4191000"/>
            <a:ext cx="69342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If S = {,{}},</a:t>
            </a:r>
          </a:p>
        </p:txBody>
      </p:sp>
      <p:grpSp>
        <p:nvGrpSpPr>
          <p:cNvPr id="59" name=""/>
          <p:cNvGrpSpPr/>
          <p:nvPr/>
        </p:nvGrpSpPr>
        <p:grpSpPr>
          <a:xfrm rot="0">
            <a:off x="6096000" y="2362200"/>
            <a:ext cx="2667000" cy="1555750"/>
            <a:chOff x="288" y="3168"/>
            <a:chExt cx="4428" cy="768"/>
          </a:xfrm>
        </p:grpSpPr>
        <p:sp>
          <p:nvSpPr>
            <p:cNvPr id="1048659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60" name=""/>
            <p:cNvSpPr txBox="1"/>
            <p:nvPr/>
          </p:nvSpPr>
          <p:spPr>
            <a:xfrm rot="0">
              <a:off x="288" y="3264"/>
              <a:ext cx="4386" cy="612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>
                <a:lnSpc>
                  <a:spcPct val="90000"/>
                </a:lnSpc>
              </a:pPr>
              <a:r>
                <a:rPr altLang="en-US" lang="en-US">
                  <a:latin typeface="Comic Sans MS" pitchFamily="66" charset="0"/>
                </a:rPr>
                <a:t>We say, “P(S) is the set of all subsets of S.”</a:t>
              </a:r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1905000" y="2590800"/>
            <a:ext cx="2438400" cy="685800"/>
            <a:chOff x="288" y="3168"/>
            <a:chExt cx="4428" cy="768"/>
          </a:xfrm>
        </p:grpSpPr>
        <p:sp>
          <p:nvSpPr>
            <p:cNvPr id="1048661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62" name=""/>
            <p:cNvSpPr txBox="1"/>
            <p:nvPr/>
          </p:nvSpPr>
          <p:spPr>
            <a:xfrm rot="0">
              <a:off x="288" y="3264"/>
              <a:ext cx="4385" cy="580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/>
              <a:r>
                <a:rPr altLang="en-US" lang="en-US">
                  <a:latin typeface="Comic Sans MS" pitchFamily="66" charset="0"/>
                  <a:sym typeface="Symbol" pitchFamily="18" charset="2"/>
                </a:rPr>
                <a:t>2</a:t>
              </a:r>
              <a:r>
                <a:rPr altLang="en-US" baseline="30000" lang="en-US">
                  <a:latin typeface="Comic Sans MS" pitchFamily="66" charset="0"/>
                  <a:sym typeface="Symbol" pitchFamily="18" charset="2"/>
                </a:rPr>
                <a:t>S </a:t>
              </a:r>
              <a:r>
                <a:rPr altLang="en-US" lang="en-US">
                  <a:latin typeface="Comic Sans MS" pitchFamily="66" charset="0"/>
                  <a:sym typeface="Symbol" pitchFamily="18" charset="2"/>
                </a:rPr>
                <a:t>= {, {a}}.</a:t>
              </a:r>
            </a:p>
          </p:txBody>
        </p:sp>
      </p:grpSp>
      <p:grpSp>
        <p:nvGrpSpPr>
          <p:cNvPr id="61" name=""/>
          <p:cNvGrpSpPr/>
          <p:nvPr/>
        </p:nvGrpSpPr>
        <p:grpSpPr>
          <a:xfrm rot="0">
            <a:off x="2209800" y="3048000"/>
            <a:ext cx="3505200" cy="685800"/>
            <a:chOff x="288" y="3168"/>
            <a:chExt cx="4428" cy="768"/>
          </a:xfrm>
        </p:grpSpPr>
        <p:sp>
          <p:nvSpPr>
            <p:cNvPr id="1048663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64" name=""/>
            <p:cNvSpPr txBox="1"/>
            <p:nvPr/>
          </p:nvSpPr>
          <p:spPr>
            <a:xfrm rot="0">
              <a:off x="288" y="3264"/>
              <a:ext cx="4386" cy="580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/>
              <a:r>
                <a:rPr altLang="en-US" lang="en-US">
                  <a:latin typeface="Comic Sans MS" pitchFamily="66" charset="0"/>
                  <a:sym typeface="Symbol" pitchFamily="18" charset="2"/>
                </a:rPr>
                <a:t>2</a:t>
              </a:r>
              <a:r>
                <a:rPr altLang="en-US" baseline="30000" lang="en-US">
                  <a:latin typeface="Comic Sans MS" pitchFamily="66" charset="0"/>
                  <a:sym typeface="Symbol" pitchFamily="18" charset="2"/>
                </a:rPr>
                <a:t>S </a:t>
              </a:r>
              <a:r>
                <a:rPr altLang="en-US" lang="en-US">
                  <a:latin typeface="Comic Sans MS" pitchFamily="66" charset="0"/>
                  <a:sym typeface="Symbol" pitchFamily="18" charset="2"/>
                </a:rPr>
                <a:t>= {, {a}, {b}, {a,b}}.</a:t>
              </a:r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1752600" y="3581400"/>
            <a:ext cx="1752600" cy="685800"/>
            <a:chOff x="288" y="3168"/>
            <a:chExt cx="4428" cy="768"/>
          </a:xfrm>
        </p:grpSpPr>
        <p:sp>
          <p:nvSpPr>
            <p:cNvPr id="1048665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66" name=""/>
            <p:cNvSpPr txBox="1"/>
            <p:nvPr/>
          </p:nvSpPr>
          <p:spPr>
            <a:xfrm rot="0">
              <a:off x="288" y="3264"/>
              <a:ext cx="4384" cy="580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/>
              <a:r>
                <a:rPr altLang="en-US" lang="en-US">
                  <a:latin typeface="Comic Sans MS" pitchFamily="66" charset="0"/>
                  <a:sym typeface="Symbol" pitchFamily="18" charset="2"/>
                </a:rPr>
                <a:t>2</a:t>
              </a:r>
              <a:r>
                <a:rPr altLang="en-US" baseline="30000" lang="en-US">
                  <a:latin typeface="Comic Sans MS" pitchFamily="66" charset="0"/>
                  <a:sym typeface="Symbol" pitchFamily="18" charset="2"/>
                </a:rPr>
                <a:t>S </a:t>
              </a:r>
              <a:r>
                <a:rPr altLang="en-US" lang="en-US">
                  <a:latin typeface="Comic Sans MS" pitchFamily="66" charset="0"/>
                  <a:sym typeface="Symbol" pitchFamily="18" charset="2"/>
                </a:rPr>
                <a:t>= {}.</a:t>
              </a:r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2514600" y="4114800"/>
            <a:ext cx="4876800" cy="685800"/>
            <a:chOff x="288" y="3168"/>
            <a:chExt cx="4428" cy="768"/>
          </a:xfrm>
        </p:grpSpPr>
        <p:sp>
          <p:nvSpPr>
            <p:cNvPr id="1048667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68" name=""/>
            <p:cNvSpPr txBox="1"/>
            <p:nvPr/>
          </p:nvSpPr>
          <p:spPr>
            <a:xfrm rot="0">
              <a:off x="288" y="3264"/>
              <a:ext cx="4385" cy="580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/>
              <a:r>
                <a:rPr altLang="en-US" lang="en-US">
                  <a:latin typeface="Comic Sans MS" pitchFamily="66" charset="0"/>
                  <a:sym typeface="Symbol" pitchFamily="18" charset="2"/>
                </a:rPr>
                <a:t>2</a:t>
              </a:r>
              <a:r>
                <a:rPr altLang="en-US" baseline="30000" lang="en-US">
                  <a:latin typeface="Comic Sans MS" pitchFamily="66" charset="0"/>
                  <a:sym typeface="Symbol" pitchFamily="18" charset="2"/>
                </a:rPr>
                <a:t>S </a:t>
              </a:r>
              <a:r>
                <a:rPr altLang="en-US" lang="en-US">
                  <a:latin typeface="Comic Sans MS" pitchFamily="66" charset="0"/>
                  <a:sym typeface="Symbol" pitchFamily="18" charset="2"/>
                </a:rPr>
                <a:t>= {, {}, {{}}, {,{}}}.</a:t>
              </a:r>
            </a:p>
          </p:txBody>
        </p:sp>
      </p:grpSp>
      <p:sp>
        <p:nvSpPr>
          <p:cNvPr id="1048669" name=""/>
          <p:cNvSpPr/>
          <p:nvPr/>
        </p:nvSpPr>
        <p:spPr>
          <a:xfrm rot="0">
            <a:off x="304800" y="5257800"/>
            <a:ext cx="84582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latin typeface="Comic Sans MS" pitchFamily="66" charset="0"/>
                <a:sym typeface="Symbol" pitchFamily="18" charset="2"/>
              </a:rPr>
              <a:t>Fact: if S is finite, |2</a:t>
            </a:r>
            <a:r>
              <a:rPr altLang="en-US" baseline="30000" sz="2000" lang="en-US">
                <a:latin typeface="Comic Sans MS" pitchFamily="66" charset="0"/>
                <a:sym typeface="Symbol" pitchFamily="18" charset="2"/>
              </a:rPr>
              <a:t>S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| = 2</a:t>
            </a:r>
            <a:r>
              <a:rPr altLang="en-US" baseline="30000" sz="2000" lang="en-US">
                <a:latin typeface="Comic Sans MS" pitchFamily="66" charset="0"/>
                <a:sym typeface="Symbol" pitchFamily="18" charset="2"/>
              </a:rPr>
              <a:t>|S|</a:t>
            </a:r>
            <a:r>
              <a:rPr altLang="en-US" sz="2000" lang="en-US">
                <a:latin typeface="Comic Sans MS" pitchFamily="66" charset="0"/>
                <a:sym typeface="Symbol" pitchFamily="18" charset="2"/>
              </a:rPr>
              <a:t>. 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(if |S| = n, |2</a:t>
            </a:r>
            <a:r>
              <a:rPr altLang="en-US" baseline="30000" sz="1800" lang="en-US">
                <a:latin typeface="Comic Sans MS" pitchFamily="66" charset="0"/>
                <a:sym typeface="Symbol" pitchFamily="18" charset="2"/>
              </a:rPr>
              <a:t>S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| = 2</a:t>
            </a:r>
            <a:r>
              <a:rPr altLang="en-US" baseline="30000" sz="1800" lang="en-US">
                <a:latin typeface="Comic Sans MS" pitchFamily="66" charset="0"/>
                <a:sym typeface="Symbol" pitchFamily="18" charset="2"/>
              </a:rPr>
              <a:t>n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   </a:t>
            </a:r>
          </a:p>
        </p:txBody>
      </p:sp>
      <p:grpSp>
        <p:nvGrpSpPr>
          <p:cNvPr id="64" name=""/>
          <p:cNvGrpSpPr/>
          <p:nvPr/>
        </p:nvGrpSpPr>
        <p:grpSpPr>
          <a:xfrm rot="0">
            <a:off x="6705600" y="5105400"/>
            <a:ext cx="1600200" cy="609600"/>
            <a:chOff x="288" y="3168"/>
            <a:chExt cx="4428" cy="768"/>
          </a:xfrm>
        </p:grpSpPr>
        <p:sp>
          <p:nvSpPr>
            <p:cNvPr id="1048670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71" name=""/>
            <p:cNvSpPr txBox="1"/>
            <p:nvPr/>
          </p:nvSpPr>
          <p:spPr>
            <a:xfrm rot="0">
              <a:off x="288" y="3264"/>
              <a:ext cx="4384" cy="530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>
                <a:lnSpc>
                  <a:spcPct val="90000"/>
                </a:lnSpc>
              </a:pPr>
              <a:r>
                <a:rPr altLang="en-US" lang="en-US">
                  <a:latin typeface="Comic Sans MS" pitchFamily="66" charset="0"/>
                </a:rPr>
                <a:t>Why?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5" grpId="0" uiExpand="0" build="whole"/>
      <p:bldP spid="1048656" grpId="0" uiExpand="0" build="whole"/>
      <p:bldP spid="1048657" grpId="0" uiExpand="0" build="whole"/>
      <p:bldP spid="1048658" grpId="0" uiExpand="0" build="whole"/>
      <p:bldP spid="1048669" grpId="0" uiExpand="0" build="whol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sz="3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Set Theory -</a:t>
            </a: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Definitions and notation</a:t>
            </a:r>
          </a:p>
        </p:txBody>
      </p:sp>
      <p:sp>
        <p:nvSpPr>
          <p:cNvPr id="1048626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sz="1800" lang="en-US">
                <a:sym typeface="Symbol" pitchFamily="18" charset="2"/>
              </a:rPr>
              <a:t>Quick examples:</a:t>
            </a:r>
          </a:p>
          <a:p>
            <a:pPr eaLnBrk="1" hangingPunct="1" latinLnBrk="1" lvl="0">
              <a:buFontTx/>
              <a:buNone/>
            </a:pPr>
            <a:r>
              <a:rPr altLang="en-US" sz="1800" lang="en-US"/>
              <a:t>{1,2,3} </a:t>
            </a:r>
            <a:r>
              <a:rPr altLang="en-US" sz="1800" lang="en-US">
                <a:sym typeface="Symbol" pitchFamily="18" charset="2"/>
              </a:rPr>
              <a:t> {1,2,3,4,5}</a:t>
            </a:r>
          </a:p>
          <a:p>
            <a:pPr eaLnBrk="1" hangingPunct="1" latinLnBrk="1" lvl="0">
              <a:buFontTx/>
              <a:buNone/>
            </a:pPr>
            <a:r>
              <a:rPr altLang="en-US" sz="1800" lang="en-US"/>
              <a:t>{1,2,3} </a:t>
            </a:r>
            <a:r>
              <a:rPr altLang="en-US" sz="1800" lang="en-US">
                <a:sym typeface="Symbol" pitchFamily="18" charset="2"/>
              </a:rPr>
              <a:t> {1,2,3,4,5} </a:t>
            </a:r>
          </a:p>
          <a:p>
            <a:pPr eaLnBrk="1" hangingPunct="1" latinLnBrk="1" lvl="0">
              <a:lnSpc>
                <a:spcPct val="50000"/>
              </a:lnSpc>
              <a:buFontTx/>
              <a:buNone/>
            </a:pPr>
            <a:endParaRPr altLang="en-US" sz="1800" lang="en-US">
              <a:sym typeface="Symbol" pitchFamily="18" charset="2"/>
            </a:endParaRPr>
          </a:p>
          <a:p>
            <a:pPr eaLnBrk="1" hangingPunct="1" latinLnBrk="1" lvl="0">
              <a:buFontTx/>
              <a:buNone/>
            </a:pPr>
            <a:r>
              <a:rPr altLang="en-US" sz="1800" lang="en-US">
                <a:sym typeface="Symbol" pitchFamily="18" charset="2"/>
              </a:rPr>
              <a:t>Is   {1,2,3}?</a:t>
            </a:r>
          </a:p>
        </p:txBody>
      </p:sp>
      <p:sp>
        <p:nvSpPr>
          <p:cNvPr id="1048627" name=""/>
          <p:cNvSpPr/>
          <p:nvPr/>
        </p:nvSpPr>
        <p:spPr>
          <a:xfrm rot="0">
            <a:off x="2362200" y="3124200"/>
            <a:ext cx="5105400" cy="7620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sym typeface="Symbol" pitchFamily="18" charset="2"/>
              </a:rPr>
              <a:t>Yes!</a:t>
            </a:r>
            <a:r>
              <a:rPr altLang="en-US" sz="2000" lang="en-US"/>
              <a:t> </a:t>
            </a:r>
            <a:r>
              <a:rPr altLang="en-US" sz="2000" lang="en-US">
                <a:sym typeface="Symbol" pitchFamily="18" charset="2"/>
              </a:rPr>
              <a:t>x (x  ) </a:t>
            </a:r>
            <a:r>
              <a:rPr altLang="en-US" sz="2000" lang="en-US"/>
              <a:t> (x </a:t>
            </a:r>
            <a:r>
              <a:rPr altLang="en-US" sz="2000" lang="en-US">
                <a:sym typeface="Symbol" pitchFamily="18" charset="2"/>
              </a:rPr>
              <a:t> {1,2,3}) holds (for all over empty domain)</a:t>
            </a:r>
          </a:p>
        </p:txBody>
      </p:sp>
      <p:sp>
        <p:nvSpPr>
          <p:cNvPr id="1048628" name=""/>
          <p:cNvSpPr/>
          <p:nvPr/>
        </p:nvSpPr>
        <p:spPr>
          <a:xfrm rot="0">
            <a:off x="685800" y="4495800"/>
            <a:ext cx="25146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sym typeface="Symbol" pitchFamily="18" charset="2"/>
              </a:rPr>
              <a:t>Is   {1,2,3}?</a:t>
            </a:r>
          </a:p>
        </p:txBody>
      </p:sp>
      <p:sp>
        <p:nvSpPr>
          <p:cNvPr id="1048629" name=""/>
          <p:cNvSpPr/>
          <p:nvPr/>
        </p:nvSpPr>
        <p:spPr>
          <a:xfrm rot="0">
            <a:off x="2667000" y="4495800"/>
            <a:ext cx="685800" cy="533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sym typeface="Symbol" pitchFamily="18" charset="2"/>
              </a:rPr>
              <a:t>No!</a:t>
            </a:r>
            <a:r>
              <a:rPr altLang="en-US" sz="2000" lang="en-US"/>
              <a:t> </a:t>
            </a:r>
          </a:p>
        </p:txBody>
      </p:sp>
      <p:sp>
        <p:nvSpPr>
          <p:cNvPr id="1048630" name=""/>
          <p:cNvSpPr/>
          <p:nvPr/>
        </p:nvSpPr>
        <p:spPr>
          <a:xfrm rot="0">
            <a:off x="685800" y="5029200"/>
            <a:ext cx="28956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sym typeface="Symbol" pitchFamily="18" charset="2"/>
              </a:rPr>
              <a:t>Is   {,1,2,3}?</a:t>
            </a:r>
          </a:p>
        </p:txBody>
      </p:sp>
      <p:sp>
        <p:nvSpPr>
          <p:cNvPr id="1048631" name=""/>
          <p:cNvSpPr/>
          <p:nvPr/>
        </p:nvSpPr>
        <p:spPr>
          <a:xfrm rot="0">
            <a:off x="3048000" y="5029200"/>
            <a:ext cx="838200" cy="533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sym typeface="Symbol" pitchFamily="18" charset="2"/>
              </a:rPr>
              <a:t>Yes!</a:t>
            </a:r>
            <a:r>
              <a:rPr altLang="en-US" sz="2000" lang="en-US"/>
              <a:t> </a:t>
            </a:r>
          </a:p>
        </p:txBody>
      </p:sp>
      <p:sp>
        <p:nvSpPr>
          <p:cNvPr id="1048632" name=""/>
          <p:cNvSpPr/>
          <p:nvPr/>
        </p:nvSpPr>
        <p:spPr>
          <a:xfrm rot="0">
            <a:off x="685800" y="5562600"/>
            <a:ext cx="2895600" cy="6096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sym typeface="Symbol" pitchFamily="18" charset="2"/>
              </a:rPr>
              <a:t>Is   {,1,2,3}?</a:t>
            </a:r>
          </a:p>
        </p:txBody>
      </p:sp>
      <p:sp>
        <p:nvSpPr>
          <p:cNvPr id="1048633" name=""/>
          <p:cNvSpPr/>
          <p:nvPr/>
        </p:nvSpPr>
        <p:spPr>
          <a:xfrm rot="0">
            <a:off x="3048000" y="5562600"/>
            <a:ext cx="838200" cy="533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sym typeface="Symbol" pitchFamily="18" charset="2"/>
              </a:rPr>
              <a:t>Yes!</a:t>
            </a:r>
            <a:r>
              <a:rPr altLang="en-US" sz="2000" lang="en-US"/>
              <a:t> </a:t>
            </a:r>
          </a:p>
        </p:txBody>
      </p:sp>
    </p:spTree>
  </p:cSld>
  <p:clrMapOvr>
    <a:masterClrMapping/>
  </p:clrMapOvr>
  <p:transition spd="fast" advClick="1" advTm="100">
    <p:cut thruBlk="0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7" grpId="0" uiExpand="0" build="whole"/>
      <p:bldP spid="1048628" grpId="0" uiExpand="0" build="whole"/>
      <p:bldP spid="1048629" grpId="0" uiExpand="0" build="whole"/>
      <p:bldP spid="1048630" grpId="0" uiExpand="0" build="whole"/>
      <p:bldP spid="1048631" grpId="0" uiExpand="0" build="whole"/>
      <p:bldP spid="1048632" grpId="0" uiExpand="0" build="whole"/>
      <p:bldP spid="1048633" grpId="0" uiExpand="0" build="whol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 Set operators</a:t>
            </a:r>
            <a:br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6" name=""/>
          <p:cNvSpPr/>
          <p:nvPr>
            <p:ph type="body" sz="full" idx="1"/>
          </p:nvPr>
        </p:nvSpPr>
        <p:spPr>
          <a:xfrm rot="0">
            <a:off x="762000" y="18288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The </a:t>
            </a:r>
            <a:r>
              <a:rPr altLang="en-US" sz="2400" i="1" lang="en-US">
                <a:sym typeface="Symbol" pitchFamily="18" charset="2"/>
              </a:rPr>
              <a:t>union</a:t>
            </a:r>
            <a:r>
              <a:rPr altLang="en-US" sz="2400" lang="en-US">
                <a:sym typeface="Symbol" pitchFamily="18" charset="2"/>
              </a:rPr>
              <a:t> of two sets A and B is:</a:t>
            </a:r>
          </a:p>
          <a:p>
            <a:pPr algn="ctr" lvl="0"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A  B = { x : x  A v x  B}</a:t>
            </a:r>
          </a:p>
          <a:p>
            <a:pPr algn="ctr" lvl="0">
              <a:spcBef>
                <a:spcPct val="0"/>
              </a:spcBef>
              <a:buFontTx/>
              <a:buNone/>
            </a:pPr>
            <a:endParaRPr altLang="en-US" sz="2400" lang="en-US">
              <a:sym typeface="Symbol" pitchFamily="18" charset="2"/>
            </a:endParaRPr>
          </a:p>
        </p:txBody>
      </p:sp>
      <p:sp>
        <p:nvSpPr>
          <p:cNvPr id="1048587" name=""/>
          <p:cNvSpPr/>
          <p:nvPr/>
        </p:nvSpPr>
        <p:spPr>
          <a:xfrm rot="0">
            <a:off x="1371600" y="2743200"/>
            <a:ext cx="5791200" cy="8382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800" lang="en-US">
                <a:sym typeface="Symbol" pitchFamily="18" charset="2"/>
              </a:rPr>
              <a:t>If A = {Charlie, Lucy, Linus}, </a:t>
            </a:r>
          </a:p>
          <a:p>
            <a:pPr indent="-342900" lvl="0" marL="342900">
              <a:spcBef>
                <a:spcPct val="20000"/>
              </a:spcBef>
            </a:pPr>
            <a:r>
              <a:rPr altLang="en-US" sz="2800" lang="en-US">
                <a:sym typeface="Symbol" pitchFamily="18" charset="2"/>
              </a:rPr>
              <a:t> B = {Lucy, Desi}, then</a:t>
            </a:r>
          </a:p>
          <a:p>
            <a:pPr indent="-342900" lvl="0" marL="342900">
              <a:spcBef>
                <a:spcPct val="20000"/>
              </a:spcBef>
            </a:pPr>
            <a:endParaRPr altLang="en-US" sz="2800" lang="en-US">
              <a:sym typeface="Symbol" pitchFamily="18" charset="2"/>
            </a:endParaRPr>
          </a:p>
          <a:p>
            <a:pPr indent="-342900" lvl="0" marL="342900">
              <a:spcBef>
                <a:spcPct val="20000"/>
              </a:spcBef>
            </a:pPr>
            <a:endParaRPr altLang="en-US" sz="2800" lang="en-US">
              <a:sym typeface="Symbol" pitchFamily="18" charset="2"/>
            </a:endParaRPr>
          </a:p>
        </p:txBody>
      </p:sp>
      <p:sp>
        <p:nvSpPr>
          <p:cNvPr id="1048588" name=""/>
          <p:cNvSpPr/>
          <p:nvPr/>
        </p:nvSpPr>
        <p:spPr>
          <a:xfrm rot="0">
            <a:off x="1447800" y="3581400"/>
            <a:ext cx="6019800" cy="533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800" lang="en-US">
                <a:sym typeface="Symbol" pitchFamily="18" charset="2"/>
              </a:rPr>
              <a:t>A  B = {Charlie, Lucy, Linus, Desi}</a:t>
            </a:r>
          </a:p>
        </p:txBody>
      </p:sp>
      <p:grpSp>
        <p:nvGrpSpPr>
          <p:cNvPr id="39" name=""/>
          <p:cNvGrpSpPr/>
          <p:nvPr/>
        </p:nvGrpSpPr>
        <p:grpSpPr>
          <a:xfrm rot="0">
            <a:off x="2743200" y="4419600"/>
            <a:ext cx="2438400" cy="1524000"/>
            <a:chOff x="1728" y="2784"/>
            <a:chExt cx="1536" cy="960"/>
          </a:xfrm>
        </p:grpSpPr>
        <p:sp>
          <p:nvSpPr>
            <p:cNvPr id="1048589" name=""/>
            <p:cNvSpPr/>
            <p:nvPr/>
          </p:nvSpPr>
          <p:spPr>
            <a:xfrm rot="0">
              <a:off x="2448" y="3024"/>
              <a:ext cx="528" cy="528"/>
            </a:xfrm>
            <a:prstGeom prst="ellipse"/>
            <a:solidFill>
              <a:schemeClr val="accent2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grpSp>
          <p:nvGrpSpPr>
            <p:cNvPr id="40" name=""/>
            <p:cNvGrpSpPr/>
            <p:nvPr/>
          </p:nvGrpSpPr>
          <p:grpSpPr>
            <a:xfrm rot="0">
              <a:off x="1728" y="2784"/>
              <a:ext cx="1536" cy="960"/>
              <a:chOff x="1728" y="2784"/>
              <a:chExt cx="1536" cy="960"/>
            </a:xfrm>
          </p:grpSpPr>
          <p:grpSp>
            <p:nvGrpSpPr>
              <p:cNvPr id="41" name=""/>
              <p:cNvGrpSpPr/>
              <p:nvPr/>
            </p:nvGrpSpPr>
            <p:grpSpPr>
              <a:xfrm rot="0">
                <a:off x="1728" y="2784"/>
                <a:ext cx="1536" cy="960"/>
                <a:chOff x="1728" y="2832"/>
                <a:chExt cx="1536" cy="960"/>
              </a:xfrm>
            </p:grpSpPr>
            <p:grpSp>
              <p:nvGrpSpPr>
                <p:cNvPr id="42" name=""/>
                <p:cNvGrpSpPr/>
                <p:nvPr/>
              </p:nvGrpSpPr>
              <p:grpSpPr>
                <a:xfrm rot="0">
                  <a:off x="1728" y="2832"/>
                  <a:ext cx="1536" cy="960"/>
                  <a:chOff x="1728" y="2832"/>
                  <a:chExt cx="1536" cy="960"/>
                </a:xfrm>
              </p:grpSpPr>
              <p:sp>
                <p:nvSpPr>
                  <p:cNvPr id="1048590" name=""/>
                  <p:cNvSpPr/>
                  <p:nvPr/>
                </p:nvSpPr>
                <p:spPr>
                  <a:xfrm rot="0">
                    <a:off x="1728" y="2832"/>
                    <a:ext cx="1536" cy="960"/>
                  </a:xfrm>
                  <a:prstGeom prst="rect"/>
                  <a:noFill/>
                  <a:ln w="38100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wrap="none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endParaRPr altLang="en-US" lang="en-US"/>
                  </a:p>
                </p:txBody>
              </p:sp>
              <p:sp>
                <p:nvSpPr>
                  <p:cNvPr id="1048591" name=""/>
                  <p:cNvSpPr/>
                  <p:nvPr/>
                </p:nvSpPr>
                <p:spPr>
                  <a:xfrm rot="0">
                    <a:off x="1872" y="2928"/>
                    <a:ext cx="768" cy="768"/>
                  </a:xfrm>
                  <a:prstGeom prst="ellipse"/>
                  <a:solidFill>
                    <a:schemeClr val="accent2"/>
                  </a:solidFill>
                  <a:ln w="2857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wrap="none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endParaRPr altLang="en-US" lang="en-US"/>
                  </a:p>
                </p:txBody>
              </p:sp>
              <p:sp>
                <p:nvSpPr>
                  <p:cNvPr id="1048592" name=""/>
                  <p:cNvSpPr/>
                  <p:nvPr/>
                </p:nvSpPr>
                <p:spPr>
                  <a:xfrm rot="0">
                    <a:off x="2688" y="3064"/>
                    <a:ext cx="240" cy="288"/>
                  </a:xfrm>
                  <a:prstGeom prst="rect"/>
                  <a:noFill/>
                  <a:ln>
                    <a:noFill/>
                  </a:ln>
                </p:spPr>
                <p:txBody>
                  <a:bodyPr bIns="45720" lIns="91440" rIns="91440" tIns="45720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pPr indent="-342900" lvl="0" marL="342900">
                      <a:lnSpc>
                        <a:spcPct val="90000"/>
                      </a:lnSpc>
                    </a:pPr>
                    <a:r>
                      <a:rPr altLang="en-US" sz="2000" lang="en-US">
                        <a:sym typeface="Symbol" pitchFamily="18" charset="2"/>
                      </a:rPr>
                      <a:t>A</a:t>
                    </a:r>
                  </a:p>
                </p:txBody>
              </p:sp>
              <p:sp>
                <p:nvSpPr>
                  <p:cNvPr id="1048593" name=""/>
                  <p:cNvSpPr/>
                  <p:nvPr/>
                </p:nvSpPr>
                <p:spPr>
                  <a:xfrm rot="0">
                    <a:off x="2256" y="3216"/>
                    <a:ext cx="58" cy="58"/>
                  </a:xfrm>
                  <a:prstGeom prst="ellipse"/>
                  <a:solidFill>
                    <a:schemeClr val="dk1"/>
                  </a:solidFill>
                  <a:ln w="952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wrap="none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endParaRPr altLang="en-US" lang="en-US"/>
                  </a:p>
                </p:txBody>
              </p:sp>
              <p:sp>
                <p:nvSpPr>
                  <p:cNvPr id="1048594" name=""/>
                  <p:cNvSpPr/>
                  <p:nvPr/>
                </p:nvSpPr>
                <p:spPr>
                  <a:xfrm rot="0">
                    <a:off x="2352" y="3312"/>
                    <a:ext cx="58" cy="58"/>
                  </a:xfrm>
                  <a:prstGeom prst="ellipse"/>
                  <a:solidFill>
                    <a:schemeClr val="dk1"/>
                  </a:solidFill>
                  <a:ln w="952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wrap="none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endParaRPr altLang="en-US" lang="en-US"/>
                  </a:p>
                </p:txBody>
              </p:sp>
              <p:sp>
                <p:nvSpPr>
                  <p:cNvPr id="1048595" name=""/>
                  <p:cNvSpPr/>
                  <p:nvPr/>
                </p:nvSpPr>
                <p:spPr>
                  <a:xfrm rot="0">
                    <a:off x="2160" y="3552"/>
                    <a:ext cx="58" cy="58"/>
                  </a:xfrm>
                  <a:prstGeom prst="ellipse"/>
                  <a:solidFill>
                    <a:schemeClr val="dk1"/>
                  </a:solidFill>
                  <a:ln w="952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wrap="none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endParaRPr altLang="en-US" lang="en-US"/>
                  </a:p>
                </p:txBody>
              </p:sp>
              <p:sp>
                <p:nvSpPr>
                  <p:cNvPr id="1048596" name=""/>
                  <p:cNvSpPr/>
                  <p:nvPr/>
                </p:nvSpPr>
                <p:spPr>
                  <a:xfrm rot="0">
                    <a:off x="2352" y="3120"/>
                    <a:ext cx="58" cy="58"/>
                  </a:xfrm>
                  <a:prstGeom prst="ellipse"/>
                  <a:solidFill>
                    <a:schemeClr val="dk1"/>
                  </a:solidFill>
                  <a:ln w="952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wrap="none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endParaRPr altLang="en-US" lang="en-US"/>
                  </a:p>
                </p:txBody>
              </p:sp>
              <p:sp>
                <p:nvSpPr>
                  <p:cNvPr id="1048597" name=""/>
                  <p:cNvSpPr/>
                  <p:nvPr/>
                </p:nvSpPr>
                <p:spPr>
                  <a:xfrm rot="0">
                    <a:off x="2784" y="3352"/>
                    <a:ext cx="58" cy="58"/>
                  </a:xfrm>
                  <a:prstGeom prst="ellipse"/>
                  <a:solidFill>
                    <a:schemeClr val="dk1"/>
                  </a:solidFill>
                  <a:ln w="952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wrap="none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endParaRPr altLang="en-US" lang="en-US"/>
                  </a:p>
                </p:txBody>
              </p:sp>
              <p:sp>
                <p:nvSpPr>
                  <p:cNvPr id="1048598" name=""/>
                  <p:cNvSpPr/>
                  <p:nvPr/>
                </p:nvSpPr>
                <p:spPr>
                  <a:xfrm rot="0">
                    <a:off x="2496" y="3304"/>
                    <a:ext cx="58" cy="58"/>
                  </a:xfrm>
                  <a:prstGeom prst="ellipse"/>
                  <a:solidFill>
                    <a:schemeClr val="dk1"/>
                  </a:solidFill>
                  <a:ln w="952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wrap="none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endParaRPr altLang="en-US" lang="en-US"/>
                  </a:p>
                </p:txBody>
              </p:sp>
              <p:sp>
                <p:nvSpPr>
                  <p:cNvPr id="1048599" name=""/>
                  <p:cNvSpPr/>
                  <p:nvPr/>
                </p:nvSpPr>
                <p:spPr>
                  <a:xfrm rot="0">
                    <a:off x="1968" y="2976"/>
                    <a:ext cx="288" cy="336"/>
                  </a:xfrm>
                  <a:prstGeom prst="rect"/>
                  <a:noFill/>
                  <a:ln>
                    <a:noFill/>
                  </a:ln>
                </p:spPr>
                <p:txBody>
                  <a:bodyPr bIns="45720" lIns="91440" rIns="91440" tIns="45720"/>
                  <a:lstStyle>
                    <a:lvl1pPr algn="l" fontAlgn="base" indent="0" latinLnBrk="1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1pPr>
                    <a:lvl2pPr algn="l" fontAlgn="base" indent="0" latinLnBrk="1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2pPr>
                    <a:lvl3pPr algn="l" fontAlgn="base" indent="0" latinLnBrk="1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3pPr>
                    <a:lvl4pPr algn="l" fontAlgn="base" indent="0" latinLnBrk="1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4pPr>
                    <a:lvl5pPr algn="l" fontAlgn="base" indent="0" latinLnBrk="1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2400" i="0">
                        <a:solidFill>
                          <a:schemeClr val="dk1"/>
                        </a:solidFill>
                        <a:latin typeface="Times New Roman" pitchFamily="18" charset="0"/>
                        <a:sym typeface="Times New Roman" pitchFamily="18" charset="0"/>
                      </a:defRPr>
                    </a:lvl5pPr>
                  </a:lstStyle>
                  <a:p>
                    <a:pPr indent="-342900" lvl="0" marL="342900">
                      <a:lnSpc>
                        <a:spcPct val="90000"/>
                      </a:lnSpc>
                    </a:pPr>
                    <a:r>
                      <a:rPr altLang="en-US" sz="2000" lang="en-US">
                        <a:sym typeface="Symbol" pitchFamily="18" charset="2"/>
                      </a:rPr>
                      <a:t>B</a:t>
                    </a:r>
                  </a:p>
                </p:txBody>
              </p:sp>
            </p:grpSp>
            <p:sp>
              <p:nvSpPr>
                <p:cNvPr id="1048600" name=""/>
                <p:cNvSpPr/>
                <p:nvPr/>
              </p:nvSpPr>
              <p:spPr>
                <a:xfrm rot="0">
                  <a:off x="1872" y="2928"/>
                  <a:ext cx="768" cy="768"/>
                </a:xfrm>
                <a:prstGeom prst="ellipse"/>
                <a:noFill/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  <p:txBody>
                <a:bodyPr anchor="ctr" bIns="45720" lIns="91440" rIns="91440" tIns="45720" wrap="none"/>
                <a:lstStyle>
                  <a:lvl1pPr algn="l" fontAlgn="base" indent="0" latinLnBrk="1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2400" i="0">
                      <a:solidFill>
                        <a:schemeClr val="dk1"/>
                      </a:solidFill>
                      <a:latin typeface="Times New Roman" pitchFamily="18" charset="0"/>
                      <a:sym typeface="Times New Roman" pitchFamily="18" charset="0"/>
                    </a:defRPr>
                  </a:lvl1pPr>
                  <a:lvl2pPr algn="l" fontAlgn="base" indent="0" latinLnBrk="1" marL="4572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2400" i="0">
                      <a:solidFill>
                        <a:schemeClr val="dk1"/>
                      </a:solidFill>
                      <a:latin typeface="Times New Roman" pitchFamily="18" charset="0"/>
                      <a:sym typeface="Times New Roman" pitchFamily="18" charset="0"/>
                    </a:defRPr>
                  </a:lvl2pPr>
                  <a:lvl3pPr algn="l" fontAlgn="base" indent="0" latinLnBrk="1" marL="9144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2400" i="0">
                      <a:solidFill>
                        <a:schemeClr val="dk1"/>
                      </a:solidFill>
                      <a:latin typeface="Times New Roman" pitchFamily="18" charset="0"/>
                      <a:sym typeface="Times New Roman" pitchFamily="18" charset="0"/>
                    </a:defRPr>
                  </a:lvl3pPr>
                  <a:lvl4pPr algn="l" fontAlgn="base" indent="0" latinLnBrk="1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2400" i="0">
                      <a:solidFill>
                        <a:schemeClr val="dk1"/>
                      </a:solidFill>
                      <a:latin typeface="Times New Roman" pitchFamily="18" charset="0"/>
                      <a:sym typeface="Times New Roman" pitchFamily="18" charset="0"/>
                    </a:defRPr>
                  </a:lvl4pPr>
                  <a:lvl5pPr algn="l" fontAlgn="base" indent="0" latinLnBrk="1" marL="1828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2400" i="0">
                      <a:solidFill>
                        <a:schemeClr val="dk1"/>
                      </a:solidFill>
                      <a:latin typeface="Times New Roman" pitchFamily="18" charset="0"/>
                      <a:sym typeface="Times New Roman" pitchFamily="18" charset="0"/>
                    </a:defRPr>
                  </a:lvl5pPr>
                </a:lstStyle>
                <a:p>
                  <a:endParaRPr altLang="en-US" lang="en-US"/>
                </a:p>
              </p:txBody>
            </p:sp>
          </p:grpSp>
          <p:sp>
            <p:nvSpPr>
              <p:cNvPr id="1048601" name=""/>
              <p:cNvSpPr/>
              <p:nvPr/>
            </p:nvSpPr>
            <p:spPr>
              <a:xfrm rot="0">
                <a:off x="2448" y="3024"/>
                <a:ext cx="528" cy="528"/>
              </a:xfrm>
              <a:prstGeom prst="ellips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wrap="none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5pPr>
              </a:lstStyle>
              <a:p>
                <a:endParaRPr altLang="en-US" lang="en-US"/>
              </a:p>
            </p:txBody>
          </p:sp>
        </p:grpSp>
      </p:grpSp>
    </p:spTree>
  </p:cSld>
  <p:clrMapOvr>
    <a:masterClrMapping/>
  </p:clrMapOvr>
  <p:transition spd="fast" advClick="1" advTm="100">
    <p:cut thruBlk="0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 uiExpand="0" build="whole"/>
      <p:bldP spid="1048588" grpId="0" uiExpand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 </a:t>
            </a:r>
            <a:br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Set Theory -</a:t>
            </a:r>
            <a:r>
              <a:rPr altLang="en-US" sz="2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Operators</a:t>
            </a:r>
          </a:p>
        </p:txBody>
      </p:sp>
      <p:sp>
        <p:nvSpPr>
          <p:cNvPr id="1048608" name=""/>
          <p:cNvSpPr/>
          <p:nvPr>
            <p:ph type="body" sz="full" idx="1"/>
          </p:nvPr>
        </p:nvSpPr>
        <p:spPr>
          <a:xfrm rot="0">
            <a:off x="685800" y="1981200"/>
            <a:ext cx="7772400" cy="41910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The </a:t>
            </a:r>
            <a:r>
              <a:rPr altLang="en-US" sz="2400" i="1" lang="en-US">
                <a:sym typeface="Symbol" pitchFamily="18" charset="2"/>
              </a:rPr>
              <a:t>intersection</a:t>
            </a:r>
            <a:r>
              <a:rPr altLang="en-US" sz="2400" lang="en-US">
                <a:sym typeface="Symbol" pitchFamily="18" charset="2"/>
              </a:rPr>
              <a:t> of two sets A and B is:</a:t>
            </a:r>
          </a:p>
          <a:p>
            <a:pPr algn="ctr" lvl="0"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A  B = { x : x  A  x  B}</a:t>
            </a:r>
          </a:p>
        </p:txBody>
      </p:sp>
      <p:sp>
        <p:nvSpPr>
          <p:cNvPr id="1048609" name=""/>
          <p:cNvSpPr/>
          <p:nvPr/>
        </p:nvSpPr>
        <p:spPr>
          <a:xfrm rot="0">
            <a:off x="838200" y="2667000"/>
            <a:ext cx="5867400" cy="7620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800" lang="en-US">
                <a:sym typeface="Symbol" pitchFamily="18" charset="2"/>
              </a:rPr>
              <a:t>If A = {Charlie, Lucy, Linus}, and B = {Lucy, Desi}, then</a:t>
            </a:r>
          </a:p>
        </p:txBody>
      </p:sp>
      <p:sp>
        <p:nvSpPr>
          <p:cNvPr id="1048610" name=""/>
          <p:cNvSpPr/>
          <p:nvPr/>
        </p:nvSpPr>
        <p:spPr>
          <a:xfrm rot="0">
            <a:off x="838200" y="3581400"/>
            <a:ext cx="6019800" cy="533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800" lang="en-US">
                <a:sym typeface="Symbol" pitchFamily="18" charset="2"/>
              </a:rPr>
              <a:t>A  B = {Lucy}</a:t>
            </a:r>
          </a:p>
        </p:txBody>
      </p:sp>
      <p:grpSp>
        <p:nvGrpSpPr>
          <p:cNvPr id="47" name=""/>
          <p:cNvGrpSpPr/>
          <p:nvPr/>
        </p:nvGrpSpPr>
        <p:grpSpPr>
          <a:xfrm rot="0">
            <a:off x="2743200" y="4419600"/>
            <a:ext cx="2438400" cy="1524000"/>
            <a:chOff x="1728" y="2784"/>
            <a:chExt cx="1536" cy="960"/>
          </a:xfrm>
        </p:grpSpPr>
        <p:sp>
          <p:nvSpPr>
            <p:cNvPr id="1048611" name=""/>
            <p:cNvSpPr/>
            <p:nvPr/>
          </p:nvSpPr>
          <p:spPr>
            <a:xfrm rot="0">
              <a:off x="1728" y="2784"/>
              <a:ext cx="1536" cy="960"/>
            </a:xfrm>
            <a:prstGeom prst="rect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12" name=""/>
            <p:cNvSpPr/>
            <p:nvPr/>
          </p:nvSpPr>
          <p:spPr>
            <a:xfrm rot="0">
              <a:off x="1872" y="2880"/>
              <a:ext cx="768" cy="768"/>
            </a:xfrm>
            <a:prstGeom prst="ellips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13" name=""/>
            <p:cNvSpPr/>
            <p:nvPr/>
          </p:nvSpPr>
          <p:spPr>
            <a:xfrm rot="0">
              <a:off x="2688" y="3016"/>
              <a:ext cx="240" cy="288"/>
            </a:xfrm>
            <a:prstGeom prst="rect"/>
            <a:noFill/>
            <a:ln>
              <a:noFill/>
            </a:ln>
          </p:spPr>
          <p:txBody>
            <a:bodyPr bIns="45720" lIns="91440" rIns="91440" tIns="45720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indent="-342900" lvl="0" marL="342900">
                <a:lnSpc>
                  <a:spcPct val="90000"/>
                </a:lnSpc>
              </a:pPr>
              <a:r>
                <a:rPr altLang="en-US" sz="2000" lang="en-US">
                  <a:sym typeface="Symbol" pitchFamily="18" charset="2"/>
                </a:rPr>
                <a:t>A</a:t>
              </a:r>
            </a:p>
          </p:txBody>
        </p:sp>
        <p:sp>
          <p:nvSpPr>
            <p:cNvPr id="1048614" name=""/>
            <p:cNvSpPr/>
            <p:nvPr/>
          </p:nvSpPr>
          <p:spPr>
            <a:xfrm rot="0">
              <a:off x="2544" y="3264"/>
              <a:ext cx="58" cy="58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15" name=""/>
            <p:cNvSpPr/>
            <p:nvPr/>
          </p:nvSpPr>
          <p:spPr>
            <a:xfrm rot="0">
              <a:off x="2448" y="3120"/>
              <a:ext cx="192" cy="336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16" name=""/>
            <p:cNvSpPr/>
            <p:nvPr/>
          </p:nvSpPr>
          <p:spPr>
            <a:xfrm rot="0">
              <a:off x="2496" y="3360"/>
              <a:ext cx="58" cy="58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17" name=""/>
            <p:cNvSpPr/>
            <p:nvPr/>
          </p:nvSpPr>
          <p:spPr>
            <a:xfrm rot="0">
              <a:off x="2544" y="3072"/>
              <a:ext cx="58" cy="58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18" name=""/>
            <p:cNvSpPr/>
            <p:nvPr/>
          </p:nvSpPr>
          <p:spPr>
            <a:xfrm rot="0">
              <a:off x="2496" y="3168"/>
              <a:ext cx="58" cy="58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19" name=""/>
            <p:cNvSpPr/>
            <p:nvPr/>
          </p:nvSpPr>
          <p:spPr>
            <a:xfrm rot="0">
              <a:off x="2496" y="3256"/>
              <a:ext cx="58" cy="58"/>
            </a:xfrm>
            <a:prstGeom prst="ellipse"/>
            <a:solidFill>
              <a:schemeClr val="dk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20" name=""/>
            <p:cNvSpPr/>
            <p:nvPr/>
          </p:nvSpPr>
          <p:spPr>
            <a:xfrm rot="0">
              <a:off x="1968" y="2928"/>
              <a:ext cx="288" cy="336"/>
            </a:xfrm>
            <a:prstGeom prst="rect"/>
            <a:noFill/>
            <a:ln>
              <a:noFill/>
            </a:ln>
          </p:spPr>
          <p:txBody>
            <a:bodyPr bIns="45720" lIns="91440" rIns="91440" tIns="45720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indent="-342900" lvl="0" marL="342900">
                <a:lnSpc>
                  <a:spcPct val="90000"/>
                </a:lnSpc>
              </a:pPr>
              <a:r>
                <a:rPr altLang="en-US" sz="2000" lang="en-US">
                  <a:sym typeface="Symbol" pitchFamily="18" charset="2"/>
                </a:rPr>
                <a:t>B</a:t>
              </a:r>
            </a:p>
          </p:txBody>
        </p:sp>
        <p:sp>
          <p:nvSpPr>
            <p:cNvPr id="1048621" name=""/>
            <p:cNvSpPr/>
            <p:nvPr/>
          </p:nvSpPr>
          <p:spPr>
            <a:xfrm rot="0">
              <a:off x="2448" y="3024"/>
              <a:ext cx="528" cy="528"/>
            </a:xfrm>
            <a:prstGeom prst="ellips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</p:grpSp>
    </p:spTree>
  </p:cSld>
  <p:clrMapOvr>
    <a:masterClrMapping/>
  </p:clrMapOvr>
  <p:transition spd="fast" advClick="1" advTm="100">
    <p:cut thruBlk="0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 uiExpand="0" build="whole"/>
      <p:bldP spid="1048610" grpId="0" uiExpand="0" build="whol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/>
          <p:nvPr>
            <p:ph type="title" sz="full" idx="0"/>
          </p:nvPr>
        </p:nvSpPr>
        <p:spPr>
          <a:xfrm rot="0">
            <a:off x="685800" y="6858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sz="4000" lang="en-US">
                <a:effectLst>
                  <a:outerShdw algn="tl" blurRad="38100" dir="2700000" dist="38100">
                    <a:srgbClr val="C0C0C0"/>
                  </a:outerShdw>
                </a:effectLst>
                <a:sym typeface="Symbol" pitchFamily="18" charset="2"/>
              </a:rPr>
              <a:t>A set is said to contain its elements.</a:t>
            </a:r>
            <a:br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048707" name=""/>
          <p:cNvSpPr/>
          <p:nvPr>
            <p:ph sz="full" idx="1"/>
          </p:nvPr>
        </p:nvSpPr>
        <p:spPr>
          <a:xfrm rot="0">
            <a:off x="381000" y="1828800"/>
            <a:ext cx="85344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2400" lang="en-US"/>
              <a:t>A </a:t>
            </a:r>
            <a:r>
              <a:rPr altLang="en-US" sz="2400" i="1" lang="en-US"/>
              <a:t>set is an unordered collection of objects, called elements or members of the set.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{1, 2, 3} is the set containing “1” and “2” and “3.” list the members between braces.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{1, 1, 2, 3, 3} = {1, 2, 3} since repetition is irrelevant.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{1, 2, 3} = {3, 2, 1} since sets are unordered.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{1,2,3, …, 99} is the set of positive integers less than 100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{1, 2, 3, …} is a way we denote an infinite set (in this case, the natural numbers).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 = {} is the empty set, or the set containing no elements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.</a:t>
            </a:r>
          </a:p>
          <a:p>
            <a:pPr lvl="0">
              <a:buNone/>
            </a:pPr>
            <a:endParaRPr altLang="en-US" sz="2400" lang="en-US"/>
          </a:p>
        </p:txBody>
      </p:sp>
      <p:grpSp>
        <p:nvGrpSpPr>
          <p:cNvPr id="78" name=""/>
          <p:cNvGrpSpPr/>
          <p:nvPr/>
        </p:nvGrpSpPr>
        <p:grpSpPr>
          <a:xfrm rot="0">
            <a:off x="3810000" y="5638800"/>
            <a:ext cx="3733800" cy="609600"/>
            <a:chOff x="288" y="3168"/>
            <a:chExt cx="4428" cy="768"/>
          </a:xfrm>
        </p:grpSpPr>
        <p:sp>
          <p:nvSpPr>
            <p:cNvPr id="1048708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09" name=""/>
            <p:cNvSpPr txBox="1"/>
            <p:nvPr/>
          </p:nvSpPr>
          <p:spPr>
            <a:xfrm rot="0">
              <a:off x="288" y="3264"/>
              <a:ext cx="4383" cy="530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>
                <a:lnSpc>
                  <a:spcPct val="90000"/>
                </a:lnSpc>
              </a:pPr>
              <a:r>
                <a:rPr altLang="en-US" lang="en-US">
                  <a:latin typeface="Comic Sans MS" pitchFamily="66" charset="0"/>
                  <a:sym typeface="Symbol" pitchFamily="18" charset="2"/>
                </a:rPr>
                <a:t>Note:   {} 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"/>
          <p:cNvSpPr txBox="1"/>
          <p:nvPr/>
        </p:nvSpPr>
        <p:spPr>
          <a:xfrm rot="0">
            <a:off x="685800" y="6172200"/>
            <a:ext cx="1905000" cy="4572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lvl="0"/>
            <a:fld id="{566ABCEB-ACFC-4714-9973-3DA970169C29}" type="slidenum">
              <a:rPr altLang="en-US" sz="1400" lang="en-US"/>
              <a:pPr lvl="0"/>
              <a:t>20</a:t>
            </a:fld>
            <a:endParaRPr altLang="en-US" sz="1400" lang="en-US"/>
          </a:p>
        </p:txBody>
      </p:sp>
      <p:sp>
        <p:nvSpPr>
          <p:cNvPr id="104863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 </a:t>
            </a:r>
            <a:br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Set Theory -</a:t>
            </a:r>
            <a:r>
              <a:rPr altLang="en-US" sz="2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Operators</a:t>
            </a:r>
          </a:p>
        </p:txBody>
      </p:sp>
      <p:sp>
        <p:nvSpPr>
          <p:cNvPr id="1048639" name=""/>
          <p:cNvSpPr/>
          <p:nvPr>
            <p:ph type="body" sz="full" idx="1"/>
          </p:nvPr>
        </p:nvSpPr>
        <p:spPr>
          <a:xfrm rot="0">
            <a:off x="762000" y="19050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The </a:t>
            </a:r>
            <a:r>
              <a:rPr altLang="en-US" sz="2400" i="1" lang="en-US">
                <a:sym typeface="Symbol" pitchFamily="18" charset="2"/>
              </a:rPr>
              <a:t>intersection</a:t>
            </a:r>
            <a:r>
              <a:rPr altLang="en-US" sz="2400" lang="en-US">
                <a:sym typeface="Symbol" pitchFamily="18" charset="2"/>
              </a:rPr>
              <a:t> of two sets A and B is:</a:t>
            </a:r>
          </a:p>
          <a:p>
            <a:pPr algn="ctr" lvl="0">
              <a:spcBef>
                <a:spcPct val="0"/>
              </a:spcBef>
              <a:buFontTx/>
              <a:buNone/>
            </a:pPr>
            <a:r>
              <a:rPr altLang="en-US" sz="2400" lang="en-US">
                <a:sym typeface="Symbol" pitchFamily="18" charset="2"/>
              </a:rPr>
              <a:t>A  B = { x : x  A  x  B}</a:t>
            </a:r>
          </a:p>
        </p:txBody>
      </p:sp>
      <p:sp>
        <p:nvSpPr>
          <p:cNvPr id="1048640" name=""/>
          <p:cNvSpPr/>
          <p:nvPr/>
        </p:nvSpPr>
        <p:spPr>
          <a:xfrm rot="0">
            <a:off x="838200" y="2667000"/>
            <a:ext cx="7772400" cy="914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800" lang="en-US">
                <a:sym typeface="Symbol" pitchFamily="18" charset="2"/>
              </a:rPr>
              <a:t>If A = {Rice, Vegetables}, and B = {Beef, Chicken}, then</a:t>
            </a:r>
          </a:p>
        </p:txBody>
      </p:sp>
      <p:sp>
        <p:nvSpPr>
          <p:cNvPr id="1048641" name=""/>
          <p:cNvSpPr/>
          <p:nvPr/>
        </p:nvSpPr>
        <p:spPr>
          <a:xfrm rot="0">
            <a:off x="762000" y="3581400"/>
            <a:ext cx="7315200" cy="533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lang="en-US">
                <a:sym typeface="Symbol" pitchFamily="18" charset="2"/>
              </a:rPr>
              <a:t>A  B = {} = </a:t>
            </a:r>
          </a:p>
        </p:txBody>
      </p:sp>
      <p:grpSp>
        <p:nvGrpSpPr>
          <p:cNvPr id="54" name=""/>
          <p:cNvGrpSpPr/>
          <p:nvPr/>
        </p:nvGrpSpPr>
        <p:grpSpPr>
          <a:xfrm rot="0">
            <a:off x="2743200" y="4419600"/>
            <a:ext cx="2438400" cy="1524000"/>
            <a:chOff x="1728" y="2784"/>
            <a:chExt cx="1536" cy="960"/>
          </a:xfrm>
        </p:grpSpPr>
        <p:sp>
          <p:nvSpPr>
            <p:cNvPr id="1048642" name=""/>
            <p:cNvSpPr/>
            <p:nvPr/>
          </p:nvSpPr>
          <p:spPr>
            <a:xfrm rot="0">
              <a:off x="1728" y="2784"/>
              <a:ext cx="1536" cy="960"/>
            </a:xfrm>
            <a:prstGeom prst="rect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43" name=""/>
            <p:cNvSpPr/>
            <p:nvPr/>
          </p:nvSpPr>
          <p:spPr>
            <a:xfrm rot="0">
              <a:off x="1872" y="2880"/>
              <a:ext cx="768" cy="768"/>
            </a:xfrm>
            <a:prstGeom prst="ellips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44" name=""/>
            <p:cNvSpPr/>
            <p:nvPr/>
          </p:nvSpPr>
          <p:spPr>
            <a:xfrm rot="0">
              <a:off x="2688" y="3016"/>
              <a:ext cx="240" cy="288"/>
            </a:xfrm>
            <a:prstGeom prst="rect"/>
            <a:noFill/>
            <a:ln>
              <a:noFill/>
            </a:ln>
          </p:spPr>
          <p:txBody>
            <a:bodyPr bIns="45720" lIns="91440" rIns="91440" tIns="45720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indent="-342900" lvl="0" marL="342900">
                <a:lnSpc>
                  <a:spcPct val="90000"/>
                </a:lnSpc>
              </a:pPr>
              <a:r>
                <a:rPr altLang="en-US" sz="2000" lang="en-US">
                  <a:sym typeface="Symbol" pitchFamily="18" charset="2"/>
                </a:rPr>
                <a:t>A</a:t>
              </a:r>
            </a:p>
          </p:txBody>
        </p:sp>
        <p:sp>
          <p:nvSpPr>
            <p:cNvPr id="1048645" name=""/>
            <p:cNvSpPr/>
            <p:nvPr/>
          </p:nvSpPr>
          <p:spPr>
            <a:xfrm rot="0">
              <a:off x="1968" y="2928"/>
              <a:ext cx="288" cy="336"/>
            </a:xfrm>
            <a:prstGeom prst="rect"/>
            <a:noFill/>
            <a:ln>
              <a:noFill/>
            </a:ln>
          </p:spPr>
          <p:txBody>
            <a:bodyPr bIns="45720" lIns="91440" rIns="91440" tIns="45720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indent="-342900" lvl="0" marL="342900">
                <a:lnSpc>
                  <a:spcPct val="90000"/>
                </a:lnSpc>
              </a:pPr>
              <a:r>
                <a:rPr altLang="en-US" sz="2000" lang="en-US">
                  <a:sym typeface="Symbol" pitchFamily="18" charset="2"/>
                </a:rPr>
                <a:t>B</a:t>
              </a:r>
            </a:p>
          </p:txBody>
        </p:sp>
        <p:sp>
          <p:nvSpPr>
            <p:cNvPr id="1048646" name=""/>
            <p:cNvSpPr/>
            <p:nvPr/>
          </p:nvSpPr>
          <p:spPr>
            <a:xfrm rot="0">
              <a:off x="2688" y="2976"/>
              <a:ext cx="528" cy="528"/>
            </a:xfrm>
            <a:prstGeom prst="ellips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</p:grpSp>
      <p:grpSp>
        <p:nvGrpSpPr>
          <p:cNvPr id="55" name=""/>
          <p:cNvGrpSpPr/>
          <p:nvPr/>
        </p:nvGrpSpPr>
        <p:grpSpPr>
          <a:xfrm rot="0">
            <a:off x="5410200" y="4191000"/>
            <a:ext cx="2895600" cy="1981200"/>
            <a:chOff x="288" y="3168"/>
            <a:chExt cx="4428" cy="768"/>
          </a:xfrm>
        </p:grpSpPr>
        <p:sp>
          <p:nvSpPr>
            <p:cNvPr id="1048647" name=""/>
            <p:cNvSpPr/>
            <p:nvPr/>
          </p:nvSpPr>
          <p:spPr>
            <a:xfrm rot="0">
              <a:off x="288" y="3168"/>
              <a:ext cx="4428" cy="768"/>
            </a:xfrm>
            <a:prstGeom prst="ellipse"/>
            <a:solidFill>
              <a:schemeClr val="hlink"/>
            </a:solidFill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48" name=""/>
            <p:cNvSpPr txBox="1"/>
            <p:nvPr/>
          </p:nvSpPr>
          <p:spPr>
            <a:xfrm rot="0">
              <a:off x="288" y="3264"/>
              <a:ext cx="4387" cy="629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algn="ctr" lvl="0">
                <a:lnSpc>
                  <a:spcPct val="90000"/>
                </a:lnSpc>
              </a:pPr>
              <a:r>
                <a:rPr altLang="en-US" lang="en-US">
                  <a:latin typeface="Comic Sans MS" pitchFamily="66" charset="0"/>
                </a:rPr>
                <a:t>Sets whose intersection is empty are called </a:t>
              </a:r>
              <a:r>
                <a:rPr altLang="en-US" i="1" lang="en-US">
                  <a:latin typeface="Comic Sans MS" pitchFamily="66" charset="0"/>
                </a:rPr>
                <a:t>disjoint</a:t>
              </a:r>
              <a:r>
                <a:rPr altLang="en-US" lang="en-US">
                  <a:latin typeface="Comic Sans MS" pitchFamily="66" charset="0"/>
                </a:rPr>
                <a:t> sets</a:t>
              </a:r>
            </a:p>
          </p:txBody>
        </p:sp>
      </p:grpSp>
    </p:spTree>
  </p:cSld>
  <p:clrMapOvr>
    <a:masterClrMapping/>
  </p:clrMapOvr>
  <p:transition spd="fast" advClick="1" advTm="100">
    <p:cut thruBlk="0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"/>
          <p:cNvSpPr/>
          <p:nvPr>
            <p:ph type="title" sz="full" idx="0"/>
          </p:nvPr>
        </p:nvSpPr>
        <p:spPr>
          <a:xfrm rot="0">
            <a:off x="685800" y="4572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 </a:t>
            </a:r>
            <a:br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Set Theory -</a:t>
            </a:r>
            <a:r>
              <a:rPr altLang="en-US" sz="2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Operators</a:t>
            </a:r>
          </a:p>
        </p:txBody>
      </p:sp>
      <p:sp>
        <p:nvSpPr>
          <p:cNvPr id="1048673" name=""/>
          <p:cNvSpPr/>
          <p:nvPr>
            <p:ph type="body" sz="full" idx="1"/>
          </p:nvPr>
        </p:nvSpPr>
        <p:spPr>
          <a:xfrm rot="0">
            <a:off x="228600" y="17526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>
              <a:spcBef>
                <a:spcPct val="0"/>
              </a:spcBef>
              <a:buFontTx/>
              <a:buNone/>
            </a:pPr>
            <a:endParaRPr altLang="en-US" sz="2000" lang="en-US">
              <a:sym typeface="Symbol" pitchFamily="18" charset="2"/>
            </a:endParaRPr>
          </a:p>
          <a:p>
            <a:pPr lvl="0">
              <a:spcBef>
                <a:spcPct val="0"/>
              </a:spcBef>
              <a:buFontTx/>
              <a:buNone/>
            </a:pPr>
            <a:r>
              <a:rPr altLang="en-US" sz="2000" lang="en-US">
                <a:sym typeface="Symbol" pitchFamily="18" charset="2"/>
              </a:rPr>
              <a:t>            The </a:t>
            </a:r>
            <a:r>
              <a:rPr altLang="en-US" sz="2000" i="1" lang="en-US">
                <a:sym typeface="Symbol" pitchFamily="18" charset="2"/>
              </a:rPr>
              <a:t>complement</a:t>
            </a:r>
            <a:r>
              <a:rPr altLang="en-US" sz="2000" lang="en-US">
                <a:sym typeface="Symbol" pitchFamily="18" charset="2"/>
              </a:rPr>
              <a:t> of a set A is:  A = { x : x  A}</a:t>
            </a:r>
          </a:p>
        </p:txBody>
      </p:sp>
      <p:sp>
        <p:nvSpPr>
          <p:cNvPr id="1048674" name=""/>
          <p:cNvSpPr/>
          <p:nvPr/>
        </p:nvSpPr>
        <p:spPr>
          <a:xfrm rot="0">
            <a:off x="1143000" y="2590800"/>
            <a:ext cx="5334000" cy="6858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lang="en-US">
                <a:sym typeface="Symbol" pitchFamily="18" charset="2"/>
              </a:rPr>
              <a:t>If A = {x : x is at home}, then</a:t>
            </a:r>
          </a:p>
        </p:txBody>
      </p:sp>
      <p:sp>
        <p:nvSpPr>
          <p:cNvPr id="1048675" name=""/>
          <p:cNvSpPr/>
          <p:nvPr/>
        </p:nvSpPr>
        <p:spPr>
          <a:xfrm rot="0">
            <a:off x="1143000" y="3124200"/>
            <a:ext cx="3581400" cy="533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lang="en-US">
                <a:sym typeface="Symbol" pitchFamily="18" charset="2"/>
              </a:rPr>
              <a:t>A = {x : x is not at home}</a:t>
            </a:r>
          </a:p>
        </p:txBody>
      </p:sp>
      <p:sp>
        <p:nvSpPr>
          <p:cNvPr id="1048676" name=""/>
          <p:cNvSpPr/>
          <p:nvPr/>
        </p:nvSpPr>
        <p:spPr>
          <a:xfrm rot="0">
            <a:off x="1143000" y="3505200"/>
            <a:ext cx="2286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77" name=""/>
          <p:cNvSpPr/>
          <p:nvPr/>
        </p:nvSpPr>
        <p:spPr>
          <a:xfrm rot="0">
            <a:off x="4495800" y="1828800"/>
            <a:ext cx="2286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66" name=""/>
          <p:cNvGrpSpPr/>
          <p:nvPr/>
        </p:nvGrpSpPr>
        <p:grpSpPr>
          <a:xfrm rot="0">
            <a:off x="2743200" y="3886200"/>
            <a:ext cx="2438400" cy="1524000"/>
            <a:chOff x="1728" y="2784"/>
            <a:chExt cx="1536" cy="960"/>
          </a:xfrm>
        </p:grpSpPr>
        <p:sp>
          <p:nvSpPr>
            <p:cNvPr id="1048678" name="" descr="Light upward diagonal"/>
            <p:cNvSpPr/>
            <p:nvPr/>
          </p:nvSpPr>
          <p:spPr>
            <a:xfrm rot="0">
              <a:off x="1728" y="2784"/>
              <a:ext cx="1536" cy="960"/>
            </a:xfrm>
            <a:prstGeom prst="rect"/>
            <a:pattFill prst="ltUpDiag">
              <a:fgClr>
                <a:schemeClr val="dk1"/>
              </a:fgClr>
              <a:bgClr>
                <a:schemeClr val="lt1"/>
              </a:bgClr>
            </a:pattFill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79" name=""/>
            <p:cNvSpPr/>
            <p:nvPr/>
          </p:nvSpPr>
          <p:spPr>
            <a:xfrm rot="0">
              <a:off x="2544" y="2928"/>
              <a:ext cx="528" cy="528"/>
            </a:xfrm>
            <a:prstGeom prst="ellipse"/>
            <a:solidFill>
              <a:schemeClr val="lt1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680" name=""/>
            <p:cNvSpPr/>
            <p:nvPr/>
          </p:nvSpPr>
          <p:spPr>
            <a:xfrm rot="0">
              <a:off x="2592" y="2976"/>
              <a:ext cx="240" cy="288"/>
            </a:xfrm>
            <a:prstGeom prst="rect"/>
            <a:noFill/>
            <a:ln>
              <a:noFill/>
            </a:ln>
          </p:spPr>
          <p:txBody>
            <a:bodyPr bIns="45720" lIns="91440" rIns="91440" tIns="45720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indent="-342900" lvl="0" marL="342900">
                <a:lnSpc>
                  <a:spcPct val="90000"/>
                </a:lnSpc>
              </a:pPr>
              <a:r>
                <a:rPr altLang="en-US" sz="2000" lang="en-US">
                  <a:sym typeface="Symbol" pitchFamily="18" charset="2"/>
                </a:rPr>
                <a:t>A</a:t>
              </a:r>
            </a:p>
          </p:txBody>
        </p:sp>
      </p:grpSp>
      <p:grpSp>
        <p:nvGrpSpPr>
          <p:cNvPr id="67" name=""/>
          <p:cNvGrpSpPr/>
          <p:nvPr/>
        </p:nvGrpSpPr>
        <p:grpSpPr>
          <a:xfrm rot="0">
            <a:off x="6248400" y="3352800"/>
            <a:ext cx="1371600" cy="1524000"/>
            <a:chOff x="3792" y="3072"/>
            <a:chExt cx="864" cy="960"/>
          </a:xfrm>
        </p:grpSpPr>
        <p:grpSp>
          <p:nvGrpSpPr>
            <p:cNvPr id="68" name=""/>
            <p:cNvGrpSpPr/>
            <p:nvPr/>
          </p:nvGrpSpPr>
          <p:grpSpPr>
            <a:xfrm rot="0">
              <a:off x="3792" y="3072"/>
              <a:ext cx="864" cy="960"/>
              <a:chOff x="288" y="3168"/>
              <a:chExt cx="4428" cy="768"/>
            </a:xfrm>
          </p:grpSpPr>
          <p:sp>
            <p:nvSpPr>
              <p:cNvPr id="1048681" name=""/>
              <p:cNvSpPr/>
              <p:nvPr/>
            </p:nvSpPr>
            <p:spPr>
              <a:xfrm rot="0">
                <a:off x="288" y="3168"/>
                <a:ext cx="4428" cy="768"/>
              </a:xfrm>
              <a:prstGeom prst="ellipse"/>
              <a:solidFill>
                <a:schemeClr val="hlink"/>
              </a:solidFill>
              <a:ln>
                <a:noFill/>
              </a:ln>
            </p:spPr>
            <p:txBody>
              <a:bodyPr anchor="ctr" bIns="45720" lIns="91440" rIns="91440" tIns="45720" wrap="none"/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5pPr>
              </a:lstStyle>
              <a:p>
                <a:endParaRPr altLang="en-US" lang="en-US"/>
              </a:p>
            </p:txBody>
          </p:sp>
          <p:sp>
            <p:nvSpPr>
              <p:cNvPr id="1048682" name=""/>
              <p:cNvSpPr txBox="1"/>
              <p:nvPr/>
            </p:nvSpPr>
            <p:spPr>
              <a:xfrm rot="0">
                <a:off x="288" y="3264"/>
                <a:ext cx="4387" cy="543"/>
              </a:xfrm>
              <a:prstGeom prst="rect"/>
              <a:noFill/>
              <a:ln>
                <a:noFill/>
              </a:ln>
            </p:spPr>
            <p:txBody>
              <a:bodyPr bIns="45720" lIns="91440" rIns="91440" tIns="45720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2400" i="0">
                    <a:solidFill>
                      <a:schemeClr val="dk1"/>
                    </a:solidFill>
                    <a:latin typeface="Times New Roman" pitchFamily="18" charset="0"/>
                    <a:sym typeface="Times New Roman" pitchFamily="18" charset="0"/>
                  </a:defRPr>
                </a:lvl5pPr>
              </a:lstStyle>
              <a:p>
                <a:pPr algn="ctr" lvl="0">
                  <a:lnSpc>
                    <a:spcPct val="90000"/>
                  </a:lnSpc>
                  <a:buFont typeface="Symbol" pitchFamily="18" charset="2"/>
                  <a:buChar char="Æ"/>
                </a:pPr>
                <a:r>
                  <a:rPr altLang="en-US" lang="en-US">
                    <a:latin typeface="Chalkboard" pitchFamily="0" charset="0"/>
                    <a:sym typeface="Symbol" pitchFamily="18" charset="2"/>
                  </a:rPr>
                  <a:t>= U and </a:t>
                </a:r>
              </a:p>
              <a:p>
                <a:pPr algn="ctr" lvl="0">
                  <a:lnSpc>
                    <a:spcPct val="90000"/>
                  </a:lnSpc>
                  <a:buFont typeface="Symbol" pitchFamily="18" charset="2"/>
                  <a:buNone/>
                </a:pPr>
                <a:r>
                  <a:rPr altLang="en-US" lang="en-US">
                    <a:latin typeface="Chalkboard" pitchFamily="0" charset="0"/>
                    <a:sym typeface="Symbol" pitchFamily="18" charset="2"/>
                  </a:rPr>
                  <a:t>U = </a:t>
                </a:r>
              </a:p>
            </p:txBody>
          </p:sp>
        </p:grpSp>
        <p:sp>
          <p:nvSpPr>
            <p:cNvPr id="1048683" name=""/>
            <p:cNvSpPr/>
            <p:nvPr/>
          </p:nvSpPr>
          <p:spPr>
            <a:xfrm rot="0">
              <a:off x="3936" y="3648"/>
              <a:ext cx="14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84" name=""/>
            <p:cNvSpPr/>
            <p:nvPr/>
          </p:nvSpPr>
          <p:spPr>
            <a:xfrm rot="0">
              <a:off x="3984" y="3216"/>
              <a:ext cx="14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685" name=""/>
          <p:cNvSpPr/>
          <p:nvPr/>
        </p:nvSpPr>
        <p:spPr>
          <a:xfrm rot="0">
            <a:off x="2895600" y="4191000"/>
            <a:ext cx="457200" cy="533400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400" i="0">
                <a:solidFill>
                  <a:schemeClr val="dk1"/>
                </a:solidFill>
                <a:latin typeface="Times New Roman" pitchFamily="18" charset="0"/>
                <a:sym typeface="Times New Roman" pitchFamily="18" charset="0"/>
              </a:defRPr>
            </a:lvl5pPr>
          </a:lstStyle>
          <a:p>
            <a:pPr indent="-342900" lvl="0" marL="342900">
              <a:spcBef>
                <a:spcPct val="20000"/>
              </a:spcBef>
            </a:pPr>
            <a:r>
              <a:rPr altLang="en-US" sz="2000" lang="en-US">
                <a:sym typeface="Symbol" pitchFamily="18" charset="2"/>
              </a:rPr>
              <a:t>U</a:t>
            </a:r>
          </a:p>
        </p:txBody>
      </p:sp>
      <p:grpSp>
        <p:nvGrpSpPr>
          <p:cNvPr id="69" name=""/>
          <p:cNvGrpSpPr/>
          <p:nvPr/>
        </p:nvGrpSpPr>
        <p:grpSpPr>
          <a:xfrm rot="0">
            <a:off x="609600" y="5791200"/>
            <a:ext cx="8534400" cy="400050"/>
            <a:chOff x="816" y="3648"/>
            <a:chExt cx="5376" cy="252"/>
          </a:xfrm>
        </p:grpSpPr>
        <p:sp>
          <p:nvSpPr>
            <p:cNvPr id="1048686" name=""/>
            <p:cNvSpPr txBox="1"/>
            <p:nvPr/>
          </p:nvSpPr>
          <p:spPr>
            <a:xfrm rot="0">
              <a:off x="816" y="3648"/>
              <a:ext cx="5376" cy="252"/>
            </a:xfrm>
            <a:prstGeom prst="rect"/>
            <a:noFill/>
            <a:ln>
              <a:noFill/>
            </a:ln>
          </p:spPr>
          <p:txBody>
            <a:bodyPr bIns="45720" lIns="91440" rIns="91440" tIns="45720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400" i="0">
                  <a:solidFill>
                    <a:schemeClr val="dk1"/>
                  </a:solidFill>
                  <a:latin typeface="Times New Roman" pitchFamily="18" charset="0"/>
                  <a:sym typeface="Times New Roman" pitchFamily="18" charset="0"/>
                </a:defRPr>
              </a:lvl5pPr>
            </a:lstStyle>
            <a:p>
              <a:pPr lvl="0"/>
              <a:r>
                <a:rPr altLang="en-US" sz="2000" lang="en-US">
                  <a:sym typeface="Symbol" pitchFamily="18" charset="2"/>
                </a:rPr>
                <a:t>       A = U – A, where U is the universal set.</a:t>
              </a:r>
            </a:p>
          </p:txBody>
        </p:sp>
        <p:sp>
          <p:nvSpPr>
            <p:cNvPr id="1048687" name=""/>
            <p:cNvSpPr/>
            <p:nvPr/>
          </p:nvSpPr>
          <p:spPr>
            <a:xfrm rot="0">
              <a:off x="1104" y="3696"/>
              <a:ext cx="14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ransition spd="fast" advClick="1" advTm="100">
    <p:cut thruBlk="0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5" grpId="0" uiExpand="0" build="whol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2" name=""/>
          <p:cNvSpPr/>
          <p:nvPr>
            <p:ph type="title" sz="full" idx="0"/>
          </p:nvPr>
        </p:nvSpPr>
        <p:spPr>
          <a:xfrm rot="0">
            <a:off x="533400" y="-76200"/>
            <a:ext cx="7772400" cy="762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Identify the sets by shading</a:t>
            </a:r>
          </a:p>
        </p:txBody>
      </p:sp>
      <p:pic>
        <p:nvPicPr>
          <p:cNvPr id="2097152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8600" y="685800"/>
            <a:ext cx="8686800" cy="59817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Identify the sets by shading</a:t>
            </a:r>
          </a:p>
        </p:txBody>
      </p:sp>
      <p:pic>
        <p:nvPicPr>
          <p:cNvPr id="2097153" name="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62000" y="1800225"/>
            <a:ext cx="7696200" cy="32766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Check your answer </a:t>
            </a:r>
          </a:p>
        </p:txBody>
      </p:sp>
      <p:sp>
        <p:nvSpPr>
          <p:cNvPr id="1048755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http://math.uww.edu/~mcfarlat/143venn.htm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Some examples</a:t>
            </a:r>
          </a:p>
        </p:txBody>
      </p:sp>
      <p:sp>
        <p:nvSpPr>
          <p:cNvPr id="1048711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sz="2800" lang="en-US"/>
              <a:t>The set </a:t>
            </a:r>
            <a:r>
              <a:rPr altLang="en-US" sz="2800" i="1" lang="en-US"/>
              <a:t>V of all vowels in the English alphabet  V = {a, e, i, o, u}.</a:t>
            </a:r>
          </a:p>
          <a:p>
            <a:pPr lvl="0"/>
            <a:r>
              <a:rPr altLang="en-US" sz="2800" lang="en-US"/>
              <a:t>The set of positive integers less than 100 can be denoted by {1</a:t>
            </a:r>
            <a:r>
              <a:rPr altLang="en-US" sz="2800" i="1" lang="en-US"/>
              <a:t>, 2, 3, . . . , 99}. ellipses (. . .) are used when the general pattern of the </a:t>
            </a:r>
            <a:r>
              <a:rPr altLang="en-US" sz="2800" lang="en-US"/>
              <a:t>elements is obvious.</a:t>
            </a:r>
          </a:p>
          <a:p>
            <a:pPr lvl="0"/>
            <a:r>
              <a:rPr altLang="en-US" sz="2800" lang="en-US"/>
              <a:t>{</a:t>
            </a:r>
            <a:r>
              <a:rPr altLang="en-US" sz="2800" i="1" lang="en-US"/>
              <a:t>a, 2, Fred, </a:t>
            </a:r>
            <a:r>
              <a:rPr altLang="en-US" sz="2800" lang="en-US"/>
              <a:t>New Jersey} is the set containing the four elements </a:t>
            </a:r>
            <a:r>
              <a:rPr altLang="en-US" sz="2800" i="1" lang="en-US"/>
              <a:t>a, 2, Fred, and New Jersey.</a:t>
            </a:r>
          </a:p>
          <a:p>
            <a:pPr lvl="0"/>
            <a:endParaRPr altLang="en-US" sz="2800" i="1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Element of Set</a:t>
            </a:r>
          </a:p>
        </p:txBody>
      </p:sp>
      <p:sp>
        <p:nvSpPr>
          <p:cNvPr id="1048713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>
                <a:sym typeface="Symbol" pitchFamily="18" charset="2"/>
              </a:rPr>
              <a:t>A </a:t>
            </a:r>
            <a:r>
              <a:rPr altLang="en-US" i="1" lang="en-US">
                <a:sym typeface="Symbol" pitchFamily="18" charset="2"/>
              </a:rPr>
              <a:t>set</a:t>
            </a:r>
            <a:r>
              <a:rPr altLang="en-US" lang="en-US">
                <a:sym typeface="Symbol" pitchFamily="18" charset="2"/>
              </a:rPr>
              <a:t> is an unordered collection of objects referred to as  elements.</a:t>
            </a:r>
          </a:p>
          <a:p>
            <a:pPr lvl="0"/>
            <a:r>
              <a:rPr altLang="en-US" i="1" lang="en-US"/>
              <a:t>A set is </a:t>
            </a:r>
            <a:r>
              <a:rPr altLang="en-US" lang="en-US"/>
              <a:t>said to </a:t>
            </a:r>
            <a:r>
              <a:rPr altLang="en-US" i="1" lang="en-US"/>
              <a:t>contain its elements. We write a ∈ A to denote that a is an element of the set A. </a:t>
            </a:r>
          </a:p>
          <a:p>
            <a:pPr lvl="0"/>
            <a:r>
              <a:rPr altLang="en-US" i="1" lang="en-US"/>
              <a:t>The </a:t>
            </a:r>
            <a:r>
              <a:rPr altLang="en-US" lang="en-US"/>
              <a:t>notation </a:t>
            </a:r>
            <a:r>
              <a:rPr altLang="en-US" i="1" lang="en-US"/>
              <a:t>a ∈ A denotes that a is not an element of the set A.</a:t>
            </a:r>
          </a:p>
          <a:p>
            <a:pPr lvl="0"/>
            <a:endParaRPr altLang="en-US" lang="en-US"/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rot="5400000" flipH="1" flipV="1">
            <a:off x="4000500" y="4762500"/>
            <a:ext cx="381000" cy="304800"/>
          </a:xfrm>
          <a:prstGeom prst="line"/>
          <a:noFill/>
          <a:ln w="28575" cap="sq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Try Yourself</a:t>
            </a:r>
          </a:p>
        </p:txBody>
      </p:sp>
      <p:sp>
        <p:nvSpPr>
          <p:cNvPr id="1048715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Let A = {1, 3, { { 1,2}, ø},{ø } }.  State whether the following statements are true or not. Give reason.</a:t>
            </a:r>
          </a:p>
          <a:p>
            <a:pPr lvl="0"/>
            <a:r>
              <a:rPr altLang="en-US" lang="en-US"/>
              <a:t>{{1, 2},{ø } }  ϵ  A	</a:t>
            </a:r>
          </a:p>
          <a:p>
            <a:pPr lvl="0"/>
            <a:r>
              <a:rPr altLang="en-US" lang="en-US"/>
              <a:t>{1, 4,{ø } }  ϵ  A</a:t>
            </a:r>
          </a:p>
          <a:p>
            <a:pPr lvl="0"/>
            <a:r>
              <a:rPr altLang="en-US" lang="en-US"/>
              <a:t>ø  ϵ  A	</a:t>
            </a:r>
          </a:p>
          <a:p>
            <a:pPr lvl="0">
              <a:buNone/>
            </a:pPr>
            <a:r>
              <a:rPr altLang="en-US" lang="en-US"/>
              <a:t>	</a:t>
            </a:r>
          </a:p>
          <a:p>
            <a:pPr lvl="0">
              <a:buNone/>
            </a:pPr>
            <a:endParaRPr altLang="en-US" lang="en-US"/>
          </a:p>
          <a:p>
            <a:pPr lvl="0"/>
            <a:endParaRPr altLang="en-US" lang="en-US"/>
          </a:p>
          <a:p>
            <a:pPr lvl="0"/>
            <a:endParaRPr altLang="en-US" lang="en-US"/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  <a:sym typeface="Symbol" pitchFamily="18" charset="2"/>
              </a:rPr>
              <a:t>Some Sets</a:t>
            </a:r>
            <a:br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1048717" name=""/>
          <p:cNvSpPr/>
          <p:nvPr>
            <p:ph sz="full" idx="1"/>
          </p:nvPr>
        </p:nvSpPr>
        <p:spPr>
          <a:xfrm rot="0">
            <a:off x="685800" y="18288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sz="1600" lang="en-US">
              <a:sym typeface="Symbol" pitchFamily="18" charset="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ym typeface="Symbol" pitchFamily="18" charset="2"/>
              </a:rPr>
              <a:t>N = {0,1,2,3,…}, the set of natural numbers, non negative integers, (occasionally IN)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1600" lang="en-US">
              <a:sym typeface="Symbol" pitchFamily="18" charset="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ym typeface="Symbol" pitchFamily="18" charset="2"/>
              </a:rPr>
              <a:t>Z = { …, -2, -1, 0, 1, 2,3, …), the set of integers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1600" lang="en-US">
              <a:sym typeface="Symbol" pitchFamily="18" charset="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ym typeface="Symbol" pitchFamily="18" charset="2"/>
              </a:rPr>
              <a:t>Z</a:t>
            </a:r>
            <a:r>
              <a:rPr altLang="en-US" baseline="30000" sz="1600" lang="en-US">
                <a:sym typeface="Symbol" pitchFamily="18" charset="2"/>
              </a:rPr>
              <a:t>+</a:t>
            </a:r>
            <a:r>
              <a:rPr altLang="en-US" sz="1600" lang="en-US">
                <a:sym typeface="Symbol" pitchFamily="18" charset="2"/>
              </a:rPr>
              <a:t> = {1,2,3,…} set of positive integers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1600" lang="en-US">
              <a:sym typeface="Symbol" pitchFamily="18" charset="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ym typeface="Symbol" pitchFamily="18" charset="2"/>
              </a:rPr>
              <a:t>Q = {p/q | p  Z, q Z, and q0}, set of rational numbers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1600" lang="en-US">
              <a:sym typeface="Symbol" pitchFamily="18" charset="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ym typeface="Symbol" pitchFamily="18" charset="2"/>
              </a:rPr>
              <a:t>R, the set of real numbers</a:t>
            </a:r>
          </a:p>
          <a:p>
            <a:pPr indent="0" lvl="0" marL="0">
              <a:buNone/>
            </a:pPr>
            <a:r>
              <a:rPr altLang="en-US" sz="1600" lang="en-US"/>
              <a:t>R+, the set of positive real numbers</a:t>
            </a:r>
          </a:p>
          <a:p>
            <a:pPr indent="0" lvl="0" marL="0">
              <a:buNone/>
            </a:pPr>
            <a:r>
              <a:rPr altLang="en-US" sz="1600" lang="en-US"/>
              <a:t>C</a:t>
            </a:r>
            <a:r>
              <a:rPr altLang="en-US" sz="1600" i="1" lang="en-US"/>
              <a:t>, the set of complex numbers.</a:t>
            </a: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1600" lang="en-US">
              <a:sym typeface="Symbol" pitchFamily="18" charset="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1600" lang="en-US">
              <a:ea typeface="Times New Roman" pitchFamily="18" charset="0"/>
              <a:sym typeface="Symbol" pitchFamily="18" charset="2"/>
            </a:endParaRPr>
          </a:p>
          <a:p>
            <a:pPr indent="0" lvl="0" marL="0">
              <a:spcBef>
                <a:spcPct val="0"/>
              </a:spcBef>
              <a:buFontTx/>
              <a:buNone/>
            </a:pPr>
            <a:endParaRPr altLang="en-US" sz="1600" lang="en-US">
              <a:ea typeface="Times New Roman" pitchFamily="18" charset="0"/>
              <a:sym typeface="Symbol" pitchFamily="18" charset="2"/>
            </a:endParaRPr>
          </a:p>
          <a:p>
            <a:pPr indent="0" lvl="0" marL="0"/>
            <a:endParaRPr altLang="en-US" sz="1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8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Set builder notation</a:t>
            </a:r>
          </a:p>
        </p:txBody>
      </p:sp>
      <p:sp>
        <p:nvSpPr>
          <p:cNvPr id="1048719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Another way to describe a set is to use set builder notation.</a:t>
            </a:r>
          </a:p>
          <a:p>
            <a:pPr lvl="0"/>
            <a:r>
              <a:rPr altLang="en-US" i="1" lang="en-US"/>
              <a:t>O = {x | x is an odd positive integer less than 10}</a:t>
            </a:r>
          </a:p>
          <a:p>
            <a:pPr lvl="0"/>
            <a:r>
              <a:rPr altLang="en-US" lang="en-US"/>
              <a:t>or, specifying the universe as the set of positive integers, as</a:t>
            </a:r>
          </a:p>
          <a:p>
            <a:pPr lvl="0"/>
            <a:r>
              <a:rPr altLang="en-US" i="1" lang="en-US"/>
              <a:t>O = {x ∈ Z+ | x is odd and x &lt; 10}.</a:t>
            </a:r>
          </a:p>
          <a:p>
            <a:pPr lvl="0"/>
            <a:endParaRPr altLang="en-US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Empty Set</a:t>
            </a:r>
          </a:p>
        </p:txBody>
      </p:sp>
      <p:sp>
        <p:nvSpPr>
          <p:cNvPr id="1048721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sz="2000" lang="en-US"/>
              <a:t>There is a special set that has no elements. This set is called the empty set,or null set, and is denoted by ∅. The empty set can also be denoted by { }</a:t>
            </a:r>
          </a:p>
          <a:p>
            <a:pPr lvl="0">
              <a:buNone/>
            </a:pPr>
            <a:r>
              <a:rPr altLang="en-US" lang="en-US"/>
              <a:t> </a:t>
            </a:r>
            <a:r>
              <a:rPr altLang="en-US" sz="2000" lang="en-US"/>
              <a:t>Common error is to confuse the empty set ∅ with the set {∅}</a:t>
            </a:r>
          </a:p>
          <a:p>
            <a:pPr lvl="0"/>
            <a:r>
              <a:rPr altLang="en-US" sz="2000" lang="en-US"/>
              <a:t>The empty set can be thought of as an empty folder and the set consisting of just the empty set can be thought of as a folder with exactly one folder inside, namely, the empty folder.</a:t>
            </a:r>
          </a:p>
          <a:p>
            <a:pPr lvl="0"/>
            <a:r>
              <a:rPr altLang="en-US" sz="2000" lang="en-US"/>
              <a:t>Determine whether these statements are true or false.</a:t>
            </a:r>
          </a:p>
          <a:p>
            <a:pPr lvl="0"/>
            <a:r>
              <a:rPr altLang="en-US" sz="2000" lang="en-US"/>
              <a:t>a) ∅ ∈ {∅}                            b) ∅ ∈ {∅</a:t>
            </a:r>
            <a:r>
              <a:rPr altLang="en-US" sz="2000" i="1" lang="en-US"/>
              <a:t>, {∅}}</a:t>
            </a:r>
          </a:p>
          <a:p>
            <a:pPr lvl="0"/>
            <a:r>
              <a:rPr altLang="en-US" sz="2000" lang="en-US"/>
              <a:t>c) {∅} ∈ {∅}                         d) {∅} ∈ {{∅}}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>
                <a:solidFill>
                  <a:schemeClr val="lt2"/>
                </a:solidFill>
                <a:latin typeface="Times New Roman" pitchFamily="18" charset="0"/>
                <a:sym typeface="Times New Roman" pitchFamily="18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Subset</a:t>
            </a:r>
          </a:p>
        </p:txBody>
      </p:sp>
      <p:sp>
        <p:nvSpPr>
          <p:cNvPr id="1048723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baseline="0" b="1" sz="32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8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4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defRPr baseline="0" b="1" sz="2000" i="0">
                <a:solidFill>
                  <a:schemeClr val="dk1"/>
                </a:solidFill>
                <a:latin typeface="Arial" pitchFamily="0" charset="0"/>
                <a:sym typeface="Times New Roman" pitchFamily="18" charset="0"/>
              </a:defRPr>
            </a:lvl5pPr>
          </a:lstStyle>
          <a:p>
            <a:pPr lvl="0"/>
            <a:r>
              <a:rPr altLang="en-US" lang="en-US"/>
              <a:t>The set </a:t>
            </a:r>
            <a:r>
              <a:rPr altLang="en-US" i="1" lang="en-US"/>
              <a:t>A is a subset of B if and only if every element of A is also an element of B. We use </a:t>
            </a:r>
            <a:r>
              <a:rPr altLang="en-US" lang="en-US"/>
              <a:t>the notation </a:t>
            </a:r>
          </a:p>
          <a:p>
            <a:pPr lvl="0">
              <a:buNone/>
            </a:pPr>
            <a:r>
              <a:rPr altLang="en-US" i="1" lang="en-US"/>
              <a:t>A ⊆ B to indicate that A is a subset of the set 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66CC"/>
      </a:lt1>
      <a:dk2>
        <a:srgbClr val="000000"/>
      </a:dk2>
      <a:lt2>
        <a:srgbClr val="CBCBCB"/>
      </a:lt2>
      <a:accent1>
        <a:srgbClr val="00CCFF"/>
      </a:accent1>
      <a:accent2>
        <a:srgbClr val="00FFCC"/>
      </a:accent2>
      <a:accent3>
        <a:srgbClr val="0066CC"/>
      </a:accent3>
      <a:accent4>
        <a:srgbClr val="FFFFFF"/>
      </a:accent4>
      <a:accent5>
        <a:srgbClr val="000000"/>
      </a:accent5>
      <a:accent6>
        <a:srgbClr val="000000"/>
      </a:accent6>
      <a:hlink>
        <a:srgbClr val="FF3300"/>
      </a:hlink>
      <a:folHlink>
        <a:srgbClr val="FF7C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66CC"/>
        </a:lt1>
        <a:dk2>
          <a:srgbClr val="000000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0066CC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3300"/>
        </a:hlink>
        <a:folHlink>
          <a:srgbClr val="FF7C8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33"/>
        </a:hlink>
        <a:folHlink>
          <a:srgbClr val="CCCCCC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969696"/>
        </a:hlink>
        <a:folHlink>
          <a:srgbClr val="CBCBCB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Bachelor’s Degree in Computer Science</dc:title>
  <dc:creator>Yousuf M Islam</dc:creator>
  <cp:lastModifiedBy>user</cp:lastModifiedBy>
  <dcterms:created xsi:type="dcterms:W3CDTF">2001-04-14T18:31:43Z</dcterms:created>
  <dcterms:modified xsi:type="dcterms:W3CDTF">2017-07-19T07:35:15Z</dcterms:modified>
</cp:coreProperties>
</file>