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758" r:id="rId1"/>
  </p:sldMasterIdLst>
  <p:notesMasterIdLst>
    <p:notesMasterId r:id="rId2"/>
  </p:notesMasterIdLst>
  <p:handoutMasterIdLst>
    <p:handoutMasterId r:id="rId3"/>
  </p:handoutMasterIdLst>
  <p:sldIdLst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21822" autoAdjust="0"/>
    <p:restoredTop sz="90929"/>
  </p:normalViewPr>
  <p:slideViewPr>
    <p:cSldViewPr showGuides="0" snapToGrid="1" snapToObjects="0">
      <p:cViewPr varScale="1">
        <p:scale>
          <a:sx n="63" d="100"/>
          <a:sy n="63" d="100"/>
        </p:scale>
        <p:origin x="-1362" y="-10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tableStyles" Target="tableStyles.xml"/><Relationship Id="rId48" Type="http://schemas.openxmlformats.org/officeDocument/2006/relationships/presProps" Target="presProps.xml"/><Relationship Id="rId49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sz="1200" lang="en-US"/>
              <a:t>Moray Clayton</a:t>
            </a:r>
          </a:p>
        </p:txBody>
      </p:sp>
      <p:sp>
        <p:nvSpPr>
          <p:cNvPr id="1048762" name=""/>
          <p:cNvSpPr/>
          <p:nvPr>
            <p:ph type="dt" sz="quarter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763" name=""/>
          <p:cNvSpPr/>
          <p:nvPr>
            <p:ph type="ftr" sz="quarter" idx="2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r>
              <a:rPr altLang="en-US" sz="1200" lang="en-US"/>
              <a:t>Title goes here</a:t>
            </a:r>
          </a:p>
        </p:txBody>
      </p:sp>
      <p:sp>
        <p:nvSpPr>
          <p:cNvPr id="1048764" name=""/>
          <p:cNvSpPr/>
          <p:nvPr>
            <p:ph type="sldNum" sz="quarter" idx="3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5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endParaRPr altLang="en-US" sz="1200" lang="en-US"/>
          </a:p>
        </p:txBody>
      </p:sp>
      <p:sp>
        <p:nvSpPr>
          <p:cNvPr id="1048756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757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58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759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endParaRPr altLang="en-US" sz="1200" lang="en-US"/>
          </a:p>
        </p:txBody>
      </p:sp>
      <p:sp>
        <p:nvSpPr>
          <p:cNvPr id="1048760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rgbClr val="002F5E">
                <a:alpha val="100000"/>
              </a:srgbClr>
            </a:gs>
            <a:gs pos="5000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rgbClr val="003F7E">
                  <a:alpha val="100000"/>
                </a:srgbClr>
              </a:gs>
              <a:gs pos="5000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95" name=""/>
          <p:cNvSpPr/>
          <p:nvPr/>
        </p:nvSpPr>
        <p:spPr>
          <a:xfrm rot="0">
            <a:off x="685800" y="2438400"/>
            <a:ext cx="84566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96" name=""/>
          <p:cNvSpPr/>
          <p:nvPr/>
        </p:nvSpPr>
        <p:spPr>
          <a:xfrm rot="0">
            <a:off x="0" y="35052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99" name=""/>
          <p:cNvSpPr/>
          <p:nvPr>
            <p:ph type="dt" sz="quarter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600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601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60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Title and Text over Content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1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baseline="0" b="1" cap="none" sz="3200" i="0" kern="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7" name=""/>
          <p:cNvSpPr/>
          <p:nvPr/>
        </p:nvSpPr>
        <p:spPr>
          <a:xfrm rot="0">
            <a:off x="152400" y="17526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8" name=""/>
          <p:cNvSpPr/>
          <p:nvPr/>
        </p:nvSpPr>
        <p:spPr>
          <a:xfrm rot="0">
            <a:off x="685800" y="6629400"/>
            <a:ext cx="3505200" cy="227012"/>
          </a:xfrm>
          <a:prstGeom prst="rect"/>
          <a:gradFill rotWithShape="0">
            <a:gsLst>
              <a:gs pos="0">
                <a:srgbClr val="761800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761800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9" name=""/>
          <p:cNvSpPr/>
          <p:nvPr/>
        </p:nvSpPr>
        <p:spPr>
          <a:xfrm rot="0">
            <a:off x="762000" y="762000"/>
            <a:ext cx="83804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8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bIns="46038" lIns="92075" rIns="92075" tIns="46038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5pPr>
      <a:lvl6pPr algn="l" eaLnBrk="0" fontAlgn="base" hangingPunct="0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6pPr>
      <a:lvl7pPr algn="l" eaLnBrk="0" fontAlgn="base" hangingPunct="0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7pPr>
      <a:lvl8pPr algn="l" eaLnBrk="0" fontAlgn="base" hangingPunct="0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8pPr>
      <a:lvl9pPr algn="l" eaLnBrk="0" fontAlgn="base" hangingPunct="0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b="1"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b="1" sz="2800" kumimoji="1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400" kumimoji="1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b="1" sz="2000" kumimoji="1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ctrTitle" sz="full" idx="4294967295"/>
          </p:nvPr>
        </p:nvSpPr>
        <p:spPr>
          <a:xfrm rot="0">
            <a:off x="609600" y="381000"/>
            <a:ext cx="7772400" cy="1524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>
              <a:defRPr sz="4400"/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Discrete Mathematics</a:t>
            </a:r>
          </a:p>
        </p:txBody>
      </p:sp>
      <p:sp>
        <p:nvSpPr>
          <p:cNvPr id="1048605" name=""/>
          <p:cNvSpPr/>
          <p:nvPr>
            <p:ph type="subTitle" sz="full" idx="4294967295"/>
          </p:nvPr>
        </p:nvSpPr>
        <p:spPr>
          <a:xfrm rot="0">
            <a:off x="609600" y="2514600"/>
            <a:ext cx="8229600" cy="762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r" lvl="0">
              <a:buNone/>
            </a:pPr>
            <a:r>
              <a:rPr altLang="en-US" b="0" lang="en-US"/>
              <a:t>What is Function</a:t>
            </a:r>
            <a:r>
              <a:rPr altLang="en-US" b="0" lang="en-US"/>
              <a:t>?</a:t>
            </a:r>
          </a:p>
        </p:txBody>
      </p:sp>
      <p:sp>
        <p:nvSpPr>
          <p:cNvPr id="1048606" name=""/>
          <p:cNvSpPr txBox="1"/>
          <p:nvPr/>
        </p:nvSpPr>
        <p:spPr>
          <a:xfrm rot="0">
            <a:off x="457200" y="4929187"/>
            <a:ext cx="8305800" cy="161544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sz="3200" lang="en-US">
              <a:latin typeface="Arial" pitchFamily="0" charset="0"/>
            </a:endParaRPr>
          </a:p>
          <a:p>
            <a:pPr lvl="0"/>
            <a:r>
              <a:rPr altLang="en-US" sz="3200" lang="en-US">
                <a:latin typeface="Arial" pitchFamily="0" charset="0"/>
              </a:rPr>
              <a:t>Function  &amp; Tree</a:t>
            </a:r>
            <a:r>
              <a:rPr altLang="en-US" sz="3200" lang="en-US">
                <a:latin typeface="Arial" pitchFamily="0" charset="0"/>
              </a:rPr>
              <a:t> – Lesson </a:t>
            </a:r>
            <a:r>
              <a:rPr altLang="en-US" sz="3200" lang="en-US">
                <a:latin typeface="Arial" pitchFamily="0" charset="0"/>
              </a:rPr>
              <a:t>6</a:t>
            </a:r>
          </a:p>
          <a:p>
            <a:pPr lvl="0"/>
            <a:r>
              <a:rPr altLang="en-US" sz="3200" lang="en-US">
                <a:latin typeface="Arial" pitchFamily="0" charset="0"/>
              </a:rPr>
              <a:t>May1st</a:t>
            </a:r>
            <a:r>
              <a:rPr altLang="en-US" sz="3200" lang="en-US">
                <a:latin typeface="Arial" pitchFamily="0" charset="0"/>
              </a:rPr>
              <a:t>, 201</a:t>
            </a:r>
            <a:r>
              <a:rPr altLang="en-US" sz="3200" lang="en-US">
                <a:latin typeface="Arial" pitchFamily="0" charset="0"/>
              </a:rPr>
              <a:t>6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"/>
                                        <p:tgtEl>
                                          <p:spTgt spid="104860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6" masterRel="sameClick" presetSubtype="1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uiExpand="0" build="p" bldLvl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Explain Why?</a:t>
            </a:r>
          </a:p>
        </p:txBody>
      </p:sp>
      <p:pic>
        <p:nvPicPr>
          <p:cNvPr id="209716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14487" y="2371725"/>
            <a:ext cx="5915025" cy="33337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Check these</a:t>
            </a:r>
          </a:p>
        </p:txBody>
      </p:sp>
      <p:pic>
        <p:nvPicPr>
          <p:cNvPr id="2097166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2057400"/>
            <a:ext cx="9144000" cy="4191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Bijective (both one-to-one and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onto</a:t>
            </a:r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04862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If the function is </a:t>
            </a:r>
            <a:r>
              <a:rPr altLang="en-US" i="1" lang="en-US"/>
              <a:t>both one-to-one and </a:t>
            </a:r>
            <a:r>
              <a:rPr altLang="en-US" lang="en-US"/>
              <a:t>onto that function is </a:t>
            </a:r>
            <a:r>
              <a:rPr altLang="en-US" i="1" lang="en-US"/>
              <a:t>bijective.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Trees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27" name=""/>
          <p:cNvSpPr txBox="1"/>
          <p:nvPr/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sz="1400" lang="en-US"/>
              <a:t>L23</a:t>
            </a:r>
          </a:p>
        </p:txBody>
      </p:sp>
      <p:sp>
        <p:nvSpPr>
          <p:cNvPr id="1048628" name=""/>
          <p:cNvSpPr txBox="1"/>
          <p:nvPr/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US"/>
              <a:pPr algn="r" lvl="0"/>
              <a:t>13</a:t>
            </a:fld>
            <a:endParaRPr altLang="en-US" sz="1400" lang="en-US"/>
          </a:p>
        </p:txBody>
      </p:sp>
      <p:sp>
        <p:nvSpPr>
          <p:cNvPr id="1048629" name=""/>
          <p:cNvSpPr txBox="1"/>
          <p:nvPr/>
        </p:nvSpPr>
        <p:spPr>
          <a:xfrm rot="0">
            <a:off x="381000" y="228600"/>
            <a:ext cx="82296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sz="4400" lang="en-US">
              <a:solidFill>
                <a:schemeClr val="lt2"/>
              </a:solidFill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30" name="" descr="Rectangle: Click to edit Master text styles Second level Third level Fourth level Fifth level"/>
          <p:cNvSpPr txBox="1"/>
          <p:nvPr/>
        </p:nvSpPr>
        <p:spPr>
          <a:xfrm rot="0">
            <a:off x="228600" y="1524000"/>
            <a:ext cx="8229600" cy="5029200"/>
          </a:xfrm>
          <a:prstGeom prst="rect"/>
          <a:noFill/>
          <a:ln>
            <a:noFill/>
          </a:ln>
        </p:spPr>
        <p:txBody>
          <a:bodyPr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altLang="en-US" b="1" sz="3200" lang="en-US">
                <a:latin typeface="Arial" pitchFamily="0" charset="0"/>
              </a:rPr>
              <a:t>A very important type of graph in CS is called a </a:t>
            </a:r>
            <a:r>
              <a:rPr altLang="en-US" b="1" sz="3200" i="1" lang="en-US">
                <a:latin typeface="Arial" pitchFamily="0" charset="0"/>
              </a:rPr>
              <a:t>tree</a:t>
            </a:r>
            <a:r>
              <a:rPr altLang="en-US" b="1" sz="3200" lang="en-US">
                <a:latin typeface="Arial" pitchFamily="0" charset="0"/>
              </a:rPr>
              <a:t>:</a:t>
            </a: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altLang="en-US" b="1" sz="3200" lang="en-US">
              <a:latin typeface="Arial" pitchFamily="0" charset="0"/>
            </a:endParaRP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altLang="en-US" b="1" sz="3200" lang="en-US">
              <a:latin typeface="Arial" pitchFamily="0" charset="0"/>
            </a:endParaRP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altLang="en-US" b="1" sz="3200" lang="en-US">
              <a:latin typeface="Arial" pitchFamily="0" charset="0"/>
            </a:endParaRP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altLang="en-US" b="1" sz="3200" lang="en-US">
              <a:latin typeface="Arial" pitchFamily="0" charset="0"/>
            </a:endParaRP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altLang="en-US" b="1" sz="3200" lang="en-US">
              <a:latin typeface="Arial" pitchFamily="0" charset="0"/>
            </a:endParaRP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altLang="en-US" b="1" sz="3200" lang="en-US">
                <a:latin typeface="Arial" pitchFamily="0" charset="0"/>
              </a:rPr>
              <a:t>Real 							</a:t>
            </a:r>
          </a:p>
          <a:p>
            <a:pPr eaLnBrk="1" hangingPunct="1" indent="-342900" latinLnBrk="1" lvl="0" marL="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altLang="en-US" b="1" sz="3200" lang="en-US">
                <a:latin typeface="Arial" pitchFamily="0" charset="0"/>
              </a:rPr>
              <a:t>Tree							</a:t>
            </a:r>
          </a:p>
        </p:txBody>
      </p:sp>
      <p:pic>
        <p:nvPicPr>
          <p:cNvPr id="2097167" name="" descr="tre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2641600"/>
            <a:ext cx="2143125" cy="2514600"/>
          </a:xfrm>
          <a:prstGeom prst="rect"/>
          <a:noFill/>
          <a:ln>
            <a:noFill/>
          </a:ln>
        </p:spPr>
      </p:pic>
      <p:pic>
        <p:nvPicPr>
          <p:cNvPr id="2097168" name="" descr="tre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62200" y="2641600"/>
            <a:ext cx="2143125" cy="2514600"/>
          </a:xfrm>
          <a:prstGeom prst="rect"/>
          <a:noFill/>
          <a:ln>
            <a:noFill/>
          </a:ln>
        </p:spPr>
      </p:pic>
      <p:sp>
        <p:nvSpPr>
          <p:cNvPr id="1048631" name=""/>
          <p:cNvSpPr/>
          <p:nvPr/>
        </p:nvSpPr>
        <p:spPr>
          <a:xfrm rot="0">
            <a:off x="2371725" y="30416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2" name=""/>
          <p:cNvSpPr/>
          <p:nvPr/>
        </p:nvSpPr>
        <p:spPr>
          <a:xfrm rot="0">
            <a:off x="2625725" y="2921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3" name=""/>
          <p:cNvSpPr/>
          <p:nvPr/>
        </p:nvSpPr>
        <p:spPr>
          <a:xfrm rot="0">
            <a:off x="2860675" y="29337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4" name=""/>
          <p:cNvSpPr/>
          <p:nvPr/>
        </p:nvSpPr>
        <p:spPr>
          <a:xfrm rot="0">
            <a:off x="3438525" y="26416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5" name=""/>
          <p:cNvSpPr/>
          <p:nvPr/>
        </p:nvSpPr>
        <p:spPr>
          <a:xfrm rot="0">
            <a:off x="3203575" y="28829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6" name=""/>
          <p:cNvSpPr/>
          <p:nvPr/>
        </p:nvSpPr>
        <p:spPr>
          <a:xfrm rot="0">
            <a:off x="3368675" y="2971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7" name=""/>
          <p:cNvSpPr/>
          <p:nvPr/>
        </p:nvSpPr>
        <p:spPr>
          <a:xfrm rot="0">
            <a:off x="2740025" y="31877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8" name=""/>
          <p:cNvSpPr/>
          <p:nvPr/>
        </p:nvSpPr>
        <p:spPr>
          <a:xfrm rot="0">
            <a:off x="2911475" y="35179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39" name=""/>
          <p:cNvSpPr/>
          <p:nvPr/>
        </p:nvSpPr>
        <p:spPr>
          <a:xfrm rot="0">
            <a:off x="3394075" y="3778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0" name=""/>
          <p:cNvSpPr/>
          <p:nvPr/>
        </p:nvSpPr>
        <p:spPr>
          <a:xfrm rot="0">
            <a:off x="3667125" y="3327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1" name=""/>
          <p:cNvSpPr/>
          <p:nvPr/>
        </p:nvSpPr>
        <p:spPr>
          <a:xfrm rot="0">
            <a:off x="3743325" y="3175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2" name=""/>
          <p:cNvSpPr/>
          <p:nvPr/>
        </p:nvSpPr>
        <p:spPr>
          <a:xfrm rot="0">
            <a:off x="3590925" y="3098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3" name=""/>
          <p:cNvSpPr/>
          <p:nvPr/>
        </p:nvSpPr>
        <p:spPr>
          <a:xfrm rot="0">
            <a:off x="3508375" y="29083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4" name=""/>
          <p:cNvSpPr/>
          <p:nvPr/>
        </p:nvSpPr>
        <p:spPr>
          <a:xfrm rot="0">
            <a:off x="2828925" y="3352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5" name=""/>
          <p:cNvSpPr/>
          <p:nvPr/>
        </p:nvSpPr>
        <p:spPr>
          <a:xfrm rot="0">
            <a:off x="3438525" y="4013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6" name=""/>
          <p:cNvSpPr/>
          <p:nvPr/>
        </p:nvSpPr>
        <p:spPr>
          <a:xfrm rot="0">
            <a:off x="3895725" y="3556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7" name=""/>
          <p:cNvSpPr/>
          <p:nvPr/>
        </p:nvSpPr>
        <p:spPr>
          <a:xfrm rot="0">
            <a:off x="4060825" y="3505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8" name=""/>
          <p:cNvSpPr/>
          <p:nvPr/>
        </p:nvSpPr>
        <p:spPr>
          <a:xfrm rot="0">
            <a:off x="4422775" y="3435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49" name=""/>
          <p:cNvSpPr/>
          <p:nvPr/>
        </p:nvSpPr>
        <p:spPr>
          <a:xfrm rot="0">
            <a:off x="3933825" y="33655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0" name=""/>
          <p:cNvSpPr/>
          <p:nvPr/>
        </p:nvSpPr>
        <p:spPr>
          <a:xfrm rot="0">
            <a:off x="3819525" y="2946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1" name=""/>
          <p:cNvSpPr/>
          <p:nvPr/>
        </p:nvSpPr>
        <p:spPr>
          <a:xfrm rot="0">
            <a:off x="4010025" y="3016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2" name=""/>
          <p:cNvSpPr/>
          <p:nvPr/>
        </p:nvSpPr>
        <p:spPr>
          <a:xfrm rot="0">
            <a:off x="3971925" y="3175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3" name=""/>
          <p:cNvSpPr/>
          <p:nvPr/>
        </p:nvSpPr>
        <p:spPr>
          <a:xfrm rot="0">
            <a:off x="4333875" y="3073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4" name=""/>
          <p:cNvSpPr/>
          <p:nvPr/>
        </p:nvSpPr>
        <p:spPr>
          <a:xfrm rot="0">
            <a:off x="3362325" y="4394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5" name=""/>
          <p:cNvSpPr/>
          <p:nvPr/>
        </p:nvSpPr>
        <p:spPr>
          <a:xfrm rot="0">
            <a:off x="3775075" y="4597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6" name=""/>
          <p:cNvSpPr/>
          <p:nvPr/>
        </p:nvSpPr>
        <p:spPr>
          <a:xfrm rot="0">
            <a:off x="3070225" y="45275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7" name=""/>
          <p:cNvSpPr/>
          <p:nvPr/>
        </p:nvSpPr>
        <p:spPr>
          <a:xfrm rot="0">
            <a:off x="3228975" y="4705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8" name=""/>
          <p:cNvSpPr/>
          <p:nvPr/>
        </p:nvSpPr>
        <p:spPr>
          <a:xfrm rot="0">
            <a:off x="2886075" y="47561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59" name=""/>
          <p:cNvSpPr/>
          <p:nvPr/>
        </p:nvSpPr>
        <p:spPr>
          <a:xfrm rot="0">
            <a:off x="2549525" y="4622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0" name=""/>
          <p:cNvSpPr/>
          <p:nvPr/>
        </p:nvSpPr>
        <p:spPr>
          <a:xfrm rot="0">
            <a:off x="3559175" y="48704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1" name=""/>
          <p:cNvSpPr/>
          <p:nvPr/>
        </p:nvSpPr>
        <p:spPr>
          <a:xfrm rot="0">
            <a:off x="3692525" y="5048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2" name=""/>
          <p:cNvSpPr/>
          <p:nvPr/>
        </p:nvSpPr>
        <p:spPr>
          <a:xfrm rot="0">
            <a:off x="3451225" y="5105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3" name=""/>
          <p:cNvSpPr/>
          <p:nvPr/>
        </p:nvSpPr>
        <p:spPr>
          <a:xfrm rot="0">
            <a:off x="3921125" y="4959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4" name=""/>
          <p:cNvSpPr/>
          <p:nvPr/>
        </p:nvSpPr>
        <p:spPr>
          <a:xfrm rot="0">
            <a:off x="4003675" y="4876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5" name=""/>
          <p:cNvSpPr/>
          <p:nvPr/>
        </p:nvSpPr>
        <p:spPr>
          <a:xfrm rot="0">
            <a:off x="4232275" y="48577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pic>
        <p:nvPicPr>
          <p:cNvPr id="2097169" name="" descr="tre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0" y="2667000"/>
            <a:ext cx="2143125" cy="2514600"/>
          </a:xfrm>
          <a:prstGeom prst="rect"/>
          <a:noFill/>
          <a:ln>
            <a:noFill/>
          </a:ln>
        </p:spPr>
      </p:pic>
      <p:sp>
        <p:nvSpPr>
          <p:cNvPr id="1048666" name=""/>
          <p:cNvSpPr/>
          <p:nvPr/>
        </p:nvSpPr>
        <p:spPr>
          <a:xfrm rot="0">
            <a:off x="4581525" y="30416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7" name=""/>
          <p:cNvSpPr/>
          <p:nvPr/>
        </p:nvSpPr>
        <p:spPr>
          <a:xfrm rot="0">
            <a:off x="4835525" y="2921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8" name=""/>
          <p:cNvSpPr/>
          <p:nvPr/>
        </p:nvSpPr>
        <p:spPr>
          <a:xfrm rot="0">
            <a:off x="5070475" y="29337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69" name=""/>
          <p:cNvSpPr/>
          <p:nvPr/>
        </p:nvSpPr>
        <p:spPr>
          <a:xfrm rot="0">
            <a:off x="5648325" y="26416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0" name=""/>
          <p:cNvSpPr/>
          <p:nvPr/>
        </p:nvSpPr>
        <p:spPr>
          <a:xfrm rot="0">
            <a:off x="5413375" y="28829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1" name=""/>
          <p:cNvSpPr/>
          <p:nvPr/>
        </p:nvSpPr>
        <p:spPr>
          <a:xfrm rot="0">
            <a:off x="5578475" y="2971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2" name=""/>
          <p:cNvSpPr/>
          <p:nvPr/>
        </p:nvSpPr>
        <p:spPr>
          <a:xfrm rot="0">
            <a:off x="4949825" y="31877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3" name=""/>
          <p:cNvSpPr/>
          <p:nvPr/>
        </p:nvSpPr>
        <p:spPr>
          <a:xfrm rot="0">
            <a:off x="5121275" y="35179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4" name=""/>
          <p:cNvSpPr/>
          <p:nvPr/>
        </p:nvSpPr>
        <p:spPr>
          <a:xfrm rot="0">
            <a:off x="5603875" y="3778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5" name=""/>
          <p:cNvSpPr/>
          <p:nvPr/>
        </p:nvSpPr>
        <p:spPr>
          <a:xfrm rot="0">
            <a:off x="5876925" y="3327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6" name=""/>
          <p:cNvSpPr/>
          <p:nvPr/>
        </p:nvSpPr>
        <p:spPr>
          <a:xfrm rot="0">
            <a:off x="5953125" y="3175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7" name=""/>
          <p:cNvSpPr/>
          <p:nvPr/>
        </p:nvSpPr>
        <p:spPr>
          <a:xfrm rot="0">
            <a:off x="5800725" y="3098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8" name=""/>
          <p:cNvSpPr/>
          <p:nvPr/>
        </p:nvSpPr>
        <p:spPr>
          <a:xfrm rot="0">
            <a:off x="5718175" y="29083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79" name=""/>
          <p:cNvSpPr/>
          <p:nvPr/>
        </p:nvSpPr>
        <p:spPr>
          <a:xfrm rot="0">
            <a:off x="5038725" y="3352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0" name=""/>
          <p:cNvSpPr/>
          <p:nvPr/>
        </p:nvSpPr>
        <p:spPr>
          <a:xfrm rot="0">
            <a:off x="5648325" y="4013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1" name=""/>
          <p:cNvSpPr/>
          <p:nvPr/>
        </p:nvSpPr>
        <p:spPr>
          <a:xfrm rot="0">
            <a:off x="6105525" y="3556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2" name=""/>
          <p:cNvSpPr/>
          <p:nvPr/>
        </p:nvSpPr>
        <p:spPr>
          <a:xfrm rot="0">
            <a:off x="6270625" y="3505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3" name=""/>
          <p:cNvSpPr/>
          <p:nvPr/>
        </p:nvSpPr>
        <p:spPr>
          <a:xfrm rot="0">
            <a:off x="6632575" y="3435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4" name=""/>
          <p:cNvSpPr/>
          <p:nvPr/>
        </p:nvSpPr>
        <p:spPr>
          <a:xfrm rot="0">
            <a:off x="6143625" y="33655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5" name=""/>
          <p:cNvSpPr/>
          <p:nvPr/>
        </p:nvSpPr>
        <p:spPr>
          <a:xfrm rot="0">
            <a:off x="6029325" y="2946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6" name=""/>
          <p:cNvSpPr/>
          <p:nvPr/>
        </p:nvSpPr>
        <p:spPr>
          <a:xfrm rot="0">
            <a:off x="6219825" y="3016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7" name=""/>
          <p:cNvSpPr/>
          <p:nvPr/>
        </p:nvSpPr>
        <p:spPr>
          <a:xfrm rot="0">
            <a:off x="6181725" y="31750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8" name=""/>
          <p:cNvSpPr/>
          <p:nvPr/>
        </p:nvSpPr>
        <p:spPr>
          <a:xfrm rot="0">
            <a:off x="6543675" y="3073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89" name=""/>
          <p:cNvSpPr/>
          <p:nvPr/>
        </p:nvSpPr>
        <p:spPr>
          <a:xfrm rot="0">
            <a:off x="5572125" y="43942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0" name=""/>
          <p:cNvSpPr/>
          <p:nvPr/>
        </p:nvSpPr>
        <p:spPr>
          <a:xfrm rot="0">
            <a:off x="5984875" y="4597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1" name=""/>
          <p:cNvSpPr/>
          <p:nvPr/>
        </p:nvSpPr>
        <p:spPr>
          <a:xfrm rot="0">
            <a:off x="5280025" y="45275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2" name=""/>
          <p:cNvSpPr/>
          <p:nvPr/>
        </p:nvSpPr>
        <p:spPr>
          <a:xfrm rot="0">
            <a:off x="5438775" y="4705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3" name=""/>
          <p:cNvSpPr/>
          <p:nvPr/>
        </p:nvSpPr>
        <p:spPr>
          <a:xfrm rot="0">
            <a:off x="5095875" y="47561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4" name=""/>
          <p:cNvSpPr/>
          <p:nvPr/>
        </p:nvSpPr>
        <p:spPr>
          <a:xfrm rot="0">
            <a:off x="4759325" y="4622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5" name=""/>
          <p:cNvSpPr/>
          <p:nvPr/>
        </p:nvSpPr>
        <p:spPr>
          <a:xfrm rot="0">
            <a:off x="5768975" y="48704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6" name=""/>
          <p:cNvSpPr/>
          <p:nvPr/>
        </p:nvSpPr>
        <p:spPr>
          <a:xfrm rot="0">
            <a:off x="5902325" y="50482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7" name=""/>
          <p:cNvSpPr/>
          <p:nvPr/>
        </p:nvSpPr>
        <p:spPr>
          <a:xfrm rot="0">
            <a:off x="5661025" y="51054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8" name=""/>
          <p:cNvSpPr/>
          <p:nvPr/>
        </p:nvSpPr>
        <p:spPr>
          <a:xfrm rot="0">
            <a:off x="6130925" y="49593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699" name=""/>
          <p:cNvSpPr/>
          <p:nvPr/>
        </p:nvSpPr>
        <p:spPr>
          <a:xfrm rot="0">
            <a:off x="6213475" y="487680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sp>
        <p:nvSpPr>
          <p:cNvPr id="1048700" name=""/>
          <p:cNvSpPr/>
          <p:nvPr/>
        </p:nvSpPr>
        <p:spPr>
          <a:xfrm rot="0">
            <a:off x="6442075" y="4857750"/>
            <a:ext cx="76200" cy="76200"/>
          </a:xfrm>
          <a:prstGeom prst="ellipse"/>
          <a:solidFill>
            <a:schemeClr val="l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lang="en-US">
              <a:latin typeface="Calibri" pitchFamily="34" charset="0"/>
            </a:endParaRP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0">
            <a:off x="4657725" y="3079750"/>
            <a:ext cx="292100" cy="1460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 rot="0">
            <a:off x="4873625" y="2997200"/>
            <a:ext cx="87312" cy="2016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rot="0">
            <a:off x="4987925" y="3263900"/>
            <a:ext cx="61912" cy="1000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1" name=""/>
          <p:cNvCxnSpPr>
            <a:cxnSpLocks/>
          </p:cNvCxnSpPr>
          <p:nvPr/>
        </p:nvCxnSpPr>
        <p:spPr>
          <a:xfrm rot="0" flipH="1">
            <a:off x="5103812" y="3009900"/>
            <a:ext cx="4762" cy="3540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2" name=""/>
          <p:cNvCxnSpPr>
            <a:cxnSpLocks/>
          </p:cNvCxnSpPr>
          <p:nvPr/>
        </p:nvCxnSpPr>
        <p:spPr>
          <a:xfrm rot="0">
            <a:off x="5103812" y="3417887"/>
            <a:ext cx="55562" cy="1000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3" name=""/>
          <p:cNvCxnSpPr>
            <a:cxnSpLocks/>
          </p:cNvCxnSpPr>
          <p:nvPr/>
        </p:nvCxnSpPr>
        <p:spPr>
          <a:xfrm rot="0">
            <a:off x="5186362" y="3582987"/>
            <a:ext cx="428625" cy="20637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4" name=""/>
          <p:cNvCxnSpPr>
            <a:cxnSpLocks/>
          </p:cNvCxnSpPr>
          <p:nvPr/>
        </p:nvCxnSpPr>
        <p:spPr>
          <a:xfrm rot="0" flipH="1">
            <a:off x="5668962" y="3392487"/>
            <a:ext cx="219075" cy="39687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5" name=""/>
          <p:cNvCxnSpPr>
            <a:cxnSpLocks/>
          </p:cNvCxnSpPr>
          <p:nvPr/>
        </p:nvCxnSpPr>
        <p:spPr>
          <a:xfrm rot="0">
            <a:off x="5838825" y="3175000"/>
            <a:ext cx="76200" cy="1524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6" name=""/>
          <p:cNvCxnSpPr>
            <a:cxnSpLocks/>
          </p:cNvCxnSpPr>
          <p:nvPr/>
        </p:nvCxnSpPr>
        <p:spPr>
          <a:xfrm rot="0" flipH="1">
            <a:off x="5942012" y="3251200"/>
            <a:ext cx="49212" cy="873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7" name=""/>
          <p:cNvCxnSpPr>
            <a:cxnSpLocks/>
          </p:cNvCxnSpPr>
          <p:nvPr/>
        </p:nvCxnSpPr>
        <p:spPr>
          <a:xfrm rot="0">
            <a:off x="5783262" y="2973387"/>
            <a:ext cx="55562" cy="1254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8" name=""/>
          <p:cNvCxnSpPr>
            <a:cxnSpLocks/>
          </p:cNvCxnSpPr>
          <p:nvPr/>
        </p:nvCxnSpPr>
        <p:spPr>
          <a:xfrm rot="0">
            <a:off x="5643562" y="3036887"/>
            <a:ext cx="168275" cy="7302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39" name=""/>
          <p:cNvCxnSpPr>
            <a:cxnSpLocks/>
          </p:cNvCxnSpPr>
          <p:nvPr/>
        </p:nvCxnSpPr>
        <p:spPr>
          <a:xfrm rot="0">
            <a:off x="5478462" y="2947987"/>
            <a:ext cx="100012" cy="619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0" name=""/>
          <p:cNvCxnSpPr>
            <a:cxnSpLocks/>
          </p:cNvCxnSpPr>
          <p:nvPr/>
        </p:nvCxnSpPr>
        <p:spPr>
          <a:xfrm rot="0" flipV="1">
            <a:off x="5616575" y="2706687"/>
            <a:ext cx="42862" cy="2651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1" name=""/>
          <p:cNvCxnSpPr>
            <a:cxnSpLocks/>
          </p:cNvCxnSpPr>
          <p:nvPr/>
        </p:nvCxnSpPr>
        <p:spPr>
          <a:xfrm rot="0" flipH="1" flipV="1">
            <a:off x="6067425" y="3022600"/>
            <a:ext cx="87312" cy="3540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2" name=""/>
          <p:cNvCxnSpPr>
            <a:cxnSpLocks/>
          </p:cNvCxnSpPr>
          <p:nvPr/>
        </p:nvCxnSpPr>
        <p:spPr>
          <a:xfrm rot="0" flipV="1">
            <a:off x="6257925" y="3138487"/>
            <a:ext cx="296862" cy="746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3" name=""/>
          <p:cNvCxnSpPr>
            <a:cxnSpLocks/>
          </p:cNvCxnSpPr>
          <p:nvPr/>
        </p:nvCxnSpPr>
        <p:spPr>
          <a:xfrm rot="0" flipV="1">
            <a:off x="6246812" y="3092450"/>
            <a:ext cx="11112" cy="9366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4" name=""/>
          <p:cNvCxnSpPr>
            <a:cxnSpLocks/>
          </p:cNvCxnSpPr>
          <p:nvPr/>
        </p:nvCxnSpPr>
        <p:spPr>
          <a:xfrm rot="0" flipV="1">
            <a:off x="6181725" y="3251200"/>
            <a:ext cx="38100" cy="1143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5" name=""/>
          <p:cNvCxnSpPr>
            <a:cxnSpLocks/>
          </p:cNvCxnSpPr>
          <p:nvPr/>
        </p:nvCxnSpPr>
        <p:spPr>
          <a:xfrm rot="0" flipV="1">
            <a:off x="6143625" y="3441700"/>
            <a:ext cx="38100" cy="1143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6" name=""/>
          <p:cNvCxnSpPr>
            <a:cxnSpLocks/>
          </p:cNvCxnSpPr>
          <p:nvPr/>
        </p:nvCxnSpPr>
        <p:spPr>
          <a:xfrm rot="0" flipV="1">
            <a:off x="6181725" y="3543300"/>
            <a:ext cx="88900" cy="508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7" name=""/>
          <p:cNvCxnSpPr>
            <a:cxnSpLocks/>
          </p:cNvCxnSpPr>
          <p:nvPr/>
        </p:nvCxnSpPr>
        <p:spPr>
          <a:xfrm rot="0" flipV="1">
            <a:off x="6346825" y="3473450"/>
            <a:ext cx="285750" cy="698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8" name=""/>
          <p:cNvCxnSpPr>
            <a:cxnSpLocks/>
          </p:cNvCxnSpPr>
          <p:nvPr/>
        </p:nvCxnSpPr>
        <p:spPr>
          <a:xfrm rot="0" flipV="1">
            <a:off x="5713412" y="3632200"/>
            <a:ext cx="430212" cy="3921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49" name=""/>
          <p:cNvCxnSpPr>
            <a:cxnSpLocks/>
          </p:cNvCxnSpPr>
          <p:nvPr/>
        </p:nvCxnSpPr>
        <p:spPr>
          <a:xfrm rot="0" flipH="1" flipV="1">
            <a:off x="5641975" y="3854450"/>
            <a:ext cx="44450" cy="1587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0" name=""/>
          <p:cNvCxnSpPr>
            <a:cxnSpLocks/>
          </p:cNvCxnSpPr>
          <p:nvPr/>
        </p:nvCxnSpPr>
        <p:spPr>
          <a:xfrm rot="0" flipV="1">
            <a:off x="5610225" y="4089400"/>
            <a:ext cx="76200" cy="30480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1" name=""/>
          <p:cNvCxnSpPr>
            <a:cxnSpLocks/>
          </p:cNvCxnSpPr>
          <p:nvPr/>
        </p:nvCxnSpPr>
        <p:spPr>
          <a:xfrm rot="0" flipH="1" flipV="1">
            <a:off x="5648325" y="4432300"/>
            <a:ext cx="347662" cy="1762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2" name=""/>
          <p:cNvCxnSpPr>
            <a:cxnSpLocks/>
          </p:cNvCxnSpPr>
          <p:nvPr/>
        </p:nvCxnSpPr>
        <p:spPr>
          <a:xfrm rot="0" flipH="1" flipV="1">
            <a:off x="6061075" y="4635500"/>
            <a:ext cx="392112" cy="23336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3" name=""/>
          <p:cNvCxnSpPr>
            <a:cxnSpLocks/>
          </p:cNvCxnSpPr>
          <p:nvPr/>
        </p:nvCxnSpPr>
        <p:spPr>
          <a:xfrm rot="0" flipV="1">
            <a:off x="5356225" y="4432300"/>
            <a:ext cx="215900" cy="1333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4" name=""/>
          <p:cNvCxnSpPr>
            <a:cxnSpLocks/>
          </p:cNvCxnSpPr>
          <p:nvPr/>
        </p:nvCxnSpPr>
        <p:spPr>
          <a:xfrm rot="0" flipH="1" flipV="1">
            <a:off x="6049962" y="4662487"/>
            <a:ext cx="174625" cy="22542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5" name=""/>
          <p:cNvCxnSpPr>
            <a:cxnSpLocks/>
          </p:cNvCxnSpPr>
          <p:nvPr/>
        </p:nvCxnSpPr>
        <p:spPr>
          <a:xfrm rot="0" flipH="1" flipV="1">
            <a:off x="6022975" y="4673600"/>
            <a:ext cx="119062" cy="29686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6" name=""/>
          <p:cNvCxnSpPr>
            <a:cxnSpLocks/>
          </p:cNvCxnSpPr>
          <p:nvPr/>
        </p:nvCxnSpPr>
        <p:spPr>
          <a:xfrm rot="0" flipV="1">
            <a:off x="5834062" y="4662487"/>
            <a:ext cx="161925" cy="21907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7" name=""/>
          <p:cNvCxnSpPr>
            <a:cxnSpLocks/>
          </p:cNvCxnSpPr>
          <p:nvPr/>
        </p:nvCxnSpPr>
        <p:spPr>
          <a:xfrm rot="0" flipH="1" flipV="1">
            <a:off x="5834062" y="4935537"/>
            <a:ext cx="79375" cy="12382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8" name=""/>
          <p:cNvCxnSpPr>
            <a:cxnSpLocks/>
          </p:cNvCxnSpPr>
          <p:nvPr/>
        </p:nvCxnSpPr>
        <p:spPr>
          <a:xfrm rot="0" flipV="1">
            <a:off x="5699125" y="4935537"/>
            <a:ext cx="80962" cy="16986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59" name=""/>
          <p:cNvCxnSpPr>
            <a:cxnSpLocks/>
          </p:cNvCxnSpPr>
          <p:nvPr/>
        </p:nvCxnSpPr>
        <p:spPr>
          <a:xfrm rot="0" flipV="1">
            <a:off x="4835525" y="4592637"/>
            <a:ext cx="455612" cy="6826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60" name=""/>
          <p:cNvCxnSpPr>
            <a:cxnSpLocks/>
          </p:cNvCxnSpPr>
          <p:nvPr/>
        </p:nvCxnSpPr>
        <p:spPr>
          <a:xfrm rot="0" flipV="1">
            <a:off x="5160962" y="4592637"/>
            <a:ext cx="130175" cy="17462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45761" name=""/>
          <p:cNvCxnSpPr>
            <a:cxnSpLocks/>
          </p:cNvCxnSpPr>
          <p:nvPr/>
        </p:nvCxnSpPr>
        <p:spPr>
          <a:xfrm rot="0" flipH="1" flipV="1">
            <a:off x="5318125" y="4603750"/>
            <a:ext cx="131762" cy="112712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1048701" name=""/>
          <p:cNvSpPr/>
          <p:nvPr/>
        </p:nvSpPr>
        <p:spPr>
          <a:xfrm rot="0">
            <a:off x="2743200" y="5562600"/>
            <a:ext cx="3505200" cy="6096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en-US">
                <a:latin typeface="Calibri" pitchFamily="34" charset="0"/>
              </a:rPr>
              <a:t>transformation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Rules for Tree</a:t>
            </a:r>
          </a:p>
        </p:txBody>
      </p:sp>
      <p:sp>
        <p:nvSpPr>
          <p:cNvPr id="104870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3100" lang="en-US"/>
              <a:t> A tree with </a:t>
            </a:r>
            <a:r>
              <a:rPr altLang="en-US" sz="3100" i="1" lang="en-US"/>
              <a:t>n vertices has n − 1 edges.</a:t>
            </a:r>
            <a:br/>
            <a:endParaRPr altLang="en-US" sz="3100"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514600" y="2971800"/>
            <a:ext cx="5824537" cy="3124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Find Tree or not.</a:t>
            </a:r>
          </a:p>
        </p:txBody>
      </p:sp>
      <p:pic>
        <p:nvPicPr>
          <p:cNvPr id="2097171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3200400"/>
            <a:ext cx="7705725" cy="3287712"/>
          </a:xfrm>
          <a:prstGeom prst="rect"/>
          <a:noFill/>
          <a:ln>
            <a:noFill/>
          </a:ln>
        </p:spPr>
      </p:pic>
      <p:sp>
        <p:nvSpPr>
          <p:cNvPr id="1048705" name=""/>
          <p:cNvSpPr txBox="1"/>
          <p:nvPr/>
        </p:nvSpPr>
        <p:spPr>
          <a:xfrm rot="0">
            <a:off x="685800" y="1828800"/>
            <a:ext cx="8458200" cy="1143000"/>
          </a:xfrm>
          <a:prstGeom prst="rect"/>
          <a:noFill/>
          <a:ln>
            <a:noFill/>
          </a:ln>
        </p:spPr>
        <p:txBody>
          <a:bodyPr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accent2"/>
              </a:buClr>
              <a:buSzPct val="80000"/>
              <a:buChar char="•"/>
            </a:pPr>
            <a:r>
              <a:rPr altLang="en-US" b="1" lang="en-US">
                <a:latin typeface="Arial" pitchFamily="0" charset="0"/>
              </a:rPr>
              <a:t>A </a:t>
            </a:r>
            <a:r>
              <a:rPr altLang="en-US" b="1" i="1" lang="en-US">
                <a:latin typeface="Arial" pitchFamily="0" charset="0"/>
              </a:rPr>
              <a:t>tree is a</a:t>
            </a:r>
            <a:r>
              <a:rPr altLang="en-US" b="1" i="1" lang="en-US">
                <a:solidFill>
                  <a:srgbClr val="FF0000"/>
                </a:solidFill>
                <a:latin typeface="Arial" pitchFamily="0" charset="0"/>
              </a:rPr>
              <a:t> connected </a:t>
            </a:r>
            <a:r>
              <a:rPr altLang="en-US" b="1" i="1" lang="en-US">
                <a:latin typeface="Arial" pitchFamily="0" charset="0"/>
              </a:rPr>
              <a:t>undirected graph </a:t>
            </a:r>
            <a:r>
              <a:rPr altLang="en-US" b="1" i="1" lang="en-US">
                <a:solidFill>
                  <a:srgbClr val="FF0000"/>
                </a:solidFill>
                <a:latin typeface="Arial" pitchFamily="0" charset="0"/>
              </a:rPr>
              <a:t>with no simple circuits.</a:t>
            </a: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accent2"/>
              </a:buClr>
              <a:buSzPct val="80000"/>
              <a:buChar char="•"/>
            </a:pPr>
            <a:r>
              <a:rPr altLang="en-US" b="1" lang="en-US">
                <a:latin typeface="Comic Sans MS" pitchFamily="66" charset="0"/>
              </a:rPr>
              <a:t>Find which of them are not trees and why!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7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533400"/>
            <a:ext cx="8278812" cy="6019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Spanning Trees</a:t>
            </a:r>
          </a:p>
        </p:txBody>
      </p:sp>
      <p:sp>
        <p:nvSpPr>
          <p:cNvPr id="1048708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Let </a:t>
            </a:r>
            <a:r>
              <a:rPr altLang="en-US" i="1" lang="en-US"/>
              <a:t>G be a simple graph. A spanning tree of G is a subgraph of G that is a tree containing </a:t>
            </a:r>
            <a:r>
              <a:rPr altLang="en-US" lang="en-US"/>
              <a:t>every vertex of </a:t>
            </a:r>
            <a:r>
              <a:rPr altLang="en-US" i="1" lang="en-US"/>
              <a:t>G.</a:t>
            </a:r>
          </a:p>
          <a:p>
            <a:pPr eaLnBrk="1" hangingPunct="1" latinLnBrk="1" lvl="0"/>
            <a:r>
              <a:rPr altLang="en-US" lang="en-US"/>
              <a:t>A simple graph with a spanning tree must be connected, because there is a path in the spanning tree between any two vertices.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Produce spanning tree from simple graph G </a:t>
            </a:r>
          </a:p>
        </p:txBody>
      </p:sp>
      <p:pic>
        <p:nvPicPr>
          <p:cNvPr id="2097173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7600" y="2057400"/>
            <a:ext cx="5095875" cy="4489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Producing Spanning Tree</a:t>
            </a:r>
          </a:p>
        </p:txBody>
      </p:sp>
      <p:pic>
        <p:nvPicPr>
          <p:cNvPr id="2097174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" y="2209800"/>
            <a:ext cx="8839200" cy="31099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i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Function Requirements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08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800" i="1" lang="en-US"/>
              <a:t>Should there be any rules for function?</a:t>
            </a:r>
          </a:p>
          <a:p>
            <a:pPr eaLnBrk="1" hangingPunct="1" latinLnBrk="1" lvl="0"/>
            <a:r>
              <a:rPr altLang="en-US" sz="2800" lang="en-US"/>
              <a:t>There are some rules for functions to be well defined, or correct.</a:t>
            </a:r>
          </a:p>
          <a:p>
            <a:pPr eaLnBrk="1" hangingPunct="1" latinLnBrk="1" lvl="0"/>
            <a:r>
              <a:rPr altLang="en-US" sz="2800" lang="en-US"/>
              <a:t>No element of the domain must be left unmapped.</a:t>
            </a:r>
          </a:p>
          <a:p>
            <a:pPr eaLnBrk="1" hangingPunct="1" latinLnBrk="1" lvl="0"/>
            <a:r>
              <a:rPr altLang="en-US" sz="2800" lang="en-US"/>
              <a:t>No element of the domain may map to more than one element of the co-domain.</a:t>
            </a:r>
          </a:p>
          <a:p>
            <a:pPr lvl="0"/>
            <a:endParaRPr altLang="en-US" sz="2800" i="1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Other 4 Spanning trees of G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7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1981200"/>
            <a:ext cx="8402638" cy="45704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Minimum Spanning Trees</a:t>
            </a:r>
          </a:p>
        </p:txBody>
      </p:sp>
      <p:sp>
        <p:nvSpPr>
          <p:cNvPr id="104871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A </a:t>
            </a:r>
            <a:r>
              <a:rPr altLang="en-US" i="1" lang="en-US"/>
              <a:t>minimum spanning tree in a connected weighted graph is a spanning tree that has the </a:t>
            </a:r>
            <a:r>
              <a:rPr altLang="en-US" lang="en-US"/>
              <a:t>smallest possible sum of weights of its edges.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Find Minimum Spanning Tree</a:t>
            </a:r>
          </a:p>
        </p:txBody>
      </p:sp>
      <p:pic>
        <p:nvPicPr>
          <p:cNvPr id="2097176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2209800"/>
            <a:ext cx="7954962" cy="39417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716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4800" lang="en-US">
                <a:latin typeface="Comic Sans MS" pitchFamily="66" charset="0"/>
              </a:rPr>
              <a:t>We will discuss two algorithms for constructing minimum spanning trees.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Prim’s Algorithm</a:t>
            </a:r>
          </a:p>
        </p:txBody>
      </p:sp>
      <p:pic>
        <p:nvPicPr>
          <p:cNvPr id="2097158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2286000"/>
            <a:ext cx="8382000" cy="28908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6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15962" y="609600"/>
            <a:ext cx="8123237" cy="5715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4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533400"/>
            <a:ext cx="8001000" cy="59420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533400"/>
            <a:ext cx="8458200" cy="60547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3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" y="533400"/>
            <a:ext cx="8534400" cy="61007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609600"/>
            <a:ext cx="8458200" cy="5943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10" name=""/>
          <p:cNvSpPr/>
          <p:nvPr>
            <p:ph sz="full" idx="1"/>
          </p:nvPr>
        </p:nvSpPr>
        <p:spPr>
          <a:xfrm rot="0">
            <a:off x="685800" y="4343400"/>
            <a:ext cx="7772400" cy="83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Which one is domain and which one is co-domain?</a:t>
            </a:r>
          </a:p>
          <a:p>
            <a:pPr lvl="0"/>
            <a:r>
              <a:rPr altLang="en-US" lang="en-US"/>
              <a:t>Can anyone explain the rules in previous slide with this example?</a:t>
            </a:r>
          </a:p>
          <a:p>
            <a:pPr lvl="0"/>
            <a:endParaRPr altLang="en-US"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0"/>
            <a:ext cx="9144000" cy="4038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57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0675" y="914400"/>
            <a:ext cx="8594725" cy="5562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77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304800"/>
            <a:ext cx="8189912" cy="6121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78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44500" y="533400"/>
            <a:ext cx="8124825" cy="59547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79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533400"/>
            <a:ext cx="8382000" cy="6019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80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0987" y="685800"/>
            <a:ext cx="8558212" cy="56610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81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762000"/>
            <a:ext cx="8745538" cy="5715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8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0" y="533400"/>
            <a:ext cx="8534400" cy="5867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724" name=""/>
          <p:cNvSpPr/>
          <p:nvPr>
            <p:ph sz="full" idx="1"/>
          </p:nvPr>
        </p:nvSpPr>
        <p:spPr>
          <a:xfrm rot="0">
            <a:off x="457200" y="1600200"/>
            <a:ext cx="8458200" cy="4525962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228600"/>
            <a:ext cx="9121775" cy="6400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84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762000"/>
            <a:ext cx="7772400" cy="5765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Find Minimum Spanning Tree</a:t>
            </a:r>
          </a:p>
        </p:txBody>
      </p:sp>
      <p:pic>
        <p:nvPicPr>
          <p:cNvPr id="2097185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14400" y="1981200"/>
            <a:ext cx="8051800" cy="4267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Explain this example also..</a:t>
            </a:r>
          </a:p>
        </p:txBody>
      </p:sp>
      <p:pic>
        <p:nvPicPr>
          <p:cNvPr id="2097160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38800" y="1828800"/>
            <a:ext cx="3200400" cy="4129087"/>
          </a:xfrm>
          <a:prstGeom prst="rect"/>
          <a:noFill/>
          <a:ln>
            <a:noFill/>
          </a:ln>
        </p:spPr>
      </p:pic>
      <p:sp>
        <p:nvSpPr>
          <p:cNvPr id="1048612" name=""/>
          <p:cNvSpPr/>
          <p:nvPr/>
        </p:nvSpPr>
        <p:spPr>
          <a:xfrm rot="0">
            <a:off x="609600" y="2057400"/>
            <a:ext cx="4572000" cy="4155439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buChar char="•"/>
            </a:pPr>
            <a:r>
              <a:rPr altLang="en-US" sz="3200" lang="en-US"/>
              <a:t>The domain of the "color-of-the-shape function" is the set of the four shapes, and the codomain consists of the five colors. </a:t>
            </a:r>
          </a:p>
          <a:p>
            <a:pPr lvl="0">
              <a:buChar char="•"/>
            </a:pPr>
            <a:r>
              <a:rPr altLang="en-US" sz="3200" lang="en-US"/>
              <a:t>Is it a function?Why?</a:t>
            </a:r>
          </a:p>
          <a:p>
            <a:pPr lvl="0"/>
            <a:endParaRPr altLang="en-US" sz="3200"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Solution</a:t>
            </a:r>
          </a:p>
        </p:txBody>
      </p:sp>
      <p:pic>
        <p:nvPicPr>
          <p:cNvPr id="2097186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71562" y="1981200"/>
            <a:ext cx="8072437" cy="4419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Try this</a:t>
            </a:r>
          </a:p>
        </p:txBody>
      </p:sp>
      <p:pic>
        <p:nvPicPr>
          <p:cNvPr id="2097187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90600" y="1981200"/>
            <a:ext cx="7239000" cy="40894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Kruskal’s Algorithm</a:t>
            </a:r>
          </a:p>
        </p:txBody>
      </p:sp>
      <p:pic>
        <p:nvPicPr>
          <p:cNvPr id="2097188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2133600"/>
            <a:ext cx="8153400" cy="4114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89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8350" y="2133600"/>
            <a:ext cx="7689850" cy="3927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Function in</a:t>
            </a:r>
            <a:r>
              <a:rPr altLang="en-US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 Mathematics</a:t>
            </a:r>
          </a:p>
        </p:txBody>
      </p:sp>
      <p:sp>
        <p:nvSpPr>
          <p:cNvPr id="1048614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400" lang="en-US"/>
              <a:t>An example is the function that relates each real number </a:t>
            </a:r>
            <a:r>
              <a:rPr altLang="en-US" sz="2400" i="1" lang="en-US"/>
              <a:t>x</a:t>
            </a:r>
            <a:r>
              <a:rPr altLang="en-US" sz="2400" lang="en-US"/>
              <a:t> to its square </a:t>
            </a:r>
            <a:r>
              <a:rPr altLang="en-US" sz="2400" i="1" lang="en-US"/>
              <a:t>x</a:t>
            </a:r>
            <a:r>
              <a:rPr altLang="en-US" baseline="30000" sz="2400" lang="en-US"/>
              <a:t>2</a:t>
            </a:r>
            <a:r>
              <a:rPr altLang="en-US" sz="2400" lang="en-US"/>
              <a:t>. </a:t>
            </a:r>
          </a:p>
          <a:p>
            <a:pPr lvl="0"/>
            <a:r>
              <a:rPr altLang="en-US" sz="2400" lang="en-US"/>
              <a:t>The output of a function </a:t>
            </a:r>
            <a:r>
              <a:rPr altLang="en-US" sz="2400" i="1" lang="en-US"/>
              <a:t>f</a:t>
            </a:r>
            <a:r>
              <a:rPr altLang="en-US" sz="2400" lang="en-US"/>
              <a:t> corresponding to an input </a:t>
            </a:r>
            <a:r>
              <a:rPr altLang="en-US" sz="2400" i="1" lang="en-US"/>
              <a:t>x</a:t>
            </a:r>
            <a:r>
              <a:rPr altLang="en-US" sz="2400" lang="en-US"/>
              <a:t> is denoted by </a:t>
            </a:r>
            <a:r>
              <a:rPr altLang="en-US" sz="2400" i="1" lang="en-US"/>
              <a:t>f</a:t>
            </a:r>
            <a:r>
              <a:rPr altLang="en-US" sz="2400" lang="en-US"/>
              <a:t>(</a:t>
            </a:r>
            <a:r>
              <a:rPr altLang="en-US" sz="2400" i="1" lang="en-US"/>
              <a:t>x</a:t>
            </a:r>
            <a:r>
              <a:rPr altLang="en-US" sz="2400" lang="en-US"/>
              <a:t>) (read "</a:t>
            </a:r>
            <a:r>
              <a:rPr altLang="en-US" sz="2400" i="1" lang="en-US"/>
              <a:t>f</a:t>
            </a:r>
            <a:r>
              <a:rPr altLang="en-US" sz="2400" lang="en-US"/>
              <a:t> of </a:t>
            </a:r>
            <a:r>
              <a:rPr altLang="en-US" sz="2400" i="1" lang="en-US"/>
              <a:t>x</a:t>
            </a:r>
            <a:r>
              <a:rPr altLang="en-US" sz="2400" lang="en-US"/>
              <a:t>"). </a:t>
            </a:r>
          </a:p>
          <a:p>
            <a:pPr lvl="0"/>
            <a:r>
              <a:rPr altLang="en-US" sz="2400" lang="en-US"/>
              <a:t>In this example, if the input is −3, then the output is 9, and we may write </a:t>
            </a:r>
            <a:r>
              <a:rPr altLang="en-US" sz="2400" i="1" lang="en-US"/>
              <a:t>f</a:t>
            </a:r>
            <a:r>
              <a:rPr altLang="en-US" sz="2400" lang="en-US"/>
              <a:t>(−3) = 9. Likewise, if the input is 3, then the output is also 9, and we may write </a:t>
            </a:r>
            <a:r>
              <a:rPr altLang="en-US" sz="2400" i="1" lang="en-US"/>
              <a:t>f</a:t>
            </a:r>
            <a:r>
              <a:rPr altLang="en-US" sz="2400" lang="en-US"/>
              <a:t>(3) = 9. (The same output may be produced by more than one input, but each input gives only one output.)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Explain It also…</a:t>
            </a:r>
          </a:p>
        </p:txBody>
      </p:sp>
      <p:pic>
        <p:nvPicPr>
          <p:cNvPr id="2097161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2362200"/>
            <a:ext cx="8251825" cy="2932112"/>
          </a:xfrm>
          <a:prstGeom prst="rect"/>
          <a:noFill/>
          <a:ln>
            <a:noFill/>
          </a:ln>
        </p:spPr>
      </p:pic>
      <p:sp>
        <p:nvSpPr>
          <p:cNvPr id="1048616" name=""/>
          <p:cNvSpPr txBox="1"/>
          <p:nvPr/>
        </p:nvSpPr>
        <p:spPr>
          <a:xfrm rot="0">
            <a:off x="609600" y="54864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buChar char="•"/>
            </a:pPr>
            <a:r>
              <a:rPr altLang="en-US" sz="3600" lang="en-US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Is it a function?</a:t>
            </a:r>
          </a:p>
          <a:p>
            <a:pPr lvl="0">
              <a:buChar char="•"/>
            </a:pPr>
            <a:r>
              <a:rPr altLang="en-US" sz="3600" lang="en-US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Is it a function? If not state the reasons.</a:t>
            </a:r>
          </a:p>
        </p:txBody>
      </p:sp>
      <p:pic>
        <p:nvPicPr>
          <p:cNvPr id="209716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1905000"/>
            <a:ext cx="3276600" cy="35988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sz="full" idx="1"/>
          </p:nvPr>
        </p:nvSpPr>
        <p:spPr>
          <a:xfrm rot="0">
            <a:off x="685800" y="1981200"/>
            <a:ext cx="4724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one-to-one or an </a:t>
            </a:r>
            <a:r>
              <a:rPr altLang="en-US" i="1" lang="en-US"/>
              <a:t>injunction function </a:t>
            </a:r>
            <a:r>
              <a:rPr altLang="en-US" lang="en-US"/>
              <a:t>never assign the same value to two different domain elements. </a:t>
            </a:r>
          </a:p>
          <a:p>
            <a:pPr lvl="0"/>
            <a:endParaRPr altLang="en-US" lang="en-US"/>
          </a:p>
        </p:txBody>
      </p:sp>
      <p:sp>
        <p:nvSpPr>
          <p:cNvPr id="1048619" name=""/>
          <p:cNvSpPr txBox="1"/>
          <p:nvPr/>
        </p:nvSpPr>
        <p:spPr>
          <a:xfrm rot="0">
            <a:off x="533400" y="533400"/>
            <a:ext cx="82296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b="1" sz="4400" lang="en-US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One-to-One</a:t>
            </a: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53000" y="1981200"/>
            <a:ext cx="4191000" cy="3810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Onto functions</a:t>
            </a:r>
          </a:p>
        </p:txBody>
      </p:sp>
      <p:sp>
        <p:nvSpPr>
          <p:cNvPr id="1048621" name=""/>
          <p:cNvSpPr/>
          <p:nvPr>
            <p:ph sz="full" idx="1"/>
          </p:nvPr>
        </p:nvSpPr>
        <p:spPr>
          <a:xfrm rot="0">
            <a:off x="685800" y="1981200"/>
            <a:ext cx="396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2400" lang="en-US"/>
              <a:t>When every member of the co-domain is the image of some element of the domain then functions are called onto functions or a </a:t>
            </a:r>
            <a:r>
              <a:rPr altLang="en-US" sz="2400" i="1" lang="en-US"/>
              <a:t>surjection</a:t>
            </a:r>
            <a:r>
              <a:rPr altLang="en-US" sz="2400" lang="en-US"/>
              <a:t>.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724400" y="1828800"/>
            <a:ext cx="4419600" cy="40719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66CC"/>
      </a:lt1>
      <a:dk2>
        <a:srgbClr val="000000"/>
      </a:dk2>
      <a:lt2>
        <a:srgbClr val="CBCBCB"/>
      </a:lt2>
      <a:accent1>
        <a:srgbClr val="00CCFF"/>
      </a:accent1>
      <a:accent2>
        <a:srgbClr val="00FFCC"/>
      </a:accent2>
      <a:accent3>
        <a:srgbClr val="0066CC"/>
      </a:accent3>
      <a:accent4>
        <a:srgbClr val="FFFFFF"/>
      </a:accent4>
      <a:accent5>
        <a:srgbClr val="000000"/>
      </a:accent5>
      <a:accent6>
        <a:srgbClr val="000000"/>
      </a:accent6>
      <a:hlink>
        <a:srgbClr val="FF3300"/>
      </a:hlink>
      <a:folHlink>
        <a:srgbClr val="FF7C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66CC"/>
        </a:lt1>
        <a:dk2>
          <a:srgbClr val="000000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0066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00"/>
        </a:hlink>
        <a:folHlink>
          <a:srgbClr val="FF7C8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CCCC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69696"/>
        </a:hlink>
        <a:folHlink>
          <a:srgbClr val="CBCBC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Bachelor’s Degree in Computer Science</dc:title>
  <dc:creator>Yousuf M Islam</dc:creator>
  <cp:lastModifiedBy>user</cp:lastModifiedBy>
  <dcterms:created xsi:type="dcterms:W3CDTF">2001-04-14T18:31:43Z</dcterms:created>
  <dcterms:modified xsi:type="dcterms:W3CDTF">2017-07-19T07:36:27Z</dcterms:modified>
</cp:coreProperties>
</file>