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72" r:id="rId1"/>
  </p:sldMasterIdLst>
  <p:notesMasterIdLst>
    <p:notesMasterId r:id="rId2"/>
  </p:notesMasterIdLst>
  <p:sldIdLst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8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6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4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/>
          <a:p>
            <a:r>
              <a:rPr b="1" dirty="0" lang="en-US" smtClean="0"/>
              <a:t>Applications of Trees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7467600" cy="1752600"/>
          </a:xfrm>
        </p:spPr>
        <p:txBody>
          <a:bodyPr>
            <a:noAutofit/>
          </a:bodyPr>
          <a:p>
            <a:pPr algn="just"/>
            <a:r>
              <a:rPr dirty="0" sz="2400" lang="en-US" smtClean="0">
                <a:solidFill>
                  <a:schemeClr val="tx1"/>
                </a:solidFill>
              </a:rPr>
              <a:t>We will discuss some problems that can be studied using trees. The </a:t>
            </a:r>
            <a:r>
              <a:rPr b="1" dirty="0" sz="2400" lang="en-US" smtClean="0">
                <a:solidFill>
                  <a:schemeClr val="tx1"/>
                </a:solidFill>
              </a:rPr>
              <a:t>problems</a:t>
            </a:r>
            <a:r>
              <a:rPr dirty="0" sz="2400" lang="en-US" smtClean="0">
                <a:solidFill>
                  <a:schemeClr val="tx1"/>
                </a:solidFill>
              </a:rPr>
              <a:t> are:</a:t>
            </a:r>
          </a:p>
          <a:p>
            <a:pPr algn="just"/>
            <a:r>
              <a:rPr dirty="0" sz="2400" lang="en-US" smtClean="0">
                <a:solidFill>
                  <a:schemeClr val="tx1"/>
                </a:solidFill>
              </a:rPr>
              <a:t>1.How should items in a list be stored so that an item can be easily located? </a:t>
            </a:r>
          </a:p>
          <a:p>
            <a:pPr algn="just"/>
            <a:r>
              <a:rPr dirty="0" sz="2400" lang="en-US" smtClean="0">
                <a:solidFill>
                  <a:schemeClr val="tx1"/>
                </a:solidFill>
              </a:rPr>
              <a:t>2.What series of decisions should be made to find an object with a certain property in a collection of objects of a certain type?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Tic-tac-toe</a:t>
            </a:r>
            <a:endParaRPr dirty="0" lang="en-US"/>
          </a:p>
        </p:txBody>
      </p:sp>
      <p:pic>
        <p:nvPicPr>
          <p:cNvPr id="209715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2781243" y="1935163"/>
            <a:ext cx="3581514" cy="438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p>
            <a:r>
              <a:rPr dirty="0" lang="en-US" smtClean="0"/>
              <a:t>Task 2</a:t>
            </a:r>
            <a:endParaRPr dirty="0" lang="en-US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1462115"/>
            <a:ext cx="7543800" cy="471008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p>
            <a:r>
              <a:rPr dirty="0" lang="en-US" smtClean="0"/>
              <a:t>Solution</a:t>
            </a:r>
            <a:endParaRPr dirty="0" lang="en-US"/>
          </a:p>
        </p:txBody>
      </p:sp>
      <p:pic>
        <p:nvPicPr>
          <p:cNvPr id="2097159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1905000"/>
            <a:ext cx="7620000" cy="426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914400" y="1371600"/>
            <a:ext cx="7239000" cy="4667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7" name="TextBox 5"/>
          <p:cNvSpPr txBox="1"/>
          <p:nvPr/>
        </p:nvSpPr>
        <p:spPr>
          <a:xfrm>
            <a:off x="685800" y="6324600"/>
            <a:ext cx="82296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Link: https://www.youtube.com/watch?v=0SxPMl5AuiM</a:t>
            </a:r>
            <a:endParaRPr dirty="0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Solution</a:t>
            </a:r>
            <a:endParaRPr dirty="0" lang="en-US"/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90600" y="1905000"/>
            <a:ext cx="7543800" cy="4795034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Binary Search Tree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Searching for items in a list is one of the most important tasks that arises in computer science.</a:t>
            </a:r>
          </a:p>
          <a:p>
            <a:r>
              <a:rPr dirty="0" lang="en-US" smtClean="0"/>
              <a:t>Our primary goal is to implement a searching algorithm that finds items efficiently when the items are totally ordered. </a:t>
            </a:r>
          </a:p>
          <a:p>
            <a:r>
              <a:rPr dirty="0" lang="en-US" smtClean="0"/>
              <a:t>This can be accomplished through the use of a </a:t>
            </a:r>
            <a:r>
              <a:rPr b="1" dirty="0" lang="en-US" smtClean="0"/>
              <a:t>binary search tree.</a:t>
            </a:r>
          </a:p>
          <a:p>
            <a:r>
              <a:rPr dirty="0" sz="1900" lang="en-US" err="1" smtClean="0"/>
              <a:t>Link:https</a:t>
            </a:r>
            <a:r>
              <a:rPr dirty="0" sz="1900" lang="en-US" smtClean="0"/>
              <a:t>://</a:t>
            </a:r>
            <a:r>
              <a:rPr dirty="0" sz="1900" lang="en-US" err="1" smtClean="0"/>
              <a:t>www.youtube.com</a:t>
            </a:r>
            <a:r>
              <a:rPr dirty="0" sz="1900" lang="en-US" smtClean="0"/>
              <a:t>/</a:t>
            </a:r>
            <a:r>
              <a:rPr dirty="0" sz="1900" lang="en-US" err="1" smtClean="0"/>
              <a:t>watch?v</a:t>
            </a:r>
            <a:r>
              <a:rPr dirty="0" sz="1900" lang="en-US" smtClean="0"/>
              <a:t>=ZAMnFOg7dYg</a:t>
            </a:r>
          </a:p>
          <a:p>
            <a:r>
              <a:rPr dirty="0" sz="2000" lang="en-US" err="1" smtClean="0"/>
              <a:t>Link:https</a:t>
            </a:r>
            <a:r>
              <a:rPr dirty="0" sz="2000" lang="en-US" smtClean="0"/>
              <a:t>://</a:t>
            </a:r>
            <a:r>
              <a:rPr dirty="0" sz="2000" lang="en-US" err="1" smtClean="0"/>
              <a:t>www.youtube.com</a:t>
            </a:r>
            <a:r>
              <a:rPr dirty="0" sz="2000" lang="en-US" smtClean="0"/>
              <a:t>/</a:t>
            </a:r>
            <a:r>
              <a:rPr dirty="0" sz="2000" lang="en-US" err="1" smtClean="0"/>
              <a:t>watch?v</a:t>
            </a:r>
            <a:r>
              <a:rPr dirty="0" sz="2000" lang="en-US" smtClean="0"/>
              <a:t>=FvdPo8PBQtc</a:t>
            </a:r>
          </a:p>
          <a:p>
            <a:endParaRPr b="1" dirty="0" sz="1900" lang="en-US" smtClean="0"/>
          </a:p>
          <a:p>
            <a:endParaRPr b="1" dirty="0" sz="1900" lang="en-US" smtClean="0"/>
          </a:p>
          <a:p>
            <a:endParaRPr b="1" dirty="0" sz="1900" lang="en-US" smtClean="0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Constructing Binary search tree</a:t>
            </a:r>
            <a:endParaRPr dirty="0" lang="en-US"/>
          </a:p>
        </p:txBody>
      </p:sp>
      <p:pic>
        <p:nvPicPr>
          <p:cNvPr id="2097152" name="Picture 3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47801" y="2031361"/>
            <a:ext cx="6324600" cy="327311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00" name="Content Placeholder 2"/>
          <p:cNvSpPr txBox="1"/>
          <p:nvPr/>
        </p:nvSpPr>
        <p:spPr>
          <a:xfrm>
            <a:off x="304800" y="6172200"/>
            <a:ext cx="8229600" cy="380999"/>
          </a:xfrm>
          <a:prstGeom prst="rect"/>
        </p:spPr>
        <p:txBody>
          <a:bodyPr bIns="45720" lIns="91440" rIns="91440" rtlCol="0" tIns="45720" vert="horz">
            <a:normAutofit fontScale="94444" lnSpcReduction="20000"/>
          </a:bodyPr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baseline="0" b="0" cap="none" dirty="0" i="0" kern="1200" kumimoji="0" lang="en-US" noProof="0" normalizeH="0" spc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Link:https</a:t>
            </a:r>
            <a:r>
              <a:rPr baseline="0" b="0" cap="none" dirty="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://</a:t>
            </a:r>
            <a:r>
              <a:rPr baseline="0" b="0" cap="none" dirty="0" i="0" kern="1200" kumimoji="0" lang="en-US" noProof="0" normalizeH="0" spc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www.youtube.com</a:t>
            </a:r>
            <a:r>
              <a:rPr baseline="0" b="0" cap="none" dirty="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baseline="0" b="0" cap="none" dirty="0" i="0" kern="1200" kumimoji="0" lang="en-US" noProof="0" normalizeH="0" spc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watch?v</a:t>
            </a:r>
            <a:r>
              <a:rPr baseline="0" b="0" cap="none" dirty="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=dbvVv7R3TMs</a:t>
            </a:r>
            <a:endParaRPr baseline="0" b="0" cap="none" dirty="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1" name="TextBox 9"/>
          <p:cNvSpPr txBox="1"/>
          <p:nvPr/>
        </p:nvSpPr>
        <p:spPr>
          <a:xfrm>
            <a:off x="304800" y="2209800"/>
            <a:ext cx="838200" cy="10439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Lower value left</a:t>
            </a:r>
            <a:endParaRPr dirty="0" lang="en-US"/>
          </a:p>
        </p:txBody>
      </p:sp>
      <p:sp>
        <p:nvSpPr>
          <p:cNvPr id="1048602" name="TextBox 10"/>
          <p:cNvSpPr txBox="1"/>
          <p:nvPr/>
        </p:nvSpPr>
        <p:spPr>
          <a:xfrm>
            <a:off x="7696200" y="2362200"/>
            <a:ext cx="838200" cy="1361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Higher value right</a:t>
            </a:r>
            <a:endParaRPr dirty="0" lang="en-US"/>
          </a:p>
        </p:txBody>
      </p:sp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590800" y="5486400"/>
            <a:ext cx="3819525" cy="4953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03" name="TextBox 12"/>
          <p:cNvSpPr txBox="1"/>
          <p:nvPr/>
        </p:nvSpPr>
        <p:spPr>
          <a:xfrm>
            <a:off x="762000" y="5638800"/>
            <a:ext cx="1752600" cy="4089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Sorted result:</a:t>
            </a:r>
            <a:endParaRPr dirty="0" lang="en-US"/>
          </a:p>
        </p:txBody>
      </p:sp>
      <p:sp>
        <p:nvSpPr>
          <p:cNvPr id="1048604" name="Freeform 13"/>
          <p:cNvSpPr/>
          <p:nvPr/>
        </p:nvSpPr>
        <p:spPr>
          <a:xfrm>
            <a:off x="1138084" y="3306097"/>
            <a:ext cx="6799006" cy="1777180"/>
          </a:xfrm>
          <a:custGeom>
            <a:avLst/>
            <a:gdLst>
              <a:gd name="connsiteX0" fmla="*/ 145026 w 6799006"/>
              <a:gd name="connsiteY0" fmla="*/ 941438 h 1777180"/>
              <a:gd name="connsiteX1" fmla="*/ 204019 w 6799006"/>
              <a:gd name="connsiteY1" fmla="*/ 1664109 h 1777180"/>
              <a:gd name="connsiteX2" fmla="*/ 1369142 w 6799006"/>
              <a:gd name="connsiteY2" fmla="*/ 1575619 h 1777180"/>
              <a:gd name="connsiteX3" fmla="*/ 1560871 w 6799006"/>
              <a:gd name="connsiteY3" fmla="*/ 897193 h 1777180"/>
              <a:gd name="connsiteX4" fmla="*/ 1826342 w 6799006"/>
              <a:gd name="connsiteY4" fmla="*/ 1339645 h 1777180"/>
              <a:gd name="connsiteX5" fmla="*/ 2091813 w 6799006"/>
              <a:gd name="connsiteY5" fmla="*/ 1605116 h 1777180"/>
              <a:gd name="connsiteX6" fmla="*/ 2932471 w 6799006"/>
              <a:gd name="connsiteY6" fmla="*/ 1590368 h 1777180"/>
              <a:gd name="connsiteX7" fmla="*/ 3315929 w 6799006"/>
              <a:gd name="connsiteY7" fmla="*/ 1472380 h 1777180"/>
              <a:gd name="connsiteX8" fmla="*/ 3271684 w 6799006"/>
              <a:gd name="connsiteY8" fmla="*/ 852948 h 1777180"/>
              <a:gd name="connsiteX9" fmla="*/ 2755490 w 6799006"/>
              <a:gd name="connsiteY9" fmla="*/ 616974 h 1777180"/>
              <a:gd name="connsiteX10" fmla="*/ 2578510 w 6799006"/>
              <a:gd name="connsiteY10" fmla="*/ 263013 h 1777180"/>
              <a:gd name="connsiteX11" fmla="*/ 2991464 w 6799006"/>
              <a:gd name="connsiteY11" fmla="*/ 41787 h 1777180"/>
              <a:gd name="connsiteX12" fmla="*/ 3566651 w 6799006"/>
              <a:gd name="connsiteY12" fmla="*/ 513735 h 1777180"/>
              <a:gd name="connsiteX13" fmla="*/ 3566651 w 6799006"/>
              <a:gd name="connsiteY13" fmla="*/ 1044677 h 1777180"/>
              <a:gd name="connsiteX14" fmla="*/ 3743632 w 6799006"/>
              <a:gd name="connsiteY14" fmla="*/ 1487129 h 1777180"/>
              <a:gd name="connsiteX15" fmla="*/ 4584290 w 6799006"/>
              <a:gd name="connsiteY15" fmla="*/ 1575619 h 1777180"/>
              <a:gd name="connsiteX16" fmla="*/ 4835013 w 6799006"/>
              <a:gd name="connsiteY16" fmla="*/ 1162664 h 1777180"/>
              <a:gd name="connsiteX17" fmla="*/ 4923503 w 6799006"/>
              <a:gd name="connsiteY17" fmla="*/ 779206 h 1777180"/>
              <a:gd name="connsiteX18" fmla="*/ 5115232 w 6799006"/>
              <a:gd name="connsiteY18" fmla="*/ 749709 h 1777180"/>
              <a:gd name="connsiteX19" fmla="*/ 5247968 w 6799006"/>
              <a:gd name="connsiteY19" fmla="*/ 1339645 h 1777180"/>
              <a:gd name="connsiteX20" fmla="*/ 5793658 w 6799006"/>
              <a:gd name="connsiteY20" fmla="*/ 1737851 h 1777180"/>
              <a:gd name="connsiteX21" fmla="*/ 6486832 w 6799006"/>
              <a:gd name="connsiteY21" fmla="*/ 1575619 h 1777180"/>
              <a:gd name="connsiteX22" fmla="*/ 6767051 w 6799006"/>
              <a:gd name="connsiteY22" fmla="*/ 1059426 h 1777180"/>
              <a:gd name="connsiteX23" fmla="*/ 6295103 w 6799006"/>
              <a:gd name="connsiteY23" fmla="*/ 734961 h 1777180"/>
              <a:gd name="connsiteX24" fmla="*/ 6103374 w 6799006"/>
              <a:gd name="connsiteY24" fmla="*/ 852948 h 1777180"/>
              <a:gd name="connsiteX25" fmla="*/ 6118122 w 6799006"/>
              <a:gd name="connsiteY25" fmla="*/ 897193 h 177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799006" h="1777180">
                <a:moveTo>
                  <a:pt x="145026" y="941438"/>
                </a:moveTo>
                <a:cubicBezTo>
                  <a:pt x="72513" y="1249925"/>
                  <a:pt x="0" y="1558412"/>
                  <a:pt x="204019" y="1664109"/>
                </a:cubicBezTo>
                <a:cubicBezTo>
                  <a:pt x="408038" y="1769806"/>
                  <a:pt x="1143000" y="1703438"/>
                  <a:pt x="1369142" y="1575619"/>
                </a:cubicBezTo>
                <a:cubicBezTo>
                  <a:pt x="1595284" y="1447800"/>
                  <a:pt x="1484671" y="936522"/>
                  <a:pt x="1560871" y="897193"/>
                </a:cubicBezTo>
                <a:cubicBezTo>
                  <a:pt x="1637071" y="857864"/>
                  <a:pt x="1737852" y="1221658"/>
                  <a:pt x="1826342" y="1339645"/>
                </a:cubicBezTo>
                <a:cubicBezTo>
                  <a:pt x="1914832" y="1457632"/>
                  <a:pt x="1907458" y="1563329"/>
                  <a:pt x="2091813" y="1605116"/>
                </a:cubicBezTo>
                <a:cubicBezTo>
                  <a:pt x="2276168" y="1646903"/>
                  <a:pt x="2728452" y="1612491"/>
                  <a:pt x="2932471" y="1590368"/>
                </a:cubicBezTo>
                <a:cubicBezTo>
                  <a:pt x="3136490" y="1568245"/>
                  <a:pt x="3259394" y="1595283"/>
                  <a:pt x="3315929" y="1472380"/>
                </a:cubicBezTo>
                <a:cubicBezTo>
                  <a:pt x="3372465" y="1349477"/>
                  <a:pt x="3365090" y="995516"/>
                  <a:pt x="3271684" y="852948"/>
                </a:cubicBezTo>
                <a:cubicBezTo>
                  <a:pt x="3178278" y="710380"/>
                  <a:pt x="2871019" y="715296"/>
                  <a:pt x="2755490" y="616974"/>
                </a:cubicBezTo>
                <a:cubicBezTo>
                  <a:pt x="2639961" y="518652"/>
                  <a:pt x="2539181" y="358877"/>
                  <a:pt x="2578510" y="263013"/>
                </a:cubicBezTo>
                <a:cubicBezTo>
                  <a:pt x="2617839" y="167149"/>
                  <a:pt x="2826774" y="0"/>
                  <a:pt x="2991464" y="41787"/>
                </a:cubicBezTo>
                <a:cubicBezTo>
                  <a:pt x="3156154" y="83574"/>
                  <a:pt x="3470787" y="346587"/>
                  <a:pt x="3566651" y="513735"/>
                </a:cubicBezTo>
                <a:cubicBezTo>
                  <a:pt x="3662515" y="680883"/>
                  <a:pt x="3537154" y="882445"/>
                  <a:pt x="3566651" y="1044677"/>
                </a:cubicBezTo>
                <a:cubicBezTo>
                  <a:pt x="3596148" y="1206909"/>
                  <a:pt x="3574026" y="1398639"/>
                  <a:pt x="3743632" y="1487129"/>
                </a:cubicBezTo>
                <a:cubicBezTo>
                  <a:pt x="3913238" y="1575619"/>
                  <a:pt x="4402393" y="1629696"/>
                  <a:pt x="4584290" y="1575619"/>
                </a:cubicBezTo>
                <a:cubicBezTo>
                  <a:pt x="4766187" y="1521542"/>
                  <a:pt x="4778477" y="1295400"/>
                  <a:pt x="4835013" y="1162664"/>
                </a:cubicBezTo>
                <a:cubicBezTo>
                  <a:pt x="4891549" y="1029928"/>
                  <a:pt x="4876800" y="848032"/>
                  <a:pt x="4923503" y="779206"/>
                </a:cubicBezTo>
                <a:cubicBezTo>
                  <a:pt x="4970206" y="710380"/>
                  <a:pt x="5061155" y="656303"/>
                  <a:pt x="5115232" y="749709"/>
                </a:cubicBezTo>
                <a:cubicBezTo>
                  <a:pt x="5169310" y="843116"/>
                  <a:pt x="5134897" y="1174955"/>
                  <a:pt x="5247968" y="1339645"/>
                </a:cubicBezTo>
                <a:cubicBezTo>
                  <a:pt x="5361039" y="1504335"/>
                  <a:pt x="5587181" y="1698522"/>
                  <a:pt x="5793658" y="1737851"/>
                </a:cubicBezTo>
                <a:cubicBezTo>
                  <a:pt x="6000135" y="1777180"/>
                  <a:pt x="6324600" y="1688690"/>
                  <a:pt x="6486832" y="1575619"/>
                </a:cubicBezTo>
                <a:cubicBezTo>
                  <a:pt x="6649064" y="1462548"/>
                  <a:pt x="6799006" y="1199536"/>
                  <a:pt x="6767051" y="1059426"/>
                </a:cubicBezTo>
                <a:cubicBezTo>
                  <a:pt x="6735096" y="919316"/>
                  <a:pt x="6405716" y="769374"/>
                  <a:pt x="6295103" y="734961"/>
                </a:cubicBezTo>
                <a:cubicBezTo>
                  <a:pt x="6184490" y="700548"/>
                  <a:pt x="6132871" y="825909"/>
                  <a:pt x="6103374" y="852948"/>
                </a:cubicBezTo>
                <a:cubicBezTo>
                  <a:pt x="6073877" y="879987"/>
                  <a:pt x="6103374" y="884903"/>
                  <a:pt x="6118122" y="89719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  <p:bldP spid="1048602" grpId="0"/>
      <p:bldP spid="10486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Constructing Binary search tree</a:t>
            </a:r>
            <a:endParaRPr dirty="0" lang="en-US"/>
          </a:p>
        </p:txBody>
      </p:sp>
      <p:pic>
        <p:nvPicPr>
          <p:cNvPr id="209715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514958" y="1935163"/>
            <a:ext cx="8114084" cy="438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Task 1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990599"/>
          </a:xfrm>
        </p:spPr>
        <p:txBody>
          <a:bodyPr>
            <a:noAutofit/>
          </a:bodyPr>
          <a:p>
            <a:r>
              <a:rPr b="1" dirty="0" sz="2800" lang="en-US" smtClean="0"/>
              <a:t>1. Build a binary search tree for the words </a:t>
            </a:r>
            <a:r>
              <a:rPr b="1" dirty="0" sz="2800" i="1" lang="en-US" smtClean="0"/>
              <a:t>banana, peach, apple, pear, coconut, mango, and papaya using alphabetical </a:t>
            </a:r>
            <a:r>
              <a:rPr b="1" dirty="0" sz="2800" lang="en-US" smtClean="0"/>
              <a:t>order.</a:t>
            </a:r>
          </a:p>
          <a:p>
            <a:r>
              <a:rPr b="1" dirty="0" sz="2800" lang="en-US" smtClean="0"/>
              <a:t>2. Build a binary search tree for the words </a:t>
            </a:r>
            <a:r>
              <a:rPr b="1" dirty="0" sz="2800" i="1" lang="en-US" smtClean="0"/>
              <a:t>oenology, phrenology, campanology, ornithology, ichthyology, limnology, alchemy, and astrology using alphabetical order.</a:t>
            </a:r>
            <a:endParaRPr b="1" dirty="0" sz="28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Decision  tree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A rooted tree in which each internal vertex corresponds to a </a:t>
            </a:r>
            <a:r>
              <a:rPr dirty="0" lang="en-US" err="1" smtClean="0"/>
              <a:t>decision,with</a:t>
            </a:r>
            <a:r>
              <a:rPr dirty="0" lang="en-US" smtClean="0"/>
              <a:t> a </a:t>
            </a:r>
            <a:r>
              <a:rPr dirty="0" lang="en-US" err="1" smtClean="0"/>
              <a:t>subtree</a:t>
            </a:r>
            <a:r>
              <a:rPr dirty="0" lang="en-US" smtClean="0"/>
              <a:t> at these vertices for each possible outcome of the decision, is called a </a:t>
            </a:r>
            <a:r>
              <a:rPr b="1" dirty="0" lang="en-US" smtClean="0"/>
              <a:t>decision  tree.</a:t>
            </a:r>
          </a:p>
          <a:p>
            <a:r>
              <a:rPr dirty="0" lang="en-US" smtClean="0"/>
              <a:t>A binary search tree can be used to locate items based on a series of comparisons, where each comparison tells us whether we have located the item, or whether we should  go right or left in a </a:t>
            </a:r>
            <a:r>
              <a:rPr dirty="0" lang="en-US" err="1" smtClean="0"/>
              <a:t>subtree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Example: decision tree orders the elements of the list </a:t>
            </a:r>
            <a:r>
              <a:rPr dirty="0" i="1" lang="en-US" smtClean="0"/>
              <a:t>a, b, c.</a:t>
            </a:r>
            <a:endParaRPr dirty="0"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1462087" y="2215356"/>
            <a:ext cx="6219825" cy="38290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Game trees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Trees can be used to analyze certain types of games such as tic-tac-toe, </a:t>
            </a:r>
            <a:r>
              <a:rPr dirty="0" lang="en-US" err="1" smtClean="0"/>
              <a:t>nim</a:t>
            </a:r>
            <a:r>
              <a:rPr dirty="0" lang="en-US" smtClean="0"/>
              <a:t>, checkers, and chess.</a:t>
            </a:r>
          </a:p>
          <a:p>
            <a:r>
              <a:rPr dirty="0" lang="en-US" smtClean="0"/>
              <a:t>In each of these games, two players take turns making moves. </a:t>
            </a:r>
          </a:p>
          <a:p>
            <a:r>
              <a:rPr dirty="0" lang="en-US" smtClean="0"/>
              <a:t>Each player knows the moves made by the other player and no element of chance enters into the </a:t>
            </a:r>
            <a:r>
              <a:rPr dirty="0" lang="en-US" err="1" smtClean="0"/>
              <a:t>game.We</a:t>
            </a:r>
            <a:r>
              <a:rPr dirty="0" lang="en-US" smtClean="0"/>
              <a:t> model such games using </a:t>
            </a:r>
            <a:r>
              <a:rPr b="1" dirty="0" lang="en-US" smtClean="0"/>
              <a:t>game trees</a:t>
            </a:r>
            <a:endParaRPr dirty="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Tic-tac-toe</a:t>
            </a:r>
            <a:endParaRPr dirty="0" lang="en-US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2393845" y="1935163"/>
            <a:ext cx="4356309" cy="438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Applications of Trees</dc:title>
  <dc:creator>Nazia</dc:creator>
  <cp:lastModifiedBy>user</cp:lastModifiedBy>
  <dcterms:created xsi:type="dcterms:W3CDTF">2006-08-15T12:00:00Z</dcterms:created>
  <dcterms:modified xsi:type="dcterms:W3CDTF">2017-07-19T07:36:57Z</dcterms:modified>
</cp:coreProperties>
</file>