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784" r:id="rId1"/>
  </p:sldMasterIdLst>
  <p:notesMasterIdLst>
    <p:notesMasterId r:id="rId2"/>
  </p:notesMasterIdLst>
  <p:handoutMasterIdLst>
    <p:handoutMasterId r:id="rId3"/>
  </p:handoutMasterIdLst>
  <p:sldIdLst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0" charset="0"/>
        <a:sym typeface="Times New Roman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21822" autoAdjust="0"/>
    <p:restoredTop sz="90929"/>
  </p:normalViewPr>
  <p:slideViewPr>
    <p:cSldViewPr showGuides="0" snapToGrid="1" snapToObjects="0">
      <p:cViewPr varScale="1">
        <p:scale>
          <a:sx n="66" d="100"/>
          <a:sy n="66" d="100"/>
        </p:scale>
        <p:origin x="-732" y="-10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8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sz="1200" lang="en-US"/>
              <a:t>Moray Clayton</a:t>
            </a:r>
          </a:p>
        </p:txBody>
      </p:sp>
      <p:sp>
        <p:nvSpPr>
          <p:cNvPr id="1048809" name=""/>
          <p:cNvSpPr/>
          <p:nvPr>
            <p:ph type="dt" sz="quarter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810" name=""/>
          <p:cNvSpPr/>
          <p:nvPr>
            <p:ph type="ftr" sz="quarter" idx="2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r>
              <a:rPr altLang="en-US" sz="1200" lang="en-US"/>
              <a:t>Title goes here</a:t>
            </a:r>
          </a:p>
        </p:txBody>
      </p:sp>
      <p:sp>
        <p:nvSpPr>
          <p:cNvPr id="1048811" name=""/>
          <p:cNvSpPr/>
          <p:nvPr>
            <p:ph type="sldNum" sz="quarter" idx="3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2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endParaRPr altLang="en-US" sz="1200" lang="en-US"/>
          </a:p>
        </p:txBody>
      </p:sp>
      <p:sp>
        <p:nvSpPr>
          <p:cNvPr id="1048803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8804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805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806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endParaRPr altLang="en-US" sz="1200" lang="en-US"/>
          </a:p>
        </p:txBody>
      </p:sp>
      <p:sp>
        <p:nvSpPr>
          <p:cNvPr id="1048807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0" charset="0"/>
        <a:sym typeface="Times New Roman" pitchFamily="0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rgbClr val="002F5E">
                <a:alpha val="100000"/>
              </a:srgbClr>
            </a:gs>
            <a:gs pos="5000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rgbClr val="003F7E">
                  <a:alpha val="100000"/>
                </a:srgbClr>
              </a:gs>
              <a:gs pos="5000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86" name=""/>
          <p:cNvSpPr/>
          <p:nvPr/>
        </p:nvSpPr>
        <p:spPr>
          <a:xfrm rot="0">
            <a:off x="685800" y="2438400"/>
            <a:ext cx="84566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87" name=""/>
          <p:cNvSpPr/>
          <p:nvPr/>
        </p:nvSpPr>
        <p:spPr>
          <a:xfrm rot="0">
            <a:off x="0" y="35052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90" name=""/>
          <p:cNvSpPr/>
          <p:nvPr>
            <p:ph type="dt" sz="quarter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91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592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94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algn="ctr" indent="0" marL="0">
              <a:buFont typeface="Wingdings" pitchFamily="2" charset="2"/>
              <a:buNone/>
              <a:defRPr b="0">
                <a:latin typeface="Times New Roman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3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OverObj">
  <p:cSld name="Title and Text over Conten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7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8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4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6038" compatLnSpc="1" lIns="92075" numCol="1" rIns="92075" tIns="4603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baseline="0" b="1" cap="none" sz="3200" i="0" kern="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8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77" name=""/>
          <p:cNvSpPr/>
          <p:nvPr/>
        </p:nvSpPr>
        <p:spPr>
          <a:xfrm rot="0">
            <a:off x="152400" y="17526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78" name=""/>
          <p:cNvSpPr/>
          <p:nvPr/>
        </p:nvSpPr>
        <p:spPr>
          <a:xfrm rot="0">
            <a:off x="685800" y="6629400"/>
            <a:ext cx="3505200" cy="227012"/>
          </a:xfrm>
          <a:prstGeom prst="rect"/>
          <a:gradFill rotWithShape="0">
            <a:gsLst>
              <a:gs pos="0">
                <a:srgbClr val="761800">
                  <a:alpha val="100000"/>
                </a:srgbClr>
              </a:gs>
              <a:gs pos="50000">
                <a:schemeClr val="hlink">
                  <a:alpha val="100000"/>
                </a:schemeClr>
              </a:gs>
              <a:gs pos="100000">
                <a:srgbClr val="761800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79" name=""/>
          <p:cNvSpPr/>
          <p:nvPr/>
        </p:nvSpPr>
        <p:spPr>
          <a:xfrm rot="0">
            <a:off x="762000" y="762000"/>
            <a:ext cx="83804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58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1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bIns="46038" lIns="92075" rIns="92075" tIns="46038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algn="r" lvl="0"/>
            <a:endParaRPr altLang="en-US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5pPr>
      <a:lvl6pPr algn="l" eaLnBrk="0" fontAlgn="base" hangingPunct="0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6pPr>
      <a:lvl7pPr algn="l" eaLnBrk="0" fontAlgn="base" hangingPunct="0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7pPr>
      <a:lvl8pPr algn="l" eaLnBrk="0" fontAlgn="base" hangingPunct="0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8pPr>
      <a:lvl9pPr algn="l" eaLnBrk="0" fontAlgn="base" hangingPunct="0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b="1"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b="1" sz="2800" kumimoji="1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400" kumimoji="1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b="1" sz="2000" kumimoji="1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5pPr>
      <a:lvl6pPr algn="l" eaLnBrk="0" fontAlgn="base" hangingPunct="0" indent="-228600" marL="25146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6pPr>
      <a:lvl7pPr algn="l" eaLnBrk="0" fontAlgn="base" hangingPunct="0" indent="-228600" marL="29718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7pPr>
      <a:lvl8pPr algn="l" eaLnBrk="0" fontAlgn="base" hangingPunct="0" indent="-228600" marL="3429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8pPr>
      <a:lvl9pPr algn="l" eaLnBrk="0" fontAlgn="base" hangingPunct="0" indent="-228600" marL="38862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"/>
          <p:cNvSpPr/>
          <p:nvPr>
            <p:ph type="ctrTitle" sz="full" idx="4294967295"/>
          </p:nvPr>
        </p:nvSpPr>
        <p:spPr>
          <a:xfrm rot="0">
            <a:off x="609600" y="381000"/>
            <a:ext cx="7772400" cy="1524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>
              <a:defRPr sz="4400"/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Discrete Mathematics</a:t>
            </a:r>
          </a:p>
        </p:txBody>
      </p:sp>
      <p:sp>
        <p:nvSpPr>
          <p:cNvPr id="1048596" name=""/>
          <p:cNvSpPr/>
          <p:nvPr>
            <p:ph type="subTitle" sz="full" idx="4294967295"/>
          </p:nvPr>
        </p:nvSpPr>
        <p:spPr>
          <a:xfrm rot="0">
            <a:off x="609600" y="2514600"/>
            <a:ext cx="8229600" cy="762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algn="r" lvl="0">
              <a:buNone/>
            </a:pPr>
            <a:r>
              <a:rPr altLang="en-US" b="0" lang="en-US"/>
              <a:t>What is graph</a:t>
            </a:r>
            <a:r>
              <a:rPr altLang="en-US" b="0" lang="en-US"/>
              <a:t>?</a:t>
            </a:r>
          </a:p>
        </p:txBody>
      </p:sp>
      <p:sp>
        <p:nvSpPr>
          <p:cNvPr id="1048597" name=""/>
          <p:cNvSpPr txBox="1"/>
          <p:nvPr/>
        </p:nvSpPr>
        <p:spPr>
          <a:xfrm rot="0">
            <a:off x="457200" y="4929187"/>
            <a:ext cx="8305800" cy="1107440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3200" lang="en-US">
                <a:latin typeface="Arial" pitchFamily="0" charset="0"/>
              </a:rPr>
              <a:t>Graph</a:t>
            </a:r>
            <a:r>
              <a:rPr altLang="en-US" sz="3200" lang="en-US">
                <a:latin typeface="Arial" pitchFamily="0" charset="0"/>
              </a:rPr>
              <a:t>– Lesson </a:t>
            </a:r>
            <a:r>
              <a:rPr altLang="en-US" sz="3200" lang="en-US">
                <a:latin typeface="Arial" pitchFamily="0" charset="0"/>
              </a:rPr>
              <a:t>8</a:t>
            </a:r>
          </a:p>
          <a:p>
            <a:pPr lvl="0"/>
            <a:r>
              <a:rPr altLang="en-US" sz="3200" lang="en-US">
                <a:latin typeface="Arial" pitchFamily="0" charset="0"/>
              </a:rPr>
              <a:t>March</a:t>
            </a:r>
            <a:r>
              <a:rPr altLang="en-US" sz="3200" lang="en-US">
                <a:latin typeface="Arial" pitchFamily="0" charset="0"/>
              </a:rPr>
              <a:t> </a:t>
            </a:r>
            <a:r>
              <a:rPr altLang="en-US" sz="3200" lang="en-US">
                <a:latin typeface="Arial" pitchFamily="0" charset="0"/>
              </a:rPr>
              <a:t>27th</a:t>
            </a:r>
            <a:r>
              <a:rPr altLang="en-US" sz="3200" lang="en-US">
                <a:latin typeface="Arial" pitchFamily="0" charset="0"/>
              </a:rPr>
              <a:t>, 201</a:t>
            </a:r>
            <a:r>
              <a:rPr altLang="en-US" sz="3200" lang="en-US">
                <a:latin typeface="Arial" pitchFamily="0" charset="0"/>
              </a:rPr>
              <a:t>6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9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"/>
                                        <p:tgtEl>
                                          <p:spTgt spid="104859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0" vol="50000">
                                        <p:cTn display="0" id="6" masterRel="sameClick" presetSubtype="1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 uiExpand="0" build="p" bldLvl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Planer Graph</a:t>
            </a:r>
          </a:p>
        </p:txBody>
      </p:sp>
      <p:sp>
        <p:nvSpPr>
          <p:cNvPr id="1048619" name=""/>
          <p:cNvSpPr/>
          <p:nvPr>
            <p:ph sz="full" idx="1"/>
          </p:nvPr>
        </p:nvSpPr>
        <p:spPr>
          <a:xfrm rot="0">
            <a:off x="685800" y="1828800"/>
            <a:ext cx="41148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>
              <a:buNone/>
            </a:pPr>
            <a:r>
              <a:rPr altLang="en-US" sz="2800" lang="en-US"/>
              <a:t>   In graph theory, a planar graph is a graph that can be embedded in the plane, i.e., it can be drawn in such a way that no edges cross each other.</a:t>
            </a:r>
          </a:p>
          <a:p>
            <a:pPr lvl="0">
              <a:buNone/>
            </a:pPr>
            <a:endParaRPr altLang="en-US" sz="1400" i="1" lang="en-US">
              <a:solidFill>
                <a:srgbClr val="66FFE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81600" y="1752600"/>
            <a:ext cx="3505200" cy="43434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More planer graphs</a:t>
            </a:r>
          </a:p>
        </p:txBody>
      </p:sp>
      <p:sp>
        <p:nvSpPr>
          <p:cNvPr id="1048621" name=""/>
          <p:cNvSpPr/>
          <p:nvPr>
            <p:ph sz="full" idx="1"/>
          </p:nvPr>
        </p:nvSpPr>
        <p:spPr>
          <a:xfrm rot="0">
            <a:off x="533400" y="16764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2000"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43000" y="2003425"/>
            <a:ext cx="6397625" cy="27209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Ph="1" nodeType="clickEffect" presetClass="entr" presetID="1" presetSubtype="0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/>
          <p:nvPr>
            <p:ph type="title" sz="full" idx="0"/>
          </p:nvPr>
        </p:nvSpPr>
        <p:spPr>
          <a:xfrm rot="0">
            <a:off x="685800" y="609600"/>
            <a:ext cx="80772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Try yourself: Is this a planar graph?</a:t>
            </a:r>
          </a:p>
        </p:txBody>
      </p:sp>
      <p:pic>
        <p:nvPicPr>
          <p:cNvPr id="209716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57600" y="2971800"/>
            <a:ext cx="2752725" cy="25003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b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624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r>
              <a:rPr altLang="en-US" lang="en-US"/>
              <a:t>Sometimes a graph has the property that its vertex set can be divided into two disjoint subsets such that each edge connects a vertex in one of these subsets to a vertex in the other subset.</a:t>
            </a:r>
          </a:p>
          <a:p>
            <a:endParaRPr altLang="en-US" lang="en-US"/>
          </a:p>
          <a:p>
            <a:endParaRPr altLang="en-US"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Examples</a:t>
            </a:r>
          </a:p>
        </p:txBody>
      </p:sp>
      <p:sp>
        <p:nvSpPr>
          <p:cNvPr id="1048626" name=""/>
          <p:cNvSpPr/>
          <p:nvPr>
            <p:ph sz="full" idx="1"/>
          </p:nvPr>
        </p:nvSpPr>
        <p:spPr>
          <a:xfrm rot="0">
            <a:off x="685800" y="1828800"/>
            <a:ext cx="4724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2000" i="1" lang="en-US"/>
              <a:t>C6 is bipartite, as shown in Figure 7, because its vertex set can be partitioned into the two sets V1 = {v1, v3, v5} and V2 = {v2, v4, v6}, and every edge of C6 connects a vertex in V1 and a </a:t>
            </a:r>
            <a:r>
              <a:rPr altLang="en-US" sz="2000" lang="en-US"/>
              <a:t>vertex in </a:t>
            </a:r>
            <a:r>
              <a:rPr altLang="en-US" sz="2000" i="1" lang="en-US"/>
              <a:t>V2.</a:t>
            </a:r>
          </a:p>
          <a:p>
            <a:pPr lvl="0"/>
            <a:r>
              <a:rPr altLang="en-US" sz="2000" lang="en-US"/>
              <a:t> </a:t>
            </a:r>
            <a:r>
              <a:rPr altLang="en-US" sz="2000" i="1" lang="en-US"/>
              <a:t>K3 is not bipartite. To verify this, note that if we divide the vertex set of K3 into two disjoint </a:t>
            </a:r>
            <a:r>
              <a:rPr altLang="en-US" sz="2000" lang="en-US"/>
              <a:t>sets, one of the two sets must contain two vertices. If the graph were bipartite, these two vertices could not be connected by an edge, but in </a:t>
            </a:r>
            <a:r>
              <a:rPr altLang="en-US" sz="2000" i="1" lang="en-US"/>
              <a:t>K3 each vertex is connected to every other vertex by </a:t>
            </a:r>
            <a:r>
              <a:rPr altLang="en-US" sz="2000" lang="en-US"/>
              <a:t>an edge.</a:t>
            </a:r>
          </a:p>
          <a:p>
            <a:pPr lvl="0">
              <a:buNone/>
            </a:pPr>
            <a:endParaRPr altLang="en-US"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638800" y="1981200"/>
            <a:ext cx="3505200" cy="2438400"/>
          </a:xfrm>
          <a:prstGeom prst="rect"/>
          <a:noFill/>
          <a:ln>
            <a:noFill/>
          </a:ln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638800" y="4419600"/>
            <a:ext cx="1752600" cy="19812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charRg st="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charRg st="205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Complete 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bipartite graph</a:t>
            </a:r>
          </a:p>
        </p:txBody>
      </p:sp>
      <p:pic>
        <p:nvPicPr>
          <p:cNvPr id="209716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19150" y="2185987"/>
            <a:ext cx="7505700" cy="37052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complete 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bipartite graph</a:t>
            </a:r>
          </a:p>
        </p:txBody>
      </p:sp>
      <p:pic>
        <p:nvPicPr>
          <p:cNvPr id="2097166" name="" descr="K_3_2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2438400"/>
            <a:ext cx="3505200" cy="2971800"/>
          </a:xfrm>
          <a:prstGeom prst="rect"/>
          <a:noFill/>
          <a:ln>
            <a:noFill/>
          </a:ln>
        </p:spPr>
      </p:pic>
      <p:sp>
        <p:nvSpPr>
          <p:cNvPr id="1048629" name=""/>
          <p:cNvSpPr/>
          <p:nvPr/>
        </p:nvSpPr>
        <p:spPr>
          <a:xfrm rot="0">
            <a:off x="4267200" y="2438400"/>
            <a:ext cx="4572000" cy="193833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Font typeface="Wingdings" pitchFamily="2" charset="2"/>
              <a:buChar char="q"/>
            </a:pPr>
            <a:r>
              <a:rPr altLang="en-US" lang="en-US">
                <a:latin typeface="Arial" pitchFamily="0" charset="0"/>
              </a:rPr>
              <a:t>A bipartite graph is the </a:t>
            </a:r>
            <a:r>
              <a:rPr altLang="en-US" i="1" lang="en-US">
                <a:latin typeface="Arial" pitchFamily="0" charset="0"/>
              </a:rPr>
              <a:t>complete </a:t>
            </a:r>
            <a:r>
              <a:rPr altLang="en-US" lang="en-US">
                <a:latin typeface="Arial" pitchFamily="0" charset="0"/>
              </a:rPr>
              <a:t>bipartite graph K</a:t>
            </a:r>
            <a:r>
              <a:rPr altLang="en-US" baseline="-25000" lang="en-US">
                <a:latin typeface="Arial" pitchFamily="0" charset="0"/>
              </a:rPr>
              <a:t>m,n</a:t>
            </a:r>
            <a:r>
              <a:rPr altLang="en-US" lang="en-US">
                <a:latin typeface="Arial" pitchFamily="0" charset="0"/>
              </a:rPr>
              <a:t> if </a:t>
            </a:r>
            <a:r>
              <a:rPr altLang="en-US" lang="en-US">
                <a:latin typeface="Arial" pitchFamily="0" charset="0"/>
                <a:sym typeface="Symbol" pitchFamily="18" charset="2"/>
              </a:rPr>
              <a:t>every vertex in V(G</a:t>
            </a:r>
            <a:r>
              <a:rPr altLang="en-US" baseline="-25000" lang="en-US">
                <a:latin typeface="Arial" pitchFamily="0" charset="0"/>
                <a:sym typeface="Symbol" pitchFamily="18" charset="2"/>
              </a:rPr>
              <a:t>1</a:t>
            </a:r>
            <a:r>
              <a:rPr altLang="en-US" lang="en-US">
                <a:latin typeface="Arial" pitchFamily="0" charset="0"/>
                <a:sym typeface="Symbol" pitchFamily="18" charset="2"/>
              </a:rPr>
              <a:t>) is joined to a vertex in V(G</a:t>
            </a:r>
            <a:r>
              <a:rPr altLang="en-US" baseline="-25000" lang="en-US">
                <a:latin typeface="Arial" pitchFamily="0" charset="0"/>
                <a:sym typeface="Symbol" pitchFamily="18" charset="2"/>
              </a:rPr>
              <a:t>2</a:t>
            </a:r>
            <a:r>
              <a:rPr altLang="en-US" lang="en-US">
                <a:latin typeface="Arial" pitchFamily="0" charset="0"/>
                <a:sym typeface="Symbol" pitchFamily="18" charset="2"/>
              </a:rPr>
              <a:t>) and conversely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bipartite graph</a:t>
            </a:r>
          </a:p>
        </p:txBody>
      </p:sp>
      <p:pic>
        <p:nvPicPr>
          <p:cNvPr id="2097167" name="" descr="Bipartite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029200" y="2133600"/>
            <a:ext cx="3592512" cy="2241550"/>
          </a:xfrm>
          <a:prstGeom prst="rect"/>
          <a:noFill/>
          <a:ln>
            <a:noFill/>
          </a:ln>
        </p:spPr>
      </p:pic>
      <p:sp>
        <p:nvSpPr>
          <p:cNvPr id="1048631" name=""/>
          <p:cNvSpPr/>
          <p:nvPr/>
        </p:nvSpPr>
        <p:spPr>
          <a:xfrm rot="0">
            <a:off x="457200" y="1903412"/>
            <a:ext cx="4572000" cy="1814512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eaLnBrk="1" hangingPunct="1" indent="-445770" latinLnBrk="1" lvl="1" marL="742950">
              <a:spcBef>
                <a:spcPct val="20000"/>
              </a:spcBef>
              <a:buChar char="–"/>
            </a:pPr>
            <a:r>
              <a:rPr altLang="en-US" sz="2800" lang="en-US">
                <a:latin typeface="Arial" pitchFamily="0" charset="0"/>
                <a:sym typeface="Symbol" pitchFamily="18" charset="2"/>
              </a:rPr>
              <a:t>No edges exist between any two vertices in the same subset 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Check whether bipartite or not!</a:t>
            </a:r>
          </a:p>
        </p:txBody>
      </p:sp>
      <p:sp>
        <p:nvSpPr>
          <p:cNvPr id="104863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>
            <a:biLevel thresh="50000"/>
            <a:grayscl/>
          </a:blip>
          <a:srcRect l="0" t="0" r="0" b="0"/>
          <a:stretch>
            <a:fillRect/>
          </a:stretch>
        </p:blipFill>
        <p:spPr>
          <a:xfrm rot="0">
            <a:off x="1752600" y="2133600"/>
            <a:ext cx="1457325" cy="1447800"/>
          </a:xfrm>
          <a:prstGeom prst="rect"/>
          <a:noFill/>
          <a:ln>
            <a:noFill/>
          </a:ln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>
            <a:biLevel thresh="50000"/>
            <a:grayscl/>
          </a:blip>
          <a:srcRect l="0" t="0" r="0" b="0"/>
          <a:stretch>
            <a:fillRect/>
          </a:stretch>
        </p:blipFill>
        <p:spPr>
          <a:xfrm rot="15067972">
            <a:off x="3436937" y="4019550"/>
            <a:ext cx="1590675" cy="1152525"/>
          </a:xfrm>
          <a:prstGeom prst="rect"/>
          <a:solidFill>
            <a:schemeClr val="dk1"/>
          </a:solidFill>
          <a:ln>
            <a:noFill/>
          </a:ln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>
            <a:biLevel thresh="50000"/>
            <a:grayscl/>
          </a:blip>
          <a:srcRect l="0" t="0" r="0" b="0"/>
          <a:stretch>
            <a:fillRect/>
          </a:stretch>
        </p:blipFill>
        <p:spPr>
          <a:xfrm rot="0">
            <a:off x="4267200" y="2133600"/>
            <a:ext cx="1028700" cy="1238250"/>
          </a:xfrm>
          <a:prstGeom prst="rect"/>
          <a:noFill/>
          <a:ln>
            <a:noFill/>
          </a:ln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4">
            <a:biLevel thresh="50000"/>
            <a:grayscl/>
          </a:blip>
          <a:srcRect l="0" t="0" r="0" b="0"/>
          <a:stretch>
            <a:fillRect/>
          </a:stretch>
        </p:blipFill>
        <p:spPr>
          <a:xfrm rot="0">
            <a:off x="6019800" y="2362200"/>
            <a:ext cx="2019300" cy="11620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7862" y="2362200"/>
            <a:ext cx="7434262" cy="3200400"/>
          </a:xfrm>
          <a:prstGeom prst="rect"/>
          <a:noFill/>
          <a:ln>
            <a:noFill/>
          </a:ln>
        </p:spPr>
      </p:pic>
      <p:sp>
        <p:nvSpPr>
          <p:cNvPr id="104863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Check whether bipartite or not!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048599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3600" lang="en-US"/>
              <a:t>Graphs are discrete structures consisting of vertices and edges that connect these vertices.</a:t>
            </a:r>
          </a:p>
          <a:p>
            <a:pPr lvl="0"/>
            <a:r>
              <a:rPr altLang="en-US" sz="3600" lang="en-US"/>
              <a:t>A </a:t>
            </a:r>
            <a:r>
              <a:rPr altLang="en-US" sz="3600" i="1" lang="en-US"/>
              <a:t>graph G = (V ,E) consists of V , a nonempty set of vertices (or nodes) and E, a set of edges.</a:t>
            </a:r>
          </a:p>
          <a:p>
            <a:pPr lvl="0"/>
            <a:endParaRPr altLang="en-US" sz="3600" lang="en-US"/>
          </a:p>
          <a:p>
            <a:pPr lvl="0"/>
            <a:endParaRPr altLang="en-US" sz="36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9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636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20</a:t>
            </a:fld>
            <a:endParaRPr altLang="en-US" sz="1400" lang="en-US"/>
          </a:p>
        </p:txBody>
      </p:sp>
      <p:sp>
        <p:nvSpPr>
          <p:cNvPr id="104863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638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68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639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40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41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28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29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642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30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31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643" name=""/>
          <p:cNvSpPr/>
          <p:nvPr/>
        </p:nvSpPr>
        <p:spPr>
          <a:xfrm rot="0">
            <a:off x="37338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4" name=""/>
          <p:cNvSpPr/>
          <p:nvPr/>
        </p:nvSpPr>
        <p:spPr>
          <a:xfrm rot="0">
            <a:off x="3709987" y="5943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5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32" name=""/>
          <p:cNvCxnSpPr>
            <a:cxnSpLocks/>
          </p:cNvCxnSpPr>
          <p:nvPr/>
        </p:nvCxnSpPr>
        <p:spPr>
          <a:xfrm rot="0" flipH="1">
            <a:off x="3798887" y="4597400"/>
            <a:ext cx="23812" cy="1346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3" name=""/>
          <p:cNvCxnSpPr>
            <a:cxnSpLocks/>
          </p:cNvCxnSpPr>
          <p:nvPr/>
        </p:nvCxnSpPr>
        <p:spPr>
          <a:xfrm rot="0">
            <a:off x="3910012" y="4508500"/>
            <a:ext cx="1423987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46" name=""/>
          <p:cNvSpPr/>
          <p:nvPr/>
        </p:nvSpPr>
        <p:spPr>
          <a:xfrm rot="0">
            <a:off x="5334000" y="5943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34" name=""/>
          <p:cNvCxnSpPr>
            <a:cxnSpLocks/>
          </p:cNvCxnSpPr>
          <p:nvPr/>
        </p:nvCxnSpPr>
        <p:spPr>
          <a:xfrm rot="0">
            <a:off x="5422900" y="4597400"/>
            <a:ext cx="0" cy="1346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5" name=""/>
          <p:cNvCxnSpPr>
            <a:cxnSpLocks/>
          </p:cNvCxnSpPr>
          <p:nvPr/>
        </p:nvCxnSpPr>
        <p:spPr>
          <a:xfrm rot="0">
            <a:off x="3886200" y="60325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47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649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21</a:t>
            </a:fld>
            <a:endParaRPr altLang="en-US" sz="1400" lang="en-US"/>
          </a:p>
        </p:txBody>
      </p:sp>
      <p:sp>
        <p:nvSpPr>
          <p:cNvPr id="104865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651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70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652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53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54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36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37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655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38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39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656" name=""/>
          <p:cNvSpPr/>
          <p:nvPr/>
        </p:nvSpPr>
        <p:spPr>
          <a:xfrm rot="0">
            <a:off x="37338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7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8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40" name=""/>
          <p:cNvCxnSpPr>
            <a:cxnSpLocks/>
          </p:cNvCxnSpPr>
          <p:nvPr/>
        </p:nvCxnSpPr>
        <p:spPr>
          <a:xfrm rot="0" flipH="1">
            <a:off x="3798887" y="4597400"/>
            <a:ext cx="23812" cy="6604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1" name=""/>
          <p:cNvCxnSpPr>
            <a:cxnSpLocks/>
          </p:cNvCxnSpPr>
          <p:nvPr/>
        </p:nvCxnSpPr>
        <p:spPr>
          <a:xfrm rot="0">
            <a:off x="3910012" y="4508500"/>
            <a:ext cx="1423987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59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42" name=""/>
          <p:cNvCxnSpPr>
            <a:cxnSpLocks/>
          </p:cNvCxnSpPr>
          <p:nvPr/>
        </p:nvCxnSpPr>
        <p:spPr>
          <a:xfrm rot="0">
            <a:off x="5422900" y="4597400"/>
            <a:ext cx="0" cy="6604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3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60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662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22</a:t>
            </a:fld>
            <a:endParaRPr altLang="en-US" sz="1400" lang="en-US"/>
          </a:p>
        </p:txBody>
      </p:sp>
      <p:sp>
        <p:nvSpPr>
          <p:cNvPr id="104866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664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72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665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66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67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44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45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668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46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47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669" name=""/>
          <p:cNvSpPr/>
          <p:nvPr/>
        </p:nvSpPr>
        <p:spPr>
          <a:xfrm rot="0">
            <a:off x="44196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0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1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48" name=""/>
          <p:cNvCxnSpPr>
            <a:cxnSpLocks/>
          </p:cNvCxnSpPr>
          <p:nvPr/>
        </p:nvCxnSpPr>
        <p:spPr>
          <a:xfrm rot="0" flipH="1">
            <a:off x="3860800" y="4572000"/>
            <a:ext cx="5842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9" name=""/>
          <p:cNvCxnSpPr>
            <a:cxnSpLocks/>
          </p:cNvCxnSpPr>
          <p:nvPr/>
        </p:nvCxnSpPr>
        <p:spPr>
          <a:xfrm rot="0">
            <a:off x="4595812" y="4508500"/>
            <a:ext cx="738187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72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50" name=""/>
          <p:cNvCxnSpPr>
            <a:cxnSpLocks/>
          </p:cNvCxnSpPr>
          <p:nvPr/>
        </p:nvCxnSpPr>
        <p:spPr>
          <a:xfrm rot="0">
            <a:off x="5422900" y="4597400"/>
            <a:ext cx="0" cy="6604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1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73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675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23</a:t>
            </a:fld>
            <a:endParaRPr altLang="en-US" sz="1400" lang="en-US"/>
          </a:p>
        </p:txBody>
      </p:sp>
      <p:sp>
        <p:nvSpPr>
          <p:cNvPr id="104867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677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74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678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79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80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52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53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681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54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55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682" name=""/>
          <p:cNvSpPr/>
          <p:nvPr/>
        </p:nvSpPr>
        <p:spPr>
          <a:xfrm rot="0">
            <a:off x="48006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3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4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56" name=""/>
          <p:cNvCxnSpPr>
            <a:cxnSpLocks/>
          </p:cNvCxnSpPr>
          <p:nvPr/>
        </p:nvCxnSpPr>
        <p:spPr>
          <a:xfrm rot="0" flipH="1">
            <a:off x="3860800" y="4572000"/>
            <a:ext cx="9652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7" name=""/>
          <p:cNvCxnSpPr>
            <a:cxnSpLocks/>
          </p:cNvCxnSpPr>
          <p:nvPr/>
        </p:nvCxnSpPr>
        <p:spPr>
          <a:xfrm rot="0">
            <a:off x="4976812" y="4508500"/>
            <a:ext cx="357187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85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58" name=""/>
          <p:cNvCxnSpPr>
            <a:cxnSpLocks/>
          </p:cNvCxnSpPr>
          <p:nvPr/>
        </p:nvCxnSpPr>
        <p:spPr>
          <a:xfrm rot="0">
            <a:off x="5422900" y="4597400"/>
            <a:ext cx="0" cy="6604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9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86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688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24</a:t>
            </a:fld>
            <a:endParaRPr altLang="en-US" sz="1400" lang="en-US"/>
          </a:p>
        </p:txBody>
      </p:sp>
      <p:sp>
        <p:nvSpPr>
          <p:cNvPr id="104868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690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76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691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92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693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60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61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694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62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63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695" name=""/>
          <p:cNvSpPr/>
          <p:nvPr/>
        </p:nvSpPr>
        <p:spPr>
          <a:xfrm rot="0">
            <a:off x="49530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6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7" name=""/>
          <p:cNvSpPr/>
          <p:nvPr/>
        </p:nvSpPr>
        <p:spPr>
          <a:xfrm rot="0">
            <a:off x="5334000" y="46482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64" name=""/>
          <p:cNvCxnSpPr>
            <a:cxnSpLocks/>
          </p:cNvCxnSpPr>
          <p:nvPr/>
        </p:nvCxnSpPr>
        <p:spPr>
          <a:xfrm rot="0" flipH="1">
            <a:off x="3860800" y="4572000"/>
            <a:ext cx="1117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65" name=""/>
          <p:cNvCxnSpPr>
            <a:cxnSpLocks/>
          </p:cNvCxnSpPr>
          <p:nvPr/>
        </p:nvCxnSpPr>
        <p:spPr>
          <a:xfrm rot="0">
            <a:off x="5129212" y="4508500"/>
            <a:ext cx="204787" cy="2286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98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66" name=""/>
          <p:cNvCxnSpPr>
            <a:cxnSpLocks/>
          </p:cNvCxnSpPr>
          <p:nvPr/>
        </p:nvCxnSpPr>
        <p:spPr>
          <a:xfrm rot="0">
            <a:off x="5422900" y="4826000"/>
            <a:ext cx="0" cy="4318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67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699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0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701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25</a:t>
            </a:fld>
            <a:endParaRPr altLang="en-US" sz="1400" lang="en-US"/>
          </a:p>
        </p:txBody>
      </p:sp>
      <p:sp>
        <p:nvSpPr>
          <p:cNvPr id="104870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703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78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704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05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06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68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69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707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70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71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708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09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10" name=""/>
          <p:cNvSpPr/>
          <p:nvPr/>
        </p:nvSpPr>
        <p:spPr>
          <a:xfrm rot="0">
            <a:off x="5334000" y="4800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72" name=""/>
          <p:cNvCxnSpPr>
            <a:cxnSpLocks/>
          </p:cNvCxnSpPr>
          <p:nvPr/>
        </p:nvCxnSpPr>
        <p:spPr>
          <a:xfrm rot="0" flipH="1">
            <a:off x="3860800" y="4572000"/>
            <a:ext cx="1498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73" name=""/>
          <p:cNvCxnSpPr>
            <a:cxnSpLocks/>
          </p:cNvCxnSpPr>
          <p:nvPr/>
        </p:nvCxnSpPr>
        <p:spPr>
          <a:xfrm rot="0">
            <a:off x="5422900" y="4597400"/>
            <a:ext cx="0" cy="203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11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74" name=""/>
          <p:cNvCxnSpPr>
            <a:cxnSpLocks/>
          </p:cNvCxnSpPr>
          <p:nvPr/>
        </p:nvCxnSpPr>
        <p:spPr>
          <a:xfrm rot="0">
            <a:off x="5422900" y="4978400"/>
            <a:ext cx="0" cy="2794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75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12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714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26</a:t>
            </a:fld>
            <a:endParaRPr altLang="en-US" sz="1400" lang="en-US"/>
          </a:p>
        </p:txBody>
      </p:sp>
      <p:sp>
        <p:nvSpPr>
          <p:cNvPr id="104871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716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80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717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18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19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76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77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720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78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79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721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22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23" name=""/>
          <p:cNvSpPr/>
          <p:nvPr/>
        </p:nvSpPr>
        <p:spPr>
          <a:xfrm rot="0">
            <a:off x="5029200" y="4800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80" name=""/>
          <p:cNvCxnSpPr>
            <a:cxnSpLocks/>
          </p:cNvCxnSpPr>
          <p:nvPr/>
        </p:nvCxnSpPr>
        <p:spPr>
          <a:xfrm rot="0" flipH="1">
            <a:off x="3860800" y="4572000"/>
            <a:ext cx="1498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81" name=""/>
          <p:cNvCxnSpPr>
            <a:cxnSpLocks/>
          </p:cNvCxnSpPr>
          <p:nvPr/>
        </p:nvCxnSpPr>
        <p:spPr>
          <a:xfrm rot="0" flipH="1">
            <a:off x="5205412" y="4508500"/>
            <a:ext cx="128587" cy="3810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24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82" name=""/>
          <p:cNvCxnSpPr>
            <a:cxnSpLocks/>
          </p:cNvCxnSpPr>
          <p:nvPr/>
        </p:nvCxnSpPr>
        <p:spPr>
          <a:xfrm rot="0">
            <a:off x="5180012" y="4953000"/>
            <a:ext cx="179387" cy="330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83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25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727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27</a:t>
            </a:fld>
            <a:endParaRPr altLang="en-US" sz="1400" lang="en-US"/>
          </a:p>
        </p:txBody>
      </p:sp>
      <p:sp>
        <p:nvSpPr>
          <p:cNvPr id="104872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729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82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730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31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32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84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85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733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86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87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734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35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36" name=""/>
          <p:cNvSpPr/>
          <p:nvPr/>
        </p:nvSpPr>
        <p:spPr>
          <a:xfrm rot="0">
            <a:off x="4724400" y="4876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88" name=""/>
          <p:cNvCxnSpPr>
            <a:cxnSpLocks/>
          </p:cNvCxnSpPr>
          <p:nvPr/>
        </p:nvCxnSpPr>
        <p:spPr>
          <a:xfrm rot="0" flipH="1">
            <a:off x="3860800" y="4572000"/>
            <a:ext cx="1498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89" name=""/>
          <p:cNvCxnSpPr>
            <a:cxnSpLocks/>
          </p:cNvCxnSpPr>
          <p:nvPr/>
        </p:nvCxnSpPr>
        <p:spPr>
          <a:xfrm rot="0" flipH="1">
            <a:off x="4900612" y="4508500"/>
            <a:ext cx="433387" cy="457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37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90" name=""/>
          <p:cNvCxnSpPr>
            <a:cxnSpLocks/>
          </p:cNvCxnSpPr>
          <p:nvPr/>
        </p:nvCxnSpPr>
        <p:spPr>
          <a:xfrm rot="0">
            <a:off x="4875212" y="5029200"/>
            <a:ext cx="484187" cy="2540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91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38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9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740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28</a:t>
            </a:fld>
            <a:endParaRPr altLang="en-US" sz="1400" lang="en-US"/>
          </a:p>
        </p:txBody>
      </p:sp>
      <p:sp>
        <p:nvSpPr>
          <p:cNvPr id="104874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742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84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743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44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45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92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93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746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794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795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747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48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49" name=""/>
          <p:cNvSpPr/>
          <p:nvPr/>
        </p:nvSpPr>
        <p:spPr>
          <a:xfrm rot="0">
            <a:off x="4267200" y="4800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96" name=""/>
          <p:cNvCxnSpPr>
            <a:cxnSpLocks/>
          </p:cNvCxnSpPr>
          <p:nvPr/>
        </p:nvCxnSpPr>
        <p:spPr>
          <a:xfrm rot="0" flipH="1">
            <a:off x="3860800" y="4572000"/>
            <a:ext cx="1498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97" name=""/>
          <p:cNvCxnSpPr>
            <a:cxnSpLocks/>
          </p:cNvCxnSpPr>
          <p:nvPr/>
        </p:nvCxnSpPr>
        <p:spPr>
          <a:xfrm rot="0" flipH="1">
            <a:off x="4443412" y="4508500"/>
            <a:ext cx="890587" cy="3810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50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98" name=""/>
          <p:cNvCxnSpPr>
            <a:cxnSpLocks/>
          </p:cNvCxnSpPr>
          <p:nvPr/>
        </p:nvCxnSpPr>
        <p:spPr>
          <a:xfrm rot="0">
            <a:off x="4418012" y="4953000"/>
            <a:ext cx="941387" cy="330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99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51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753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29</a:t>
            </a:fld>
            <a:endParaRPr altLang="en-US" sz="1400" lang="en-US"/>
          </a:p>
        </p:txBody>
      </p:sp>
      <p:sp>
        <p:nvSpPr>
          <p:cNvPr id="104875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755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  <a:p>
            <a:pPr eaLnBrk="1" hangingPunct="1" latinLnBrk="1" lvl="0">
              <a:buNone/>
            </a:pPr>
            <a:endParaRPr altLang="en-US" lang="en-US"/>
          </a:p>
        </p:txBody>
      </p:sp>
      <p:grpSp>
        <p:nvGrpSpPr>
          <p:cNvPr id="86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756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57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58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800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801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759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802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803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760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61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62" name=""/>
          <p:cNvSpPr/>
          <p:nvPr/>
        </p:nvSpPr>
        <p:spPr>
          <a:xfrm rot="0">
            <a:off x="3886200" y="47244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804" name=""/>
          <p:cNvCxnSpPr>
            <a:cxnSpLocks/>
          </p:cNvCxnSpPr>
          <p:nvPr/>
        </p:nvCxnSpPr>
        <p:spPr>
          <a:xfrm rot="0" flipH="1">
            <a:off x="3860800" y="4572000"/>
            <a:ext cx="1498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805" name=""/>
          <p:cNvCxnSpPr>
            <a:cxnSpLocks/>
          </p:cNvCxnSpPr>
          <p:nvPr/>
        </p:nvCxnSpPr>
        <p:spPr>
          <a:xfrm rot="0" flipH="1">
            <a:off x="4062412" y="4508500"/>
            <a:ext cx="1271587" cy="3048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63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806" name=""/>
          <p:cNvCxnSpPr>
            <a:cxnSpLocks/>
          </p:cNvCxnSpPr>
          <p:nvPr/>
        </p:nvCxnSpPr>
        <p:spPr>
          <a:xfrm rot="0">
            <a:off x="4037012" y="4876800"/>
            <a:ext cx="1322387" cy="4064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807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64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04860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1828800"/>
            <a:ext cx="7685087" cy="41910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5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766" name=""/>
          <p:cNvSpPr txBox="1"/>
          <p:nvPr/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30</a:t>
            </a:fld>
            <a:endParaRPr altLang="en-US" sz="1400" lang="en-US"/>
          </a:p>
        </p:txBody>
      </p:sp>
      <p:sp>
        <p:nvSpPr>
          <p:cNvPr id="104876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Bipartite Graphs</a:t>
            </a:r>
          </a:p>
        </p:txBody>
      </p:sp>
      <p:sp>
        <p:nvSpPr>
          <p:cNvPr id="1048768" name="" descr="Rectangle: Click to edit Master text styles Second level Third level Fourth level Fifth level"/>
          <p:cNvSpPr/>
          <p:nvPr>
            <p:ph type="body" sz="full" idx="1"/>
          </p:nvPr>
        </p:nvSpPr>
        <p:spPr>
          <a:xfrm rot="0">
            <a:off x="838200" y="1905000"/>
            <a:ext cx="7772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None/>
            </a:pPr>
            <a:r>
              <a:rPr altLang="en-US" lang="en-US"/>
              <a:t>EG: </a:t>
            </a:r>
            <a:r>
              <a:rPr altLang="en-US" i="1" lang="en-US"/>
              <a:t>C</a:t>
            </a:r>
            <a:r>
              <a:rPr altLang="en-US" baseline="-25000" lang="en-US"/>
              <a:t>4</a:t>
            </a:r>
            <a:r>
              <a:rPr altLang="en-US" lang="en-US"/>
              <a:t> is a bichromatic: </a:t>
            </a:r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  <a:buNone/>
            </a:pPr>
            <a:r>
              <a:rPr altLang="en-US" lang="en-US"/>
              <a:t>And so is bipartite, if we redraw it:</a:t>
            </a:r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  <a:buNone/>
            </a:pPr>
            <a:r>
              <a:rPr altLang="en-US" lang="en-US"/>
              <a:t>Q:  For which </a:t>
            </a:r>
            <a:r>
              <a:rPr altLang="en-US" i="1" lang="en-US"/>
              <a:t>n </a:t>
            </a:r>
            <a:r>
              <a:rPr altLang="en-US" lang="en-US"/>
              <a:t>is </a:t>
            </a:r>
            <a:r>
              <a:rPr altLang="en-US" i="1" lang="en-US"/>
              <a:t>C</a:t>
            </a:r>
            <a:r>
              <a:rPr altLang="en-US" baseline="-25000" i="1" lang="en-US"/>
              <a:t>n</a:t>
            </a:r>
            <a:r>
              <a:rPr altLang="en-US" lang="en-US"/>
              <a:t> bipartite?</a:t>
            </a:r>
          </a:p>
        </p:txBody>
      </p:sp>
      <p:grpSp>
        <p:nvGrpSpPr>
          <p:cNvPr id="88" name=""/>
          <p:cNvGrpSpPr/>
          <p:nvPr/>
        </p:nvGrpSpPr>
        <p:grpSpPr>
          <a:xfrm rot="0">
            <a:off x="5791200" y="1447800"/>
            <a:ext cx="2286000" cy="2133600"/>
            <a:chOff x="3648" y="960"/>
            <a:chExt cx="1440" cy="1344"/>
          </a:xfrm>
        </p:grpSpPr>
        <p:sp>
          <p:nvSpPr>
            <p:cNvPr id="1048769" name=""/>
            <p:cNvSpPr/>
            <p:nvPr/>
          </p:nvSpPr>
          <p:spPr>
            <a:xfrm rot="0">
              <a:off x="3648" y="960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70" name=""/>
            <p:cNvSpPr/>
            <p:nvPr/>
          </p:nvSpPr>
          <p:spPr>
            <a:xfrm rot="0">
              <a:off x="4977" y="960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sp>
          <p:nvSpPr>
            <p:cNvPr id="1048771" name=""/>
            <p:cNvSpPr/>
            <p:nvPr/>
          </p:nvSpPr>
          <p:spPr>
            <a:xfrm rot="0">
              <a:off x="3648" y="2192"/>
              <a:ext cx="111" cy="112"/>
            </a:xfrm>
            <a:prstGeom prst="ellipse"/>
            <a:solidFill>
              <a:srgbClr val="8000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808" name=""/>
            <p:cNvCxnSpPr>
              <a:cxnSpLocks/>
            </p:cNvCxnSpPr>
            <p:nvPr/>
          </p:nvCxnSpPr>
          <p:spPr>
            <a:xfrm rot="0">
              <a:off x="3759" y="1016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809" name=""/>
            <p:cNvCxnSpPr>
              <a:cxnSpLocks/>
            </p:cNvCxnSpPr>
            <p:nvPr/>
          </p:nvCxnSpPr>
          <p:spPr>
            <a:xfrm rot="0">
              <a:off x="370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sp>
          <p:nvSpPr>
            <p:cNvPr id="1048772" name=""/>
            <p:cNvSpPr/>
            <p:nvPr/>
          </p:nvSpPr>
          <p:spPr>
            <a:xfrm rot="0">
              <a:off x="4977" y="2192"/>
              <a:ext cx="111" cy="112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0" charset="0"/>
                  <a:sym typeface="Times New Roman" pitchFamily="0" charset="0"/>
                </a:defRPr>
              </a:lvl5pPr>
            </a:lstStyle>
            <a:p>
              <a:pPr algn="ctr" lvl="0"/>
              <a:endParaRPr altLang="en-US" lang="en-US">
                <a:latin typeface="Calibri" pitchFamily="34" charset="0"/>
              </a:endParaRPr>
            </a:p>
          </p:txBody>
        </p:sp>
        <p:cxnSp>
          <p:nvCxnSpPr>
            <p:cNvPr id="3145810" name=""/>
            <p:cNvCxnSpPr>
              <a:cxnSpLocks/>
            </p:cNvCxnSpPr>
            <p:nvPr/>
          </p:nvCxnSpPr>
          <p:spPr>
            <a:xfrm rot="0">
              <a:off x="3759" y="2248"/>
              <a:ext cx="1218" cy="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  <p:cxnSp>
          <p:nvCxnSpPr>
            <p:cNvPr id="3145811" name=""/>
            <p:cNvCxnSpPr>
              <a:cxnSpLocks/>
            </p:cNvCxnSpPr>
            <p:nvPr/>
          </p:nvCxnSpPr>
          <p:spPr>
            <a:xfrm rot="0">
              <a:off x="5033" y="1072"/>
              <a:ext cx="0" cy="1120"/>
            </a:xfrm>
            <a:prstGeom prst="straightConnector1"/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cxnSp>
      </p:grpSp>
      <p:sp>
        <p:nvSpPr>
          <p:cNvPr id="1048773" name=""/>
          <p:cNvSpPr/>
          <p:nvPr/>
        </p:nvSpPr>
        <p:spPr>
          <a:xfrm rot="0">
            <a:off x="5334000" y="44196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74" name=""/>
          <p:cNvSpPr/>
          <p:nvPr/>
        </p:nvSpPr>
        <p:spPr>
          <a:xfrm rot="0">
            <a:off x="3709987" y="52578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sp>
        <p:nvSpPr>
          <p:cNvPr id="1048775" name=""/>
          <p:cNvSpPr/>
          <p:nvPr/>
        </p:nvSpPr>
        <p:spPr>
          <a:xfrm rot="0">
            <a:off x="3709987" y="4419600"/>
            <a:ext cx="176212" cy="177800"/>
          </a:xfrm>
          <a:prstGeom prst="ellipse"/>
          <a:solidFill>
            <a:srgbClr val="80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812" name=""/>
          <p:cNvCxnSpPr>
            <a:cxnSpLocks/>
          </p:cNvCxnSpPr>
          <p:nvPr/>
        </p:nvCxnSpPr>
        <p:spPr>
          <a:xfrm rot="0" flipH="1">
            <a:off x="3860800" y="4572000"/>
            <a:ext cx="1498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813" name=""/>
          <p:cNvCxnSpPr>
            <a:cxnSpLocks/>
          </p:cNvCxnSpPr>
          <p:nvPr/>
        </p:nvCxnSpPr>
        <p:spPr>
          <a:xfrm rot="0" flipH="1">
            <a:off x="3886200" y="45085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76" name=""/>
          <p:cNvSpPr/>
          <p:nvPr/>
        </p:nvSpPr>
        <p:spPr>
          <a:xfrm rot="0">
            <a:off x="5334000" y="5257800"/>
            <a:ext cx="176212" cy="1778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814" name=""/>
          <p:cNvCxnSpPr>
            <a:cxnSpLocks/>
          </p:cNvCxnSpPr>
          <p:nvPr/>
        </p:nvCxnSpPr>
        <p:spPr>
          <a:xfrm rot="0">
            <a:off x="3860800" y="4572000"/>
            <a:ext cx="1498600" cy="7112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815" name=""/>
          <p:cNvCxnSpPr>
            <a:cxnSpLocks/>
          </p:cNvCxnSpPr>
          <p:nvPr/>
        </p:nvCxnSpPr>
        <p:spPr>
          <a:xfrm rot="0">
            <a:off x="3886200" y="5346700"/>
            <a:ext cx="1447800" cy="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77" name=""/>
          <p:cNvSpPr/>
          <p:nvPr/>
        </p:nvSpPr>
        <p:spPr>
          <a:xfrm rot="0" flipV="1">
            <a:off x="4614862" y="4267200"/>
            <a:ext cx="0" cy="1552575"/>
          </a:xfrm>
          <a:prstGeom prst="line"/>
          <a:noFill/>
          <a:ln w="9525" cap="rnd" cmpd="sng">
            <a:solidFill>
              <a:schemeClr val="dk1">
                <a:alpha val="100000"/>
              </a:schemeClr>
            </a:solidFill>
            <a:prstDash val="sysDot"/>
            <a:round/>
          </a:ln>
        </p:spPr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Why Graph?</a:t>
            </a:r>
          </a:p>
        </p:txBody>
      </p:sp>
      <p:sp>
        <p:nvSpPr>
          <p:cNvPr id="1048605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>
              <a:buFont typeface="Arial" pitchFamily="0" charset="0"/>
              <a:buChar char="•"/>
            </a:pPr>
            <a:r>
              <a:rPr altLang="en-US" sz="2400" lang="en-US"/>
              <a:t>Using graph models, we can determine whether it is possible to walk down all the streets in a city without going down a street twice</a:t>
            </a:r>
          </a:p>
          <a:p>
            <a:pPr lvl="0">
              <a:buNone/>
            </a:pPr>
            <a:endParaRPr altLang="en-US" sz="2400" lang="en-US"/>
          </a:p>
          <a:p>
            <a:pPr lvl="0">
              <a:buFont typeface="Arial" pitchFamily="0" charset="0"/>
              <a:buChar char="•"/>
            </a:pPr>
            <a:r>
              <a:rPr altLang="en-US" sz="2400" lang="en-US"/>
              <a:t>we can find the number of colors needed to color the regions of a map.</a:t>
            </a:r>
          </a:p>
          <a:p>
            <a:pPr lvl="0">
              <a:buFont typeface="Arial" pitchFamily="0" charset="0"/>
              <a:buChar char="•"/>
            </a:pPr>
            <a:endParaRPr altLang="en-US" sz="2400" lang="en-US"/>
          </a:p>
          <a:p>
            <a:pPr lvl="0">
              <a:buFont typeface="Arial" pitchFamily="0" charset="0"/>
              <a:buChar char="•"/>
            </a:pPr>
            <a:endParaRPr altLang="en-US" sz="2400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13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Directed Graphs</a:t>
            </a:r>
          </a:p>
        </p:txBody>
      </p:sp>
      <p:sp>
        <p:nvSpPr>
          <p:cNvPr id="1048607" name=""/>
          <p:cNvSpPr/>
          <p:nvPr>
            <p:ph sz="full" idx="1"/>
          </p:nvPr>
        </p:nvSpPr>
        <p:spPr>
          <a:xfrm rot="0">
            <a:off x="685800" y="1981200"/>
            <a:ext cx="34290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None/>
            </a:pPr>
            <a:r>
              <a:rPr altLang="en-US" b="0" lang="en-US"/>
              <a:t>G is a </a:t>
            </a:r>
            <a:r>
              <a:rPr altLang="en-US" b="0" i="1" lang="en-US"/>
              <a:t>directed graph</a:t>
            </a:r>
            <a:r>
              <a:rPr altLang="en-US" b="0" lang="en-US"/>
              <a:t> or </a:t>
            </a:r>
            <a:r>
              <a:rPr altLang="en-US" b="0" i="1" lang="en-US"/>
              <a:t>digraph</a:t>
            </a:r>
            <a:r>
              <a:rPr altLang="en-US" b="0" lang="en-US"/>
              <a:t> if each edge has been associated with an ordered pair of vertices, i.e. each edge has a direction</a:t>
            </a:r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b="0" lang="en-US"/>
          </a:p>
        </p:txBody>
      </p:sp>
      <p:pic>
        <p:nvPicPr>
          <p:cNvPr id="2097153" name="" descr="digraph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275137" y="2133600"/>
            <a:ext cx="4487862" cy="34512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solidFill>
                  <a:schemeClr val="dk1"/>
                </a:solidFill>
                <a:latin typeface="Arial" pitchFamily="0" charset="0"/>
              </a:rPr>
              <a:t>Degree of a vertex</a:t>
            </a:r>
          </a:p>
        </p:txBody>
      </p:sp>
      <p:sp>
        <p:nvSpPr>
          <p:cNvPr id="1048609" name=""/>
          <p:cNvSpPr/>
          <p:nvPr>
            <p:ph sz="full" idx="1"/>
          </p:nvPr>
        </p:nvSpPr>
        <p:spPr>
          <a:xfrm rot="0">
            <a:off x="457200" y="1981200"/>
            <a:ext cx="48006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eaLnBrk="1" hangingPunct="1" latinLnBrk="1" lvl="0">
              <a:buFont typeface="Arial" pitchFamily="0" charset="0"/>
              <a:buChar char="•"/>
            </a:pPr>
            <a:r>
              <a:rPr altLang="en-US" b="0" lang="en-US"/>
              <a:t>The </a:t>
            </a:r>
            <a:r>
              <a:rPr altLang="en-US" b="0" i="1" lang="en-US"/>
              <a:t>degree</a:t>
            </a:r>
            <a:r>
              <a:rPr altLang="en-US" b="0" lang="en-US"/>
              <a:t> of a vertex v, denoted by </a:t>
            </a:r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(v),</a:t>
            </a:r>
            <a:r>
              <a:rPr altLang="en-US" b="0" lang="en-US"/>
              <a:t> is the number of edges incident on v</a:t>
            </a:r>
          </a:p>
          <a:p>
            <a:pPr eaLnBrk="1" hangingPunct="1" latinLnBrk="1" lvl="0">
              <a:buFont typeface="Arial" pitchFamily="0" charset="0"/>
              <a:buChar char="•"/>
            </a:pPr>
            <a:r>
              <a:rPr altLang="en-US" b="0" lang="en-US">
                <a:sym typeface="Symbol" pitchFamily="18" charset="2"/>
              </a:rPr>
              <a:t>Example: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(a) = 4, </a:t>
            </a:r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(b) = 3, 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(c) = 4,</a:t>
            </a:r>
            <a:r>
              <a:rPr altLang="en-US" lang="en-US">
                <a:sym typeface="Symbol" pitchFamily="18" charset="2"/>
              </a:rPr>
              <a:t> deg</a:t>
            </a:r>
            <a:r>
              <a:rPr altLang="en-US" b="0" lang="en-US">
                <a:sym typeface="Symbol" pitchFamily="18" charset="2"/>
              </a:rPr>
              <a:t>(d) = 6, 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(e) = 4, </a:t>
            </a:r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(f) = 4, </a:t>
            </a:r>
          </a:p>
          <a:p>
            <a:pPr lvl="1"/>
            <a:r>
              <a:rPr altLang="en-US" lang="en-US">
                <a:sym typeface="Symbol" pitchFamily="18" charset="2"/>
              </a:rPr>
              <a:t>deg</a:t>
            </a:r>
            <a:r>
              <a:rPr altLang="en-US" b="0" lang="en-US">
                <a:sym typeface="Symbol" pitchFamily="18" charset="2"/>
              </a:rPr>
              <a:t>(g) = 3.</a:t>
            </a:r>
          </a:p>
          <a:p>
            <a:pPr lvl="0"/>
            <a:endParaRPr altLang="en-US" lang="en-US"/>
          </a:p>
        </p:txBody>
      </p:sp>
      <p:pic>
        <p:nvPicPr>
          <p:cNvPr id="2097154" name="" descr="graph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257800" y="2133600"/>
            <a:ext cx="3657600" cy="41910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11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14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16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Determine the degree of all nodes</a:t>
            </a:r>
          </a:p>
        </p:txBody>
      </p:sp>
      <p:pic>
        <p:nvPicPr>
          <p:cNvPr id="209715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362200" y="2438400"/>
            <a:ext cx="3000375" cy="2390775"/>
          </a:xfrm>
          <a:prstGeom prst="rect"/>
          <a:noFill/>
          <a:ln>
            <a:noFill/>
          </a:ln>
        </p:spPr>
      </p:pic>
      <p:sp>
        <p:nvSpPr>
          <p:cNvPr id="1048611" name=""/>
          <p:cNvSpPr/>
          <p:nvPr/>
        </p:nvSpPr>
        <p:spPr>
          <a:xfrm rot="0">
            <a:off x="4876800" y="1600200"/>
            <a:ext cx="3505200" cy="1219200"/>
          </a:xfrm>
          <a:prstGeom prst="wedgeEllipseCallout">
            <a:avLst>
              <a:gd name="adj1" fmla="val -43792"/>
              <a:gd name="adj2" fmla="val 128949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altLang="en-US" lang="en-US">
              <a:solidFill>
                <a:srgbClr val="FFFFFF"/>
              </a:solidFill>
              <a:latin typeface="Arial" pitchFamily="0" charset="0"/>
            </a:endParaRPr>
          </a:p>
        </p:txBody>
      </p:sp>
      <p:sp>
        <p:nvSpPr>
          <p:cNvPr id="1048612" name=""/>
          <p:cNvSpPr txBox="1"/>
          <p:nvPr/>
        </p:nvSpPr>
        <p:spPr>
          <a:xfrm rot="0">
            <a:off x="5105400" y="1905000"/>
            <a:ext cx="3240087" cy="83026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rPr altLang="en-US" lang="en-US"/>
              <a:t>What is the degree of e? </a:t>
            </a:r>
          </a:p>
          <a:p>
            <a:endParaRPr altLang="en-US" lang="en-US"/>
          </a:p>
        </p:txBody>
      </p:sp>
      <p:sp>
        <p:nvSpPr>
          <p:cNvPr id="1048613" name=""/>
          <p:cNvSpPr txBox="1"/>
          <p:nvPr/>
        </p:nvSpPr>
        <p:spPr>
          <a:xfrm rot="0">
            <a:off x="4876800" y="6324600"/>
            <a:ext cx="184150" cy="46196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614" name=""/>
          <p:cNvSpPr txBox="1"/>
          <p:nvPr/>
        </p:nvSpPr>
        <p:spPr>
          <a:xfrm rot="0">
            <a:off x="609600" y="53340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altLang="en-US" sz="2800" i="1" lang="en-US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 </a:t>
            </a:r>
            <a:r>
              <a:rPr altLang="en-US" sz="2800" i="1" lang="en-US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A</a:t>
            </a:r>
            <a:r>
              <a:rPr altLang="en-US" sz="2800" lang="en-US"/>
              <a:t> vertex with a loop "sees" itself as an adjacent vertex from </a:t>
            </a:r>
            <a:r>
              <a:rPr altLang="en-US" sz="2800" i="1" lang="en-US"/>
              <a:t>both</a:t>
            </a:r>
            <a:r>
              <a:rPr altLang="en-US" sz="2800" lang="en-US"/>
              <a:t> ends of the edge thus adding two, not one, to the degree.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Some definitions </a:t>
            </a:r>
          </a:p>
        </p:txBody>
      </p:sp>
      <p:sp>
        <p:nvSpPr>
          <p:cNvPr id="1048616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0" charset="0"/>
              </a:defRPr>
            </a:lvl5pPr>
          </a:lstStyle>
          <a:p>
            <a:pPr lvl="0"/>
            <a:endParaRPr altLang="en-US" sz="2000" lang="en-US"/>
          </a:p>
          <a:p>
            <a:pPr lvl="0"/>
            <a:endParaRPr altLang="en-US" sz="2000" lang="en-US"/>
          </a:p>
          <a:p>
            <a:pPr lvl="0"/>
            <a:endParaRPr altLang="en-US" sz="2000" lang="en-US"/>
          </a:p>
          <a:p>
            <a:pPr lvl="0"/>
            <a:endParaRPr altLang="en-US" sz="2000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1695450"/>
            <a:ext cx="7543800" cy="2266950"/>
          </a:xfrm>
          <a:prstGeom prst="rect"/>
          <a:noFill/>
          <a:ln>
            <a:noFill/>
          </a:ln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85800" y="3876675"/>
            <a:ext cx="7543800" cy="26765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0" charset="0"/>
                <a:sym typeface="Times New Roman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Complete Graph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90600" y="2819400"/>
            <a:ext cx="7696200" cy="3457575"/>
          </a:xfrm>
          <a:prstGeom prst="rect"/>
          <a:noFill/>
          <a:ln>
            <a:noFill/>
          </a:ln>
        </p:spPr>
      </p:pic>
      <p:pic>
        <p:nvPicPr>
          <p:cNvPr id="2097159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990600" y="1905000"/>
            <a:ext cx="7696200" cy="5810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66CC"/>
      </a:lt1>
      <a:dk2>
        <a:srgbClr val="000000"/>
      </a:dk2>
      <a:lt2>
        <a:srgbClr val="CBCBCB"/>
      </a:lt2>
      <a:accent1>
        <a:srgbClr val="00CCFF"/>
      </a:accent1>
      <a:accent2>
        <a:srgbClr val="00FFCC"/>
      </a:accent2>
      <a:accent3>
        <a:srgbClr val="0066CC"/>
      </a:accent3>
      <a:accent4>
        <a:srgbClr val="FFFFFF"/>
      </a:accent4>
      <a:accent5>
        <a:srgbClr val="000000"/>
      </a:accent5>
      <a:accent6>
        <a:srgbClr val="000000"/>
      </a:accent6>
      <a:hlink>
        <a:srgbClr val="FF3300"/>
      </a:hlink>
      <a:folHlink>
        <a:srgbClr val="FF7C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66CC"/>
        </a:lt1>
        <a:dk2>
          <a:srgbClr val="000000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0066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3300"/>
        </a:hlink>
        <a:folHlink>
          <a:srgbClr val="FF7C8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33"/>
        </a:hlink>
        <a:folHlink>
          <a:srgbClr val="CCCCCC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69696"/>
        </a:hlink>
        <a:folHlink>
          <a:srgbClr val="CBCBCB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Bachelor’s Degree in Computer Science</dc:title>
  <dc:creator>Yousuf M Islam</dc:creator>
  <cp:lastModifiedBy>Nazia</cp:lastModifiedBy>
  <dcterms:created xsi:type="dcterms:W3CDTF">2001-04-14T18:31:43Z</dcterms:created>
  <dcterms:modified xsi:type="dcterms:W3CDTF">2017-07-19T07:37:22Z</dcterms:modified>
</cp:coreProperties>
</file>