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798" r:id="rId1"/>
  </p:sldMasterIdLst>
  <p:notesMasterIdLst>
    <p:notesMasterId r:id="rId2"/>
  </p:notesMasterIdLst>
  <p:handoutMasterIdLst>
    <p:handoutMasterId r:id="rId3"/>
  </p:handoutMasterIdLst>
  <p:sldIdLst>
    <p:sldId id="563" r:id="rId4"/>
    <p:sldId id="564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73" r:id="rId14"/>
    <p:sldId id="574" r:id="rId15"/>
    <p:sldId id="575" r:id="rId16"/>
    <p:sldId id="576" r:id="rId17"/>
    <p:sldId id="577" r:id="rId18"/>
    <p:sldId id="578" r:id="rId19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0" charset="0"/>
        <a:sym typeface="Times New Roman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0" charset="0"/>
        <a:sym typeface="Times New Roman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0" charset="0"/>
        <a:sym typeface="Times New Roman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0" charset="0"/>
        <a:sym typeface="Times New Roman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0" charset="0"/>
        <a:sym typeface="Times New Roman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21822" autoAdjust="0"/>
    <p:restoredTop sz="90929"/>
  </p:normalViewPr>
  <p:slideViewPr>
    <p:cSldViewPr showGuides="0" snapToGrid="1" snapToObjects="0">
      <p:cViewPr varScale="1">
        <p:scale>
          <a:sx n="63" d="100"/>
          <a:sy n="63" d="100"/>
        </p:scale>
        <p:origin x="-822" y="-108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sz="1200" lang="en-US"/>
              <a:t>Moray Clayton</a:t>
            </a:r>
          </a:p>
        </p:txBody>
      </p:sp>
      <p:sp>
        <p:nvSpPr>
          <p:cNvPr id="1048657" name=""/>
          <p:cNvSpPr/>
          <p:nvPr>
            <p:ph type="dt" sz="quarter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algn="r" lvl="0"/>
            <a:endParaRPr altLang="en-US" sz="1200" lang="en-US"/>
          </a:p>
        </p:txBody>
      </p:sp>
      <p:sp>
        <p:nvSpPr>
          <p:cNvPr id="1048658" name=""/>
          <p:cNvSpPr/>
          <p:nvPr>
            <p:ph type="ftr" sz="quarter" idx="2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lvl="0"/>
            <a:r>
              <a:rPr altLang="en-US" sz="1200" lang="en-US"/>
              <a:t>Title goes here</a:t>
            </a:r>
          </a:p>
        </p:txBody>
      </p:sp>
      <p:sp>
        <p:nvSpPr>
          <p:cNvPr id="1048659" name=""/>
          <p:cNvSpPr/>
          <p:nvPr>
            <p:ph type="sldNum" sz="quarter" idx="3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0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endParaRPr altLang="en-US" sz="1200" lang="en-US"/>
          </a:p>
        </p:txBody>
      </p:sp>
      <p:sp>
        <p:nvSpPr>
          <p:cNvPr id="1048651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p/>
        </p:txBody>
      </p:sp>
      <p:sp>
        <p:nvSpPr>
          <p:cNvPr id="1048652" name=""/>
          <p:cNvSpPr/>
          <p:nvPr>
            <p:ph type="body" sz="quarter" idx="3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53" name=""/>
          <p:cNvSpPr/>
          <p:nvPr>
            <p:ph type="dt" sz="full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algn="r" lvl="0"/>
            <a:endParaRPr altLang="en-US" sz="1200" lang="en-US"/>
          </a:p>
        </p:txBody>
      </p:sp>
      <p:sp>
        <p:nvSpPr>
          <p:cNvPr id="1048654" name=""/>
          <p:cNvSpPr/>
          <p:nvPr>
            <p:ph type="ftr" sz="quarter" idx="4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lvl="0"/>
            <a:endParaRPr altLang="en-US" sz="1200" lang="en-US"/>
          </a:p>
        </p:txBody>
      </p:sp>
      <p:sp>
        <p:nvSpPr>
          <p:cNvPr id="1048655" name=""/>
          <p:cNvSpPr/>
          <p:nvPr>
            <p:ph type="sldNum" sz="quarter" idx="5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0" charset="0"/>
        <a:sym typeface="Times New Roman" pitchFamily="0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0" charset="0"/>
        <a:sym typeface="Times New Roman" pitchFamily="0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0" charset="0"/>
        <a:sym typeface="Times New Roman" pitchFamily="0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0" charset="0"/>
        <a:sym typeface="Times New Roman" pitchFamily="0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0" charset="0"/>
        <a:sym typeface="Times New Roman" pitchFamily="0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gradFill rotWithShape="0">
          <a:gsLst>
            <a:gs pos="0">
              <a:srgbClr val="002F5E">
                <a:alpha val="100000"/>
              </a:srgbClr>
            </a:gs>
            <a:gs pos="50000">
              <a:schemeClr val="lt1">
                <a:alpha val="100000"/>
              </a:schemeClr>
            </a:gs>
            <a:gs pos="100000">
              <a:srgbClr val="002F5E">
                <a:alpha val="100000"/>
              </a:srgbClr>
            </a:gs>
          </a:gsLst>
          <a:lin ang="5400000" scaled="1"/>
        </a:gradFill>
      </p:bgPr>
    </p:bg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"/>
          <p:cNvSpPr/>
          <p:nvPr/>
        </p:nvSpPr>
        <p:spPr>
          <a:xfrm rot="0">
            <a:off x="381000" y="0"/>
            <a:ext cx="1447800" cy="6856412"/>
          </a:xfrm>
          <a:prstGeom prst="rect"/>
          <a:gradFill rotWithShape="0">
            <a:gsLst>
              <a:gs pos="0">
                <a:srgbClr val="003F7E">
                  <a:alpha val="100000"/>
                </a:srgbClr>
              </a:gs>
              <a:gs pos="50000">
                <a:schemeClr val="lt1">
                  <a:alpha val="50000"/>
                </a:schemeClr>
              </a:gs>
              <a:gs pos="100000">
                <a:srgbClr val="003F7E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86" name=""/>
          <p:cNvSpPr/>
          <p:nvPr/>
        </p:nvSpPr>
        <p:spPr>
          <a:xfrm rot="0">
            <a:off x="685800" y="2438400"/>
            <a:ext cx="8456612" cy="762000"/>
          </a:xfrm>
          <a:prstGeom prst="rect"/>
          <a:gradFill rotWithShape="0">
            <a:gsLst>
              <a:gs pos="0">
                <a:schemeClr val="lt1">
                  <a:alpha val="100000"/>
                </a:schemeClr>
              </a:gs>
              <a:gs pos="100000">
                <a:srgbClr val="00101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87" name=""/>
          <p:cNvSpPr/>
          <p:nvPr/>
        </p:nvSpPr>
        <p:spPr>
          <a:xfrm rot="0">
            <a:off x="0" y="3505200"/>
            <a:ext cx="4724400" cy="152400"/>
          </a:xfrm>
          <a:prstGeom prst="rect"/>
          <a:solidFill>
            <a:schemeClr val="accent1">
              <a:alpha val="50195"/>
            </a:schemeClr>
          </a:soli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90" name=""/>
          <p:cNvSpPr/>
          <p:nvPr>
            <p:ph type="dt" sz="quarter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91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  <p:sp>
        <p:nvSpPr>
          <p:cNvPr id="1048592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94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algn="ctr" indent="0" marL="0">
              <a:buFont typeface="Wingdings" pitchFamily="2" charset="2"/>
              <a:buNone/>
              <a:defRPr b="0">
                <a:latin typeface="Times New Roman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3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OverObj">
  <p:cSld name="Title and Text over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6038" compatLnSpc="1" lIns="92075" numCol="1" rIns="92075" tIns="46038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baseline="0" b="1" cap="none" sz="3200" i="0" kern="0" kumimoji="1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0">
          <a:gsLst>
            <a:gs pos="0">
              <a:schemeClr val="lt1">
                <a:alpha val="100000"/>
              </a:schemeClr>
            </a:gs>
            <a:gs pos="100000">
              <a:srgbClr val="002F5E">
                <a:alpha val="100000"/>
              </a:srgbClr>
            </a:gs>
          </a:gsLst>
          <a:lin ang="5400000" scaled="1"/>
        </a:gra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>
          <a:xfrm rot="0">
            <a:off x="381000" y="0"/>
            <a:ext cx="1447800" cy="6856412"/>
          </a:xfrm>
          <a:prstGeom prst="rect"/>
          <a:gradFill rotWithShape="0">
            <a:gsLst>
              <a:gs pos="0">
                <a:schemeClr val="lt1">
                  <a:alpha val="50000"/>
                </a:schemeClr>
              </a:gs>
              <a:gs pos="100000">
                <a:srgbClr val="003F7E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77" name=""/>
          <p:cNvSpPr/>
          <p:nvPr/>
        </p:nvSpPr>
        <p:spPr>
          <a:xfrm rot="0">
            <a:off x="152400" y="1752600"/>
            <a:ext cx="4724400" cy="152400"/>
          </a:xfrm>
          <a:prstGeom prst="rect"/>
          <a:solidFill>
            <a:schemeClr val="accent1">
              <a:alpha val="50195"/>
            </a:schemeClr>
          </a:soli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78" name=""/>
          <p:cNvSpPr/>
          <p:nvPr/>
        </p:nvSpPr>
        <p:spPr>
          <a:xfrm rot="0">
            <a:off x="685800" y="6629400"/>
            <a:ext cx="3505200" cy="227012"/>
          </a:xfrm>
          <a:prstGeom prst="rect"/>
          <a:gradFill rotWithShape="0">
            <a:gsLst>
              <a:gs pos="0">
                <a:srgbClr val="761800">
                  <a:alpha val="100000"/>
                </a:srgbClr>
              </a:gs>
              <a:gs pos="50000">
                <a:schemeClr val="hlink">
                  <a:alpha val="100000"/>
                </a:schemeClr>
              </a:gs>
              <a:gs pos="100000">
                <a:srgbClr val="761800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79" name=""/>
          <p:cNvSpPr/>
          <p:nvPr/>
        </p:nvSpPr>
        <p:spPr>
          <a:xfrm rot="0">
            <a:off x="762000" y="762000"/>
            <a:ext cx="8380412" cy="762000"/>
          </a:xfrm>
          <a:prstGeom prst="rect"/>
          <a:gradFill rotWithShape="0">
            <a:gsLst>
              <a:gs pos="0">
                <a:schemeClr val="lt1">
                  <a:alpha val="100000"/>
                </a:schemeClr>
              </a:gs>
              <a:gs pos="100000">
                <a:srgbClr val="00101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8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81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bIns="46038" lIns="92075" rIns="92075" tIns="46038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hf dt="0" ft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5pPr>
      <a:lvl6pPr algn="l" eaLnBrk="0" fontAlgn="base" hangingPunct="0" marL="4572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6pPr>
      <a:lvl7pPr algn="l" eaLnBrk="0" fontAlgn="base" hangingPunct="0" marL="9144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7pPr>
      <a:lvl8pPr algn="l" eaLnBrk="0" fontAlgn="base" hangingPunct="0" marL="13716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8pPr>
      <a:lvl9pPr algn="l" eaLnBrk="0" fontAlgn="base" hangingPunct="0" marL="18288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b="1" sz="3200" kumimoji="1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b="1" sz="2800" kumimoji="1">
          <a:solidFill>
            <a:schemeClr val="tx1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400" kumimoji="1">
          <a:solidFill>
            <a:schemeClr val="tx1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b="1" sz="2000" kumimoji="1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5pPr>
      <a:lvl6pPr algn="l" eaLnBrk="0" fontAlgn="base" hangingPunct="0" indent="-228600" marL="25146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6pPr>
      <a:lvl7pPr algn="l" eaLnBrk="0" fontAlgn="base" hangingPunct="0" indent="-228600" marL="29718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7pPr>
      <a:lvl8pPr algn="l" eaLnBrk="0" fontAlgn="base" hangingPunct="0" indent="-228600" marL="34290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8pPr>
      <a:lvl9pPr algn="l" eaLnBrk="0" fontAlgn="base" hangingPunct="0" indent="-228600" marL="38862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"/>
          <p:cNvSpPr/>
          <p:nvPr>
            <p:ph type="ctrTitle" sz="full" idx="4294967295"/>
          </p:nvPr>
        </p:nvSpPr>
        <p:spPr>
          <a:xfrm rot="0">
            <a:off x="609600" y="381000"/>
            <a:ext cx="7772400" cy="1524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>
              <a:defRPr sz="4400"/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Discrete Mathematics</a:t>
            </a:r>
          </a:p>
        </p:txBody>
      </p:sp>
      <p:sp>
        <p:nvSpPr>
          <p:cNvPr id="1048596" name=""/>
          <p:cNvSpPr/>
          <p:nvPr>
            <p:ph type="subTitle" sz="full" idx="4294967295"/>
          </p:nvPr>
        </p:nvSpPr>
        <p:spPr>
          <a:xfrm rot="0">
            <a:off x="609600" y="2514600"/>
            <a:ext cx="8229600" cy="762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algn="r" lvl="0">
              <a:buNone/>
            </a:pPr>
            <a:r>
              <a:rPr altLang="en-US" b="0" lang="en-US"/>
              <a:t>What is Path</a:t>
            </a:r>
            <a:r>
              <a:rPr altLang="en-US" b="0" lang="en-US"/>
              <a:t>?</a:t>
            </a:r>
          </a:p>
        </p:txBody>
      </p:sp>
      <p:sp>
        <p:nvSpPr>
          <p:cNvPr id="1048597" name=""/>
          <p:cNvSpPr txBox="1"/>
          <p:nvPr/>
        </p:nvSpPr>
        <p:spPr>
          <a:xfrm rot="0">
            <a:off x="457200" y="4929187"/>
            <a:ext cx="8305800" cy="1107440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3200" lang="en-US">
                <a:latin typeface="Arial" pitchFamily="0" charset="0"/>
              </a:rPr>
              <a:t>Graph &amp; Path</a:t>
            </a:r>
            <a:r>
              <a:rPr altLang="en-US" sz="3200" lang="en-US">
                <a:latin typeface="Arial" pitchFamily="0" charset="0"/>
              </a:rPr>
              <a:t>– Lesson </a:t>
            </a:r>
            <a:r>
              <a:rPr altLang="en-US" sz="3200" lang="en-US">
                <a:latin typeface="Arial" pitchFamily="0" charset="0"/>
              </a:rPr>
              <a:t>9</a:t>
            </a:r>
          </a:p>
          <a:p>
            <a:pPr lvl="0"/>
            <a:r>
              <a:rPr altLang="en-US" sz="3200" lang="en-US">
                <a:latin typeface="Arial" pitchFamily="0" charset="0"/>
              </a:rPr>
              <a:t>August</a:t>
            </a:r>
            <a:r>
              <a:rPr altLang="en-US" sz="3200" lang="en-US">
                <a:latin typeface="Arial" pitchFamily="0" charset="0"/>
              </a:rPr>
              <a:t> </a:t>
            </a:r>
            <a:r>
              <a:rPr altLang="en-US" sz="3200" lang="en-US">
                <a:latin typeface="Arial" pitchFamily="0" charset="0"/>
              </a:rPr>
              <a:t>10</a:t>
            </a:r>
            <a:r>
              <a:rPr altLang="en-US" sz="3200" lang="en-US">
                <a:latin typeface="Arial" pitchFamily="0" charset="0"/>
              </a:rPr>
              <a:t>, 201</a:t>
            </a:r>
            <a:r>
              <a:rPr altLang="en-US" sz="3200" lang="en-US">
                <a:latin typeface="Arial" pitchFamily="0" charset="0"/>
              </a:rPr>
              <a:t>6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59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"/>
                                        <p:tgtEl>
                                          <p:spTgt spid="104859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0" vol="50000">
                                        <p:cTn display="0" id="6" masterRel="sameClick" presetSubtype="1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6" grpId="0" uiExpand="0" build="p" bldLvl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Definition 1</a:t>
            </a:r>
          </a:p>
        </p:txBody>
      </p:sp>
      <p:sp>
        <p:nvSpPr>
          <p:cNvPr id="1048614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lang="en-US"/>
              <a:t>An </a:t>
            </a:r>
            <a:r>
              <a:rPr altLang="en-US" i="1" lang="en-US"/>
              <a:t>Euler circuit in a graph G is a simple circuit containing every edge of G. </a:t>
            </a:r>
          </a:p>
          <a:p>
            <a:pPr lvl="0"/>
            <a:r>
              <a:rPr altLang="en-US" i="1" lang="en-US"/>
              <a:t>An Euler path </a:t>
            </a:r>
            <a:r>
              <a:rPr altLang="en-US" lang="en-US"/>
              <a:t>in </a:t>
            </a:r>
            <a:r>
              <a:rPr altLang="en-US" i="1" lang="en-US"/>
              <a:t>G is a simple path containing every edge of G.</a:t>
            </a:r>
          </a:p>
          <a:p>
            <a:pPr lvl="0"/>
            <a:endParaRPr altLang="en-US" lang="en-US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charRg st="7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Example1</a:t>
            </a:r>
          </a:p>
        </p:txBody>
      </p:sp>
      <p:sp>
        <p:nvSpPr>
          <p:cNvPr id="1048616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/>
            <a:r>
              <a:rPr altLang="en-US" sz="2000" lang="en-US"/>
              <a:t>The graph </a:t>
            </a:r>
            <a:r>
              <a:rPr altLang="en-US" sz="2000" i="1" lang="en-US"/>
              <a:t>G1 has an Euler circuit, for example, a, e, c, d, e, b, a. </a:t>
            </a:r>
          </a:p>
          <a:p>
            <a:pPr eaLnBrk="1" hangingPunct="1" latinLnBrk="1" lvl="0"/>
            <a:r>
              <a:rPr altLang="en-US" sz="2000" i="1" lang="en-US"/>
              <a:t>Neither of the </a:t>
            </a:r>
            <a:r>
              <a:rPr altLang="en-US" sz="2000" lang="en-US"/>
              <a:t>graphs </a:t>
            </a:r>
            <a:r>
              <a:rPr altLang="en-US" sz="2000" i="1" lang="en-US"/>
              <a:t>G2 or G3 has an Euler circuit (the reader should verify this). </a:t>
            </a:r>
          </a:p>
          <a:p>
            <a:pPr eaLnBrk="1" hangingPunct="1" latinLnBrk="1" lvl="0"/>
            <a:r>
              <a:rPr altLang="en-US" sz="2000" i="1" lang="en-US"/>
              <a:t>However, G3 has </a:t>
            </a:r>
            <a:r>
              <a:rPr altLang="en-US" sz="2000" lang="en-US"/>
              <a:t>an Euler path, namely, </a:t>
            </a:r>
            <a:r>
              <a:rPr altLang="en-US" sz="2000" i="1" lang="en-US"/>
              <a:t>a, c, d, e, b, d, a, b. G2 does not have an Euler path</a:t>
            </a: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05000" y="4191000"/>
            <a:ext cx="5386387" cy="24003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charRg st="7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charRg st="156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Theorem 2</a:t>
            </a:r>
          </a:p>
        </p:txBody>
      </p:sp>
      <p:sp>
        <p:nvSpPr>
          <p:cNvPr id="1048618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A connected multigraph has an Euler path but not an Euler circuit if and only if it has exactly two vertices of odd degree.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Example2</a:t>
            </a:r>
          </a:p>
        </p:txBody>
      </p:sp>
      <p:sp>
        <p:nvSpPr>
          <p:cNvPr id="1048620" name=""/>
          <p:cNvSpPr/>
          <p:nvPr>
            <p:ph sz="full" idx="1"/>
          </p:nvPr>
        </p:nvSpPr>
        <p:spPr>
          <a:xfrm rot="0">
            <a:off x="685800" y="18288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/>
            <a:r>
              <a:rPr altLang="en-US" sz="2000" i="1" lang="en-US"/>
              <a:t>G1 contains exactly two vertices of odd degree, namely, b and d. Hence, it has an Euler </a:t>
            </a:r>
            <a:r>
              <a:rPr altLang="en-US" sz="2000" lang="en-US"/>
              <a:t>path that must have </a:t>
            </a:r>
            <a:r>
              <a:rPr altLang="en-US" sz="2000" i="1" lang="en-US"/>
              <a:t>b and d as its endpoints. One such Euler path is d, a, b, c, d, b. </a:t>
            </a:r>
          </a:p>
          <a:p>
            <a:pPr eaLnBrk="1" hangingPunct="1" latinLnBrk="1" lvl="0"/>
            <a:r>
              <a:rPr altLang="en-US" sz="2000" i="1" lang="en-US"/>
              <a:t>Similarly,G2 </a:t>
            </a:r>
            <a:r>
              <a:rPr altLang="en-US" sz="2000" lang="en-US"/>
              <a:t>has exactly two vertices of odd degree, namely, </a:t>
            </a:r>
            <a:r>
              <a:rPr altLang="en-US" sz="2000" i="1" lang="en-US"/>
              <a:t>b and d. So it has an Euler path that must have b and d as endpoints. One such Euler path is b, a, g, f, e, d, c, g, b, c, f, d. </a:t>
            </a:r>
          </a:p>
          <a:p>
            <a:pPr eaLnBrk="1" hangingPunct="1" latinLnBrk="1" lvl="0"/>
            <a:r>
              <a:rPr altLang="en-US" sz="2000" i="1" lang="en-US"/>
              <a:t>G3 has no Euler </a:t>
            </a:r>
            <a:r>
              <a:rPr altLang="en-US" sz="2000" lang="en-US"/>
              <a:t>path because it has six vertices of odd degree.</a:t>
            </a: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09800" y="4572000"/>
            <a:ext cx="6934200" cy="21336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charRg st="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charRg st="176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charRg st="367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i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Hamilton circuit</a:t>
            </a:r>
          </a:p>
        </p:txBody>
      </p:sp>
      <p:sp>
        <p:nvSpPr>
          <p:cNvPr id="1048622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buFont typeface="Arial" pitchFamily="0" charset="0"/>
              <a:buNone/>
            </a:pPr>
            <a:r>
              <a:rPr altLang="en-US" lang="en-US"/>
              <a:t>    Similarly, can we travel along the edges of a graph starting at a vertex and returning to it while visiting each vertex of the graph exactly once?</a:t>
            </a:r>
          </a:p>
          <a:p>
            <a:pPr eaLnBrk="1" hangingPunct="1" latinLnBrk="1" lvl="0">
              <a:buFont typeface="Arial" pitchFamily="0" charset="0"/>
              <a:buNone/>
            </a:pPr>
            <a:r>
              <a:rPr altLang="en-US" lang="en-US"/>
              <a:t>    This question, which asks whether a graph has a </a:t>
            </a:r>
            <a:r>
              <a:rPr altLang="en-US" i="1" lang="en-US"/>
              <a:t>Hamilton circuit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charRg st="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charRg st="151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"/>
          <p:cNvSpPr/>
          <p:nvPr>
            <p:ph type="title" sz="full" idx="0"/>
          </p:nvPr>
        </p:nvSpPr>
        <p:spPr>
          <a:xfrm rot="0">
            <a:off x="685800" y="4572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sz="3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Which of the simple graphs in Figure 10 have a Hamilton circuit or, if not, a Hamilton path?</a:t>
            </a: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77825" y="2590800"/>
            <a:ext cx="8161337" cy="32766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1048625" name=""/>
          <p:cNvSpPr/>
          <p:nvPr>
            <p:ph sz="full" idx="1"/>
          </p:nvPr>
        </p:nvSpPr>
        <p:spPr>
          <a:xfrm rot="0">
            <a:off x="609600" y="1828800"/>
            <a:ext cx="8229600" cy="4191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/>
            <a:r>
              <a:rPr altLang="en-US" sz="2000" i="1" lang="en-US"/>
              <a:t>G1 has a Hamilton circuit: a, b, c, d, e, a.</a:t>
            </a:r>
          </a:p>
          <a:p>
            <a:pPr eaLnBrk="1" hangingPunct="1" latinLnBrk="1" lvl="0"/>
            <a:r>
              <a:rPr altLang="en-US" sz="2000" i="1" lang="en-US"/>
              <a:t> There is no Hamilton circuit in G2 (this can </a:t>
            </a:r>
            <a:r>
              <a:rPr altLang="en-US" sz="2000" lang="en-US"/>
              <a:t>be seen by noting that any circuit containing every vertex must contain the edge {</a:t>
            </a:r>
            <a:r>
              <a:rPr altLang="en-US" sz="2000" i="1" lang="en-US"/>
              <a:t>a, b} twice),</a:t>
            </a:r>
            <a:r>
              <a:rPr altLang="en-US" sz="2000" lang="en-US"/>
              <a:t>but </a:t>
            </a:r>
            <a:r>
              <a:rPr altLang="en-US" sz="2000" i="1" lang="en-US"/>
              <a:t>G2 does have a Hamilton path, namely, a, b, c, d. </a:t>
            </a:r>
          </a:p>
          <a:p>
            <a:pPr eaLnBrk="1" hangingPunct="1" latinLnBrk="1" lvl="0"/>
            <a:r>
              <a:rPr altLang="en-US" sz="2000" i="1" lang="en-US"/>
              <a:t>G3 has neither a Hamilton circuit nor a </a:t>
            </a:r>
            <a:r>
              <a:rPr altLang="en-US" sz="2000" lang="en-US"/>
              <a:t>Hamilton path, because any path containing all vertices must contain one of the edges {</a:t>
            </a:r>
            <a:r>
              <a:rPr altLang="en-US" sz="2000" i="1" lang="en-US"/>
              <a:t>a, b},</a:t>
            </a:r>
            <a:r>
              <a:rPr altLang="en-US" sz="2000" lang="en-US"/>
              <a:t>{</a:t>
            </a:r>
            <a:r>
              <a:rPr altLang="en-US" sz="2000" i="1" lang="en-US"/>
              <a:t>e, f }, and {c, d} more than once.</a:t>
            </a: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95400" y="4724400"/>
            <a:ext cx="6988175" cy="18288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>
                                            <p:txEl>
                                              <p:charRg st="4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>
                                            <p:txEl>
                                              <p:charRg st="241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Review from previous class</a:t>
            </a:r>
          </a:p>
        </p:txBody>
      </p:sp>
      <p:sp>
        <p:nvSpPr>
          <p:cNvPr id="1048599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3600" lang="en-US"/>
              <a:t>Graphs are discrete structures consisting of vertices and edges that connect these vertices.</a:t>
            </a:r>
          </a:p>
          <a:p>
            <a:pPr lvl="0"/>
            <a:r>
              <a:rPr altLang="en-US" sz="3600" lang="en-US"/>
              <a:t>A </a:t>
            </a:r>
            <a:r>
              <a:rPr altLang="en-US" sz="3600" i="1" lang="en-US"/>
              <a:t>graph G = (V ,E) consists of V , a nonempty set of vertices (or nodes) and E, a set of edges.</a:t>
            </a:r>
          </a:p>
          <a:p>
            <a:pPr lvl="0"/>
            <a:endParaRPr altLang="en-US" sz="3600" lang="en-US"/>
          </a:p>
          <a:p>
            <a:pPr lvl="0"/>
            <a:endParaRPr altLang="en-US" sz="360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charRg st="9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solidFill>
                  <a:schemeClr val="dk1"/>
                </a:solidFill>
                <a:latin typeface="Arial" pitchFamily="0" charset="0"/>
              </a:rPr>
              <a:t>Degree of a vertex</a:t>
            </a:r>
          </a:p>
        </p:txBody>
      </p:sp>
      <p:sp>
        <p:nvSpPr>
          <p:cNvPr id="1048603" name=""/>
          <p:cNvSpPr/>
          <p:nvPr>
            <p:ph sz="full" idx="1"/>
          </p:nvPr>
        </p:nvSpPr>
        <p:spPr>
          <a:xfrm rot="0">
            <a:off x="457200" y="1981200"/>
            <a:ext cx="48006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buFont typeface="Arial" pitchFamily="0" charset="0"/>
              <a:buChar char="•"/>
            </a:pPr>
            <a:r>
              <a:rPr altLang="en-US" b="0" lang="en-US"/>
              <a:t>The </a:t>
            </a:r>
            <a:r>
              <a:rPr altLang="en-US" b="0" i="1" lang="en-US"/>
              <a:t>degree</a:t>
            </a:r>
            <a:r>
              <a:rPr altLang="en-US" b="0" lang="en-US"/>
              <a:t> of a vertex v, denoted by </a:t>
            </a:r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(v),</a:t>
            </a:r>
            <a:r>
              <a:rPr altLang="en-US" b="0" lang="en-US"/>
              <a:t> is the number of edges incident on v</a:t>
            </a:r>
          </a:p>
          <a:p>
            <a:pPr eaLnBrk="1" hangingPunct="1" latinLnBrk="1" lvl="0">
              <a:buFont typeface="Arial" pitchFamily="0" charset="0"/>
              <a:buChar char="•"/>
            </a:pPr>
            <a:r>
              <a:rPr altLang="en-US" b="0" lang="en-US">
                <a:sym typeface="Symbol" pitchFamily="18" charset="2"/>
              </a:rPr>
              <a:t>Example:</a:t>
            </a:r>
          </a:p>
          <a:p>
            <a:pPr lvl="1"/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(a) = 4, </a:t>
            </a:r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(b) = 3, </a:t>
            </a:r>
          </a:p>
          <a:p>
            <a:pPr lvl="1"/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(c) = 4,</a:t>
            </a:r>
            <a:r>
              <a:rPr altLang="en-US" lang="en-US">
                <a:sym typeface="Symbol" pitchFamily="18" charset="2"/>
              </a:rPr>
              <a:t> deg</a:t>
            </a:r>
            <a:r>
              <a:rPr altLang="en-US" b="0" lang="en-US">
                <a:sym typeface="Symbol" pitchFamily="18" charset="2"/>
              </a:rPr>
              <a:t>(d) = 6, </a:t>
            </a:r>
          </a:p>
          <a:p>
            <a:pPr lvl="1"/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(e) = 4, </a:t>
            </a:r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(f) = 4, </a:t>
            </a:r>
          </a:p>
          <a:p>
            <a:pPr lvl="1"/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(g) = 3.</a:t>
            </a:r>
          </a:p>
          <a:p>
            <a:pPr lvl="0"/>
            <a:endParaRPr altLang="en-US" lang="en-US"/>
          </a:p>
        </p:txBody>
      </p:sp>
      <p:pic>
        <p:nvPicPr>
          <p:cNvPr id="2097152" name="" descr="graph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257800" y="2133600"/>
            <a:ext cx="3657600" cy="41910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charRg st="8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charRg st="9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charRg st="116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charRg st="14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charRg st="16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 Handshaking Theorem 1</a:t>
            </a:r>
          </a:p>
        </p:txBody>
      </p:sp>
      <p:pic>
        <p:nvPicPr>
          <p:cNvPr id="2097153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1000" y="2362200"/>
            <a:ext cx="8474075" cy="38862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 Handshaking Theorem 2</a:t>
            </a:r>
          </a:p>
        </p:txBody>
      </p:sp>
      <p:pic>
        <p:nvPicPr>
          <p:cNvPr id="2097154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8600" y="2209800"/>
            <a:ext cx="8915400" cy="22098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 Handshaking Theorem 3</a:t>
            </a:r>
          </a:p>
        </p:txBody>
      </p:sp>
      <p:pic>
        <p:nvPicPr>
          <p:cNvPr id="2097155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1828800"/>
            <a:ext cx="7848600" cy="2971800"/>
          </a:xfrm>
          <a:prstGeom prst="rect"/>
          <a:noFill/>
          <a:ln>
            <a:noFill/>
          </a:ln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57200" y="4876800"/>
            <a:ext cx="7848600" cy="12954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Path?</a:t>
            </a:r>
          </a:p>
        </p:txBody>
      </p:sp>
      <p:sp>
        <p:nvSpPr>
          <p:cNvPr id="1048608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r>
              <a:rPr altLang="en-US" lang="en-US"/>
              <a:t>Informally, a path is a sequence of edges that begins at a vertex of a graph and travels from vertex to vertex along edges of the graph.</a:t>
            </a:r>
          </a:p>
          <a:p>
            <a:endParaRPr altLang="en-US" lang="en-US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Example</a:t>
            </a:r>
          </a:p>
        </p:txBody>
      </p:sp>
      <p:sp>
        <p:nvSpPr>
          <p:cNvPr id="1048610" name=""/>
          <p:cNvSpPr/>
          <p:nvPr>
            <p:ph sz="full" idx="1"/>
          </p:nvPr>
        </p:nvSpPr>
        <p:spPr>
          <a:xfrm rot="0">
            <a:off x="685800" y="1981200"/>
            <a:ext cx="48768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/>
            <a:r>
              <a:rPr altLang="en-US" sz="1800" lang="en-US"/>
              <a:t>In the simple graph shown in Figure 1, </a:t>
            </a:r>
            <a:r>
              <a:rPr altLang="en-US" sz="1800" i="1" lang="en-US"/>
              <a:t>a, d, c, f , e is a simple path of length 4, because {a, d},</a:t>
            </a:r>
            <a:r>
              <a:rPr altLang="en-US" sz="1800" lang="en-US"/>
              <a:t>{</a:t>
            </a:r>
            <a:r>
              <a:rPr altLang="en-US" sz="1800" i="1" lang="en-US"/>
              <a:t>d, c}, {c, f }, and {f, e} are all edges. However, d, e, c, a is not a path, because {e, c} is not an </a:t>
            </a:r>
            <a:r>
              <a:rPr altLang="en-US" sz="1800" lang="en-US"/>
              <a:t>edge.</a:t>
            </a:r>
          </a:p>
          <a:p>
            <a:pPr eaLnBrk="1" hangingPunct="1" latinLnBrk="1" lvl="0"/>
            <a:r>
              <a:rPr altLang="en-US" sz="1800" lang="en-US"/>
              <a:t> Note that </a:t>
            </a:r>
            <a:r>
              <a:rPr altLang="en-US" sz="1800" i="1" lang="en-US"/>
              <a:t>b, c, f , e, b is a circuit of length 4 because {b, c}, {c, f }, {f, e}, and {e, b} are </a:t>
            </a:r>
            <a:r>
              <a:rPr altLang="en-US" sz="1800" lang="en-US"/>
              <a:t>edges, and this path begins and ends at </a:t>
            </a:r>
            <a:r>
              <a:rPr altLang="en-US" sz="1800" i="1" lang="en-US"/>
              <a:t>b.</a:t>
            </a:r>
          </a:p>
          <a:p>
            <a:pPr eaLnBrk="1" hangingPunct="1" latinLnBrk="1" lvl="0"/>
            <a:r>
              <a:rPr altLang="en-US" sz="1800" i="1" lang="en-US"/>
              <a:t> The path a, b, e, d, a, b, which is of length 5, is not </a:t>
            </a:r>
            <a:r>
              <a:rPr altLang="en-US" sz="1800" lang="en-US"/>
              <a:t>simple because it contains the edge {</a:t>
            </a:r>
            <a:r>
              <a:rPr altLang="en-US" sz="1800" i="1" lang="en-US"/>
              <a:t>a, b} twice.</a:t>
            </a:r>
          </a:p>
          <a:p>
            <a:pPr lvl="0"/>
            <a:endParaRPr altLang="en-US"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537200" y="2209800"/>
            <a:ext cx="3219450" cy="28956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charRg st="0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charRg st="208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charRg st="350" end="4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i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Euler circuit</a:t>
            </a:r>
          </a:p>
        </p:txBody>
      </p:sp>
      <p:sp>
        <p:nvSpPr>
          <p:cNvPr id="1048612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lang="en-US"/>
              <a:t>1.Can we travel along the edges of a graph starting at a vertex and returning to it by traversing each edge of the graph exactly once? </a:t>
            </a:r>
          </a:p>
          <a:p>
            <a:pPr lvl="0"/>
            <a:r>
              <a:rPr altLang="en-US" lang="en-US"/>
              <a:t>This question, which asks whether a graph has an </a:t>
            </a:r>
            <a:r>
              <a:rPr altLang="en-US" i="1" lang="en-US"/>
              <a:t>Euler circuit.</a:t>
            </a:r>
          </a:p>
          <a:p>
            <a:pPr lvl="0"/>
            <a:endParaRPr altLang="en-US" lang="en-US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charRg st="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charRg st="13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0066CC"/>
      </a:lt1>
      <a:dk2>
        <a:srgbClr val="000000"/>
      </a:dk2>
      <a:lt2>
        <a:srgbClr val="CBCBCB"/>
      </a:lt2>
      <a:accent1>
        <a:srgbClr val="00CCFF"/>
      </a:accent1>
      <a:accent2>
        <a:srgbClr val="00FFCC"/>
      </a:accent2>
      <a:accent3>
        <a:srgbClr val="0066CC"/>
      </a:accent3>
      <a:accent4>
        <a:srgbClr val="FFFFFF"/>
      </a:accent4>
      <a:accent5>
        <a:srgbClr val="000000"/>
      </a:accent5>
      <a:accent6>
        <a:srgbClr val="000000"/>
      </a:accent6>
      <a:hlink>
        <a:srgbClr val="FF3300"/>
      </a:hlink>
      <a:folHlink>
        <a:srgbClr val="FF7C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66CC"/>
        </a:lt1>
        <a:dk2>
          <a:srgbClr val="000000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0066CC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3300"/>
        </a:hlink>
        <a:folHlink>
          <a:srgbClr val="FF7C8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868686"/>
        </a:dk2>
        <a:lt2>
          <a:srgbClr val="000000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0033"/>
        </a:hlink>
        <a:folHlink>
          <a:srgbClr val="CCCCCC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68686"/>
        </a:dk2>
        <a:lt2>
          <a:srgbClr val="000000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69696"/>
        </a:hlink>
        <a:folHlink>
          <a:srgbClr val="CBCBCB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Bachelor’s Degree in Computer Science</dc:title>
  <dc:creator>Yousuf M Islam</dc:creator>
  <cp:lastModifiedBy>user</cp:lastModifiedBy>
  <dcterms:created xsi:type="dcterms:W3CDTF">2001-04-14T18:31:43Z</dcterms:created>
  <dcterms:modified xsi:type="dcterms:W3CDTF">2017-07-19T07:37:58Z</dcterms:modified>
</cp:coreProperties>
</file>