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58" r:id="rId10"/>
    <p:sldId id="259" r:id="rId11"/>
    <p:sldId id="268" r:id="rId12"/>
    <p:sldId id="271" r:id="rId13"/>
    <p:sldId id="270" r:id="rId14"/>
    <p:sldId id="269" r:id="rId15"/>
    <p:sldId id="285" r:id="rId16"/>
    <p:sldId id="286" r:id="rId17"/>
    <p:sldId id="287" r:id="rId18"/>
    <p:sldId id="288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453201"/>
    <a:srgbClr val="39051E"/>
    <a:srgbClr val="041E1B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CD2E-F43C-44B5-93EC-BA713B93A1A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F322-09CB-42CA-909E-326A0791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Object Oriented Concepts &amp;Design with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69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SWE233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093F3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9051E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+mj-cs"/>
              </a:defRPr>
            </a:lvl1pPr>
          </a:lstStyle>
          <a:p>
            <a:r>
              <a:rPr lang="en-US" smtClean="0"/>
              <a:t>Object Oriented Concepts &amp;Design with Lab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– 2</a:t>
            </a:r>
          </a:p>
          <a:p>
            <a:r>
              <a:rPr lang="en-US" dirty="0" smtClean="0"/>
              <a:t>Encapsulation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inside?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small container with medicines inside. </a:t>
            </a:r>
          </a:p>
          <a:p>
            <a:pPr marL="0" indent="0">
              <a:buNone/>
            </a:pPr>
            <a:r>
              <a:rPr lang="en-US" sz="2000" dirty="0" smtClean="0"/>
              <a:t>Capsule – </a:t>
            </a:r>
            <a:r>
              <a:rPr lang="en-US" sz="2000" b="1" i="1" dirty="0" smtClean="0">
                <a:solidFill>
                  <a:srgbClr val="FF0000"/>
                </a:solidFill>
              </a:rPr>
              <a:t>encapsulate the medicines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C:\Users\Administrator\Desktop\opened-red-white-pill-capsule-d-crimson-granules-render-pills-drugs-medicine-healthcare-concept-346830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178175" cy="26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Caps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076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- to </a:t>
            </a:r>
            <a:r>
              <a:rPr lang="en-US" b="1" i="1" dirty="0"/>
              <a:t>bind</a:t>
            </a:r>
            <a:r>
              <a:rPr lang="en-US" i="1" dirty="0"/>
              <a:t> related functionality (Methods) &amp; Data (Variables) in a </a:t>
            </a:r>
            <a:r>
              <a:rPr lang="en-US" b="1" i="1" dirty="0"/>
              <a:t>protective wrapper </a:t>
            </a:r>
            <a:r>
              <a:rPr lang="en-US" i="1" dirty="0"/>
              <a:t>(Class) </a:t>
            </a:r>
            <a:endParaRPr lang="en-US" i="1" dirty="0" smtClean="0"/>
          </a:p>
          <a:p>
            <a:r>
              <a:rPr lang="en-US" i="1" dirty="0" smtClean="0"/>
              <a:t>with </a:t>
            </a:r>
            <a:r>
              <a:rPr lang="en-US" i="1" dirty="0"/>
              <a:t>required </a:t>
            </a:r>
            <a:r>
              <a:rPr lang="en-US" b="1" i="1" dirty="0"/>
              <a:t>access modifiers </a:t>
            </a:r>
            <a:r>
              <a:rPr lang="en-US" i="1" dirty="0"/>
              <a:t>(public, private, default &amp; protected</a:t>
            </a:r>
            <a:r>
              <a:rPr lang="en-US" i="1" dirty="0" smtClean="0"/>
              <a:t>) as </a:t>
            </a:r>
            <a:r>
              <a:rPr lang="en-US" b="1" i="1" dirty="0" smtClean="0"/>
              <a:t>single</a:t>
            </a:r>
            <a:r>
              <a:rPr lang="en-US" i="1" dirty="0" smtClean="0"/>
              <a:t> </a:t>
            </a:r>
            <a:r>
              <a:rPr lang="en-US" b="1" i="1" dirty="0" smtClean="0"/>
              <a:t>unit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so </a:t>
            </a:r>
            <a:r>
              <a:rPr lang="en-US" i="1" dirty="0"/>
              <a:t>that the code can be saved from </a:t>
            </a:r>
            <a:r>
              <a:rPr lang="en-US" b="1" i="1" dirty="0"/>
              <a:t>unauthorized access</a:t>
            </a:r>
            <a:r>
              <a:rPr lang="en-US" i="1" dirty="0"/>
              <a:t> by outer world and can be made easy to maintain.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Encapsulation in java</a:t>
            </a:r>
            <a:r>
              <a:rPr lang="en-US" dirty="0"/>
              <a:t> is a </a:t>
            </a:r>
            <a:r>
              <a:rPr lang="en-US" i="1" dirty="0"/>
              <a:t>process of wrapping code and data together into a single unit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capsule </a:t>
            </a:r>
            <a:r>
              <a:rPr lang="en-US" dirty="0" smtClean="0"/>
              <a:t>which is mixed </a:t>
            </a:r>
            <a:r>
              <a:rPr lang="en-US" dirty="0"/>
              <a:t>of several medicines.</a:t>
            </a:r>
          </a:p>
          <a:p>
            <a:r>
              <a:rPr lang="en-US" dirty="0"/>
              <a:t>We can create a </a:t>
            </a:r>
            <a:r>
              <a:rPr lang="en-US" u="sng" dirty="0"/>
              <a:t>fully encapsulated class </a:t>
            </a:r>
            <a:r>
              <a:rPr lang="en-US" dirty="0"/>
              <a:t>in java by making all the </a:t>
            </a:r>
            <a:r>
              <a:rPr lang="en-US" b="1" dirty="0">
                <a:solidFill>
                  <a:srgbClr val="FF0000"/>
                </a:solidFill>
              </a:rPr>
              <a:t>data members of the class private</a:t>
            </a:r>
            <a:r>
              <a:rPr lang="en-US" dirty="0"/>
              <a:t>. Now we can use </a:t>
            </a:r>
            <a:r>
              <a:rPr lang="en-US" b="1" dirty="0">
                <a:solidFill>
                  <a:srgbClr val="660066"/>
                </a:solidFill>
              </a:rPr>
              <a:t>setter and getter methods </a:t>
            </a:r>
            <a:r>
              <a:rPr lang="en-US" dirty="0"/>
              <a:t>to set and get the data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287963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1026" name="Picture 2" descr="C:\Users\Administrator\Desktop\encapsulation-in-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8" y="1524000"/>
            <a:ext cx="6242050" cy="41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7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encapsulation the variables of a class will be hidden from other classes, and can be accessed only through the methods of their current class, therefore it is also known as </a:t>
            </a:r>
            <a:r>
              <a:rPr lang="en-US" b="1" dirty="0"/>
              <a:t>data hiding.</a:t>
            </a:r>
          </a:p>
        </p:txBody>
      </p:sp>
    </p:spTree>
    <p:extLst>
      <p:ext uri="{BB962C8B-B14F-4D97-AF65-F5344CB8AC3E}">
        <p14:creationId xmlns:p14="http://schemas.microsoft.com/office/powerpoint/2010/main" val="407739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Encapsulation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improves maintainability and flexibility and re-usability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providing only setter or getter method, you can make the class </a:t>
            </a:r>
            <a:r>
              <a:rPr lang="en-US" b="1" dirty="0"/>
              <a:t>read-only or write-only</a:t>
            </a:r>
            <a:r>
              <a:rPr lang="en-US" dirty="0"/>
              <a:t>.</a:t>
            </a:r>
          </a:p>
          <a:p>
            <a:r>
              <a:rPr lang="en-US" dirty="0"/>
              <a:t>It provides you the </a:t>
            </a:r>
            <a:r>
              <a:rPr lang="en-US" b="1" dirty="0"/>
              <a:t>control over the data</a:t>
            </a:r>
            <a:r>
              <a:rPr lang="en-US" dirty="0"/>
              <a:t>. Suppose you want to set the value of </a:t>
            </a:r>
            <a:r>
              <a:rPr lang="en-US" dirty="0" err="1" smtClean="0"/>
              <a:t>cgpa</a:t>
            </a:r>
            <a:r>
              <a:rPr lang="en-US" dirty="0" smtClean="0"/>
              <a:t> is greater </a:t>
            </a:r>
            <a:r>
              <a:rPr lang="en-US" dirty="0"/>
              <a:t>than </a:t>
            </a:r>
            <a:r>
              <a:rPr lang="en-US" dirty="0" smtClean="0"/>
              <a:t>3.8, then the grade is A</a:t>
            </a:r>
            <a:r>
              <a:rPr lang="en-US" dirty="0" smtClean="0"/>
              <a:t>+.</a:t>
            </a:r>
          </a:p>
          <a:p>
            <a:r>
              <a:rPr lang="en-US" dirty="0"/>
              <a:t>User would not be knowing what is going on behind the scene. They would only be knowing that to update a field call set method and to read a field call get method but what these set and get methods are doing is purely hidden from them.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encapsulate data and implementation details. To the outside world, an object is a black box that exhibits a certain behavior.</a:t>
            </a:r>
          </a:p>
          <a:p>
            <a:r>
              <a:rPr lang="en-US" dirty="0"/>
              <a:t>The behavior of this object is what which is useful for the external world or other objects.</a:t>
            </a:r>
          </a:p>
          <a:p>
            <a:r>
              <a:rPr lang="en-US" dirty="0"/>
              <a:t>An object exposes its behavior by means of public methods or functions.</a:t>
            </a:r>
          </a:p>
          <a:p>
            <a:r>
              <a:rPr lang="en-US" dirty="0"/>
              <a:t>The set of functions an object exposes to other objects or external world acts as the interface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Encapsulation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Encapsulation plays an important role in object oriented programming. It can be defined as </a:t>
            </a:r>
            <a:r>
              <a:rPr lang="en-US" b="1" i="1" u="sng" dirty="0">
                <a:solidFill>
                  <a:srgbClr val="FF0000"/>
                </a:solidFill>
              </a:rPr>
              <a:t>concealing decisions which are related to the design of a computer program. </a:t>
            </a:r>
            <a:endParaRPr lang="en-US" b="1" i="1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purpose of encapsulation is </a:t>
            </a:r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</a:rPr>
              <a:t>to protect the other parts of the application from changing when one piece of information is changed</a:t>
            </a:r>
            <a:r>
              <a:rPr lang="en-US" dirty="0"/>
              <a:t>. To conceal a design decision, a programmer will need to build a strong interface. This interface will cover the rest of the application from any changes that are made.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contemporary programming languages, </a:t>
            </a:r>
            <a:r>
              <a:rPr lang="en-US" b="1" dirty="0">
                <a:solidFill>
                  <a:srgbClr val="7030A0"/>
                </a:solidFill>
              </a:rPr>
              <a:t>the concept of encapsulation has been used in a number of different ways</a:t>
            </a:r>
            <a:r>
              <a:rPr lang="en-US" dirty="0" smtClean="0"/>
              <a:t>. </a:t>
            </a:r>
            <a:r>
              <a:rPr lang="en-US" dirty="0"/>
              <a:t>While some people choose to use encapsulation as a general term for hiding information, others use it in a manner which is much more specific. </a:t>
            </a:r>
          </a:p>
        </p:txBody>
      </p:sp>
    </p:spTree>
    <p:extLst>
      <p:ext uri="{BB962C8B-B14F-4D97-AF65-F5344CB8AC3E}">
        <p14:creationId xmlns:p14="http://schemas.microsoft.com/office/powerpoint/2010/main" val="179152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Encapsulation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</a:t>
            </a:r>
            <a:r>
              <a:rPr lang="en-US" dirty="0"/>
              <a:t>oriented programming, the software module may hide the data by encapsulating it within a module which showcases an interface. </a:t>
            </a:r>
            <a:r>
              <a:rPr lang="en-US" dirty="0">
                <a:solidFill>
                  <a:srgbClr val="C00000"/>
                </a:solidFill>
              </a:rPr>
              <a:t>It will reduce the chances of a software being damaged during its development by transferring the dependency of the code into an interface which is secure.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elements will carry out operations on the interface so that if a change occurs, it is not necessary for the clients to change as well. In most cases, </a:t>
            </a:r>
            <a:r>
              <a:rPr lang="en-US" dirty="0">
                <a:solidFill>
                  <a:srgbClr val="FF0000"/>
                </a:solidFill>
              </a:rPr>
              <a:t>the information will be hidden by concealing the layout of the data. If the layout is altered, the change will be reduced to a small portion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378900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</a:t>
            </a:r>
            <a:endParaRPr lang="en-US"/>
          </a:p>
        </p:txBody>
      </p:sp>
      <p:pic>
        <p:nvPicPr>
          <p:cNvPr id="4" name="Picture 2" descr="C:\Users\Administrator\Desktop\251369-15254-Access-Modifier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" y="1371600"/>
            <a:ext cx="9080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orientation is </a:t>
            </a:r>
            <a:r>
              <a:rPr lang="en-US" dirty="0" smtClean="0"/>
              <a:t>a technique </a:t>
            </a:r>
            <a:r>
              <a:rPr lang="en-US" dirty="0"/>
              <a:t>of modeling a real-world system in software </a:t>
            </a:r>
            <a:r>
              <a:rPr lang="en-US" i="1" u="sng" dirty="0">
                <a:solidFill>
                  <a:srgbClr val="FF0000"/>
                </a:solidFill>
              </a:rPr>
              <a:t>based </a:t>
            </a:r>
            <a:r>
              <a:rPr lang="en-US" i="1" u="sng" dirty="0" smtClean="0">
                <a:solidFill>
                  <a:srgbClr val="FF0000"/>
                </a:solidFill>
              </a:rPr>
              <a:t>on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 is the core concept.</a:t>
            </a:r>
          </a:p>
          <a:p>
            <a:r>
              <a:rPr lang="en-US" dirty="0" smtClean="0"/>
              <a:t>Real world entities/things -&gt; objects of software model. 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</a:t>
            </a:r>
            <a:r>
              <a:rPr lang="en-US" dirty="0" smtClean="0"/>
              <a:t>Encapsulation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providing only setter or getter method, you can make the class </a:t>
            </a:r>
            <a:r>
              <a:rPr lang="en-US" b="1" dirty="0"/>
              <a:t>read-only or write-only</a:t>
            </a:r>
            <a:r>
              <a:rPr lang="en-US" dirty="0"/>
              <a:t>.</a:t>
            </a:r>
          </a:p>
          <a:p>
            <a:r>
              <a:rPr lang="en-US" dirty="0"/>
              <a:t>It provides you the </a:t>
            </a:r>
            <a:r>
              <a:rPr lang="en-US" b="1" dirty="0"/>
              <a:t>control over the data</a:t>
            </a:r>
            <a:r>
              <a:rPr lang="en-US" dirty="0"/>
              <a:t>. Suppose you want to set the value of </a:t>
            </a:r>
            <a:r>
              <a:rPr lang="en-US" dirty="0" err="1" smtClean="0"/>
              <a:t>cgpa</a:t>
            </a:r>
            <a:r>
              <a:rPr lang="en-US" dirty="0" smtClean="0"/>
              <a:t> is greater </a:t>
            </a:r>
            <a:r>
              <a:rPr lang="en-US" dirty="0"/>
              <a:t>than </a:t>
            </a:r>
            <a:r>
              <a:rPr lang="en-US" dirty="0" smtClean="0"/>
              <a:t>3.8, then the grade is A+.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4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Private members can not be accessed outside of that class.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 what will I do, if I need to </a:t>
            </a:r>
            <a:r>
              <a:rPr lang="en-US" dirty="0" smtClean="0">
                <a:solidFill>
                  <a:srgbClr val="C00000"/>
                </a:solidFill>
              </a:rPr>
              <a:t>change</a:t>
            </a:r>
            <a:r>
              <a:rPr lang="en-US" dirty="0" smtClean="0"/>
              <a:t> that private member for sake of development??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 what will I do, if I need to </a:t>
            </a:r>
            <a:r>
              <a:rPr lang="en-US" dirty="0" smtClean="0">
                <a:solidFill>
                  <a:srgbClr val="C00000"/>
                </a:solidFill>
              </a:rPr>
              <a:t>access</a:t>
            </a:r>
            <a:r>
              <a:rPr lang="en-US" dirty="0" smtClean="0"/>
              <a:t> that private member for sake of development??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66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String name;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en-US" dirty="0" smtClean="0"/>
              <a:t> double </a:t>
            </a:r>
            <a:r>
              <a:rPr lang="en-US" dirty="0" err="1" smtClean="0"/>
              <a:t>cgpa</a:t>
            </a:r>
            <a:r>
              <a:rPr lang="en-US" dirty="0" smtClean="0"/>
              <a:t>; // </a:t>
            </a:r>
            <a:r>
              <a:rPr lang="en-US" dirty="0" smtClean="0">
                <a:solidFill>
                  <a:srgbClr val="C00000"/>
                </a:solidFill>
              </a:rPr>
              <a:t>how to get </a:t>
            </a:r>
            <a:r>
              <a:rPr lang="en-US" dirty="0" err="1" smtClean="0">
                <a:solidFill>
                  <a:srgbClr val="C00000"/>
                </a:solidFill>
              </a:rPr>
              <a:t>cgpa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3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common model for designing data access is the use of 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</a:rPr>
              <a:t>accessor</a:t>
            </a:r>
            <a:r>
              <a:rPr lang="en-US" dirty="0" smtClean="0"/>
              <a:t> and 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</a:rPr>
              <a:t>mutator</a:t>
            </a:r>
            <a:r>
              <a:rPr lang="en-US" dirty="0" smtClean="0"/>
              <a:t> methods.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are 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</a:rPr>
              <a:t>accessor</a:t>
            </a:r>
            <a:r>
              <a:rPr lang="en-US" dirty="0" smtClean="0"/>
              <a:t> and 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</a:rPr>
              <a:t>mutator</a:t>
            </a:r>
            <a:r>
              <a:rPr lang="en-US" dirty="0" smtClean="0"/>
              <a:t> methods??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accessor — also known as a </a:t>
            </a:r>
            <a:r>
              <a:rPr lang="en-US" b="1" i="1" dirty="0" smtClean="0">
                <a:solidFill>
                  <a:srgbClr val="003300"/>
                </a:solidFill>
              </a:rPr>
              <a:t>getter</a:t>
            </a:r>
            <a:r>
              <a:rPr lang="en-US" dirty="0" smtClean="0"/>
              <a:t> — 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 instance variable of an object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 convention, accessors are usually named </a:t>
            </a:r>
            <a:r>
              <a:rPr lang="en-US" i="1" dirty="0" err="1" smtClean="0">
                <a:solidFill>
                  <a:srgbClr val="003300"/>
                </a:solidFill>
              </a:rPr>
              <a:t>getPropertyName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5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Box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b="1" dirty="0" smtClean="0">
                <a:solidFill>
                  <a:srgbClr val="C00000"/>
                </a:solidFill>
              </a:rPr>
              <a:t>private double height;</a:t>
            </a:r>
          </a:p>
          <a:p>
            <a:pPr>
              <a:buNone/>
            </a:pPr>
            <a:r>
              <a:rPr lang="en-US" sz="1400" dirty="0" smtClean="0"/>
              <a:t>	 private double width;</a:t>
            </a:r>
          </a:p>
          <a:p>
            <a:pPr>
              <a:buNone/>
            </a:pPr>
            <a:r>
              <a:rPr lang="en-US" sz="1400" dirty="0" smtClean="0"/>
              <a:t>	 private double depth;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Box(double </a:t>
            </a:r>
            <a:r>
              <a:rPr lang="en-US" sz="1400" dirty="0" smtClean="0"/>
              <a:t>h, </a:t>
            </a:r>
            <a:r>
              <a:rPr lang="en-US" sz="1400" dirty="0"/>
              <a:t>double </a:t>
            </a:r>
            <a:r>
              <a:rPr lang="en-US" sz="1400" dirty="0" smtClean="0"/>
              <a:t> w, </a:t>
            </a:r>
            <a:r>
              <a:rPr lang="en-US" sz="1400" dirty="0"/>
              <a:t>double d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/>
              <a:t>		 </a:t>
            </a:r>
            <a:r>
              <a:rPr lang="en-US" sz="1400" dirty="0" smtClean="0"/>
              <a:t>height =h;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width = w;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depth = d;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/>
              <a:t> public double </a:t>
            </a:r>
            <a:r>
              <a:rPr lang="en-US" sz="1400" dirty="0" smtClean="0"/>
              <a:t>volume()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return height*width*depth;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c</a:t>
            </a:r>
            <a:r>
              <a:rPr lang="en-US" sz="1400" dirty="0" smtClean="0"/>
              <a:t>lass Program{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Box </a:t>
            </a:r>
            <a:r>
              <a:rPr lang="en-US" sz="1400" dirty="0" err="1" smtClean="0"/>
              <a:t>myBox</a:t>
            </a:r>
            <a:r>
              <a:rPr lang="en-US" sz="1400" dirty="0" smtClean="0"/>
              <a:t> = new Box (10,20,30);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(“Volume is” +</a:t>
            </a:r>
            <a:r>
              <a:rPr lang="en-US" sz="1400" dirty="0" err="1" smtClean="0"/>
              <a:t>myBox.volume</a:t>
            </a:r>
            <a:r>
              <a:rPr lang="en-US" sz="1400" dirty="0" smtClean="0"/>
              <a:t>( ));</a:t>
            </a:r>
          </a:p>
          <a:p>
            <a:pPr>
              <a:buNone/>
            </a:pPr>
            <a:r>
              <a:rPr lang="en-US" sz="1400" dirty="0" smtClean="0"/>
              <a:t>		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if (</a:t>
            </a:r>
            <a:r>
              <a:rPr lang="en-US" sz="1400" b="1" u="sng" dirty="0" err="1" smtClean="0">
                <a:solidFill>
                  <a:srgbClr val="C00000"/>
                </a:solidFill>
              </a:rPr>
              <a:t>myBox.height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/>
              <a:t>==10) //ERROR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(“Big Box”);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02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716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Class Box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b="1" dirty="0" smtClean="0">
                <a:solidFill>
                  <a:srgbClr val="C00000"/>
                </a:solidFill>
              </a:rPr>
              <a:t>private double height;</a:t>
            </a:r>
          </a:p>
          <a:p>
            <a:pPr>
              <a:buNone/>
            </a:pPr>
            <a:r>
              <a:rPr lang="en-US" sz="1200" dirty="0" smtClean="0"/>
              <a:t>	 private double width;</a:t>
            </a:r>
          </a:p>
          <a:p>
            <a:pPr>
              <a:buNone/>
            </a:pPr>
            <a:r>
              <a:rPr lang="en-US" sz="1200" dirty="0" smtClean="0"/>
              <a:t>	 private double depth;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/>
              <a:t> public Box(double </a:t>
            </a:r>
            <a:r>
              <a:rPr lang="en-US" sz="1200" dirty="0" smtClean="0"/>
              <a:t>h, </a:t>
            </a:r>
            <a:r>
              <a:rPr lang="en-US" sz="1200" dirty="0"/>
              <a:t>double </a:t>
            </a:r>
            <a:r>
              <a:rPr lang="en-US" sz="1200" dirty="0" smtClean="0"/>
              <a:t> w, </a:t>
            </a:r>
            <a:r>
              <a:rPr lang="en-US" sz="1200" dirty="0"/>
              <a:t>double d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/>
              <a:t>		 </a:t>
            </a:r>
            <a:r>
              <a:rPr lang="en-US" sz="1200" dirty="0" smtClean="0"/>
              <a:t>height =h;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 width = w;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 depth = d;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/>
              <a:t> public double </a:t>
            </a:r>
            <a:r>
              <a:rPr lang="en-US" sz="1200" dirty="0" smtClean="0"/>
              <a:t>volume()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return height*width*depth;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600" dirty="0"/>
              <a:t> public double </a:t>
            </a:r>
            <a:r>
              <a:rPr lang="en-US" sz="1600" b="1" dirty="0" err="1" smtClean="0">
                <a:solidFill>
                  <a:srgbClr val="7030A0"/>
                </a:solidFill>
              </a:rPr>
              <a:t>getHeight</a:t>
            </a:r>
            <a:r>
              <a:rPr lang="en-US" sz="1600" dirty="0" smtClean="0"/>
              <a:t>() </a:t>
            </a:r>
            <a:r>
              <a:rPr lang="en-US" sz="1200" dirty="0" smtClean="0"/>
              <a:t>//</a:t>
            </a:r>
            <a:r>
              <a:rPr lang="en-US" sz="1200" b="1" dirty="0" smtClean="0">
                <a:solidFill>
                  <a:srgbClr val="00B050"/>
                </a:solidFill>
              </a:rPr>
              <a:t>ACCESSOR</a:t>
            </a:r>
          </a:p>
          <a:p>
            <a:pPr>
              <a:buNone/>
            </a:pPr>
            <a:r>
              <a:rPr lang="en-US" sz="1200" dirty="0" smtClean="0"/>
              <a:t>	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400" dirty="0" smtClean="0"/>
              <a:t>return </a:t>
            </a:r>
            <a:r>
              <a:rPr lang="en-US" sz="1400" b="1" dirty="0" smtClean="0">
                <a:solidFill>
                  <a:srgbClr val="C00000"/>
                </a:solidFill>
              </a:rPr>
              <a:t>height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>
              <a:buNone/>
            </a:pPr>
            <a:r>
              <a:rPr lang="en-US" sz="1200" dirty="0" smtClean="0"/>
              <a:t>Class Program{</a:t>
            </a:r>
            <a:endParaRPr lang="en-US" sz="1200" dirty="0" smtClean="0"/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Box </a:t>
            </a:r>
            <a:r>
              <a:rPr lang="en-US" sz="1200" dirty="0" err="1" smtClean="0"/>
              <a:t>myBox</a:t>
            </a:r>
            <a:r>
              <a:rPr lang="en-US" sz="1200" dirty="0" smtClean="0"/>
              <a:t> = new Box (10,20,30);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/>
              <a:t>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(“Volume is” +</a:t>
            </a:r>
            <a:r>
              <a:rPr lang="en-US" sz="1200" dirty="0" err="1" smtClean="0"/>
              <a:t>myBox.volume</a:t>
            </a:r>
            <a:r>
              <a:rPr lang="en-US" sz="1200" dirty="0" smtClean="0"/>
              <a:t>( ));</a:t>
            </a:r>
          </a:p>
          <a:p>
            <a:pPr>
              <a:buNone/>
            </a:pPr>
            <a:r>
              <a:rPr lang="en-US" sz="1200" dirty="0" smtClean="0"/>
              <a:t>		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if (</a:t>
            </a:r>
            <a:r>
              <a:rPr lang="en-US" sz="1200" b="1" dirty="0" err="1" smtClean="0">
                <a:solidFill>
                  <a:srgbClr val="C00000"/>
                </a:solidFill>
              </a:rPr>
              <a:t>myBox.getHeight</a:t>
            </a:r>
            <a:r>
              <a:rPr lang="en-US" sz="1200" b="1" dirty="0" smtClean="0">
                <a:solidFill>
                  <a:srgbClr val="C00000"/>
                </a:solidFill>
              </a:rPr>
              <a:t>()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smtClean="0"/>
              <a:t>==10)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(“Big Box”);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65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/>
              <a:t>Accessor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</a:t>
            </a:r>
            <a:r>
              <a:rPr lang="en-US" dirty="0" smtClean="0"/>
              <a:t>et </a:t>
            </a:r>
            <a:r>
              <a:rPr lang="en-US" dirty="0" err="1"/>
              <a:t>Accessor</a:t>
            </a:r>
            <a:r>
              <a:rPr lang="en-US" dirty="0" smtClean="0"/>
              <a:t> — also known as a </a:t>
            </a:r>
            <a:r>
              <a:rPr lang="en-US" i="1" dirty="0" smtClean="0">
                <a:solidFill>
                  <a:srgbClr val="003300"/>
                </a:solidFill>
              </a:rPr>
              <a:t>setter</a:t>
            </a:r>
            <a:r>
              <a:rPr lang="en-US" dirty="0" smtClean="0"/>
              <a:t> — 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 instance variable of an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convention, </a:t>
            </a:r>
            <a:r>
              <a:rPr lang="en-US" dirty="0" err="1" smtClean="0"/>
              <a:t>mutators</a:t>
            </a:r>
            <a:r>
              <a:rPr lang="en-US" dirty="0" smtClean="0"/>
              <a:t> are usually named</a:t>
            </a:r>
            <a:r>
              <a:rPr lang="en-US" dirty="0" smtClean="0">
                <a:solidFill>
                  <a:srgbClr val="003300"/>
                </a:solidFill>
              </a:rPr>
              <a:t> </a:t>
            </a:r>
            <a:r>
              <a:rPr lang="en-US" dirty="0" err="1" smtClean="0">
                <a:solidFill>
                  <a:srgbClr val="003300"/>
                </a:solidFill>
              </a:rPr>
              <a:t>set</a:t>
            </a:r>
            <a:r>
              <a:rPr lang="en-US" i="1" dirty="0" err="1" smtClean="0">
                <a:solidFill>
                  <a:srgbClr val="003300"/>
                </a:solidFill>
              </a:rPr>
              <a:t>PropertyName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9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Box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b="1" dirty="0" smtClean="0">
                <a:solidFill>
                  <a:srgbClr val="C00000"/>
                </a:solidFill>
              </a:rPr>
              <a:t>private double height;</a:t>
            </a:r>
          </a:p>
          <a:p>
            <a:pPr>
              <a:buNone/>
            </a:pPr>
            <a:r>
              <a:rPr lang="en-US" sz="1400" dirty="0" smtClean="0"/>
              <a:t>	 private double width;</a:t>
            </a:r>
          </a:p>
          <a:p>
            <a:pPr>
              <a:buNone/>
            </a:pPr>
            <a:r>
              <a:rPr lang="en-US" sz="1400" dirty="0" smtClean="0"/>
              <a:t>	 private double depth;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/>
              <a:t> public Box(double </a:t>
            </a:r>
            <a:r>
              <a:rPr lang="en-US" sz="1400" dirty="0" smtClean="0"/>
              <a:t>h, </a:t>
            </a:r>
            <a:r>
              <a:rPr lang="en-US" sz="1400" dirty="0"/>
              <a:t>double </a:t>
            </a:r>
            <a:r>
              <a:rPr lang="en-US" sz="1400" dirty="0" smtClean="0"/>
              <a:t> w, </a:t>
            </a:r>
            <a:r>
              <a:rPr lang="en-US" sz="1400" dirty="0"/>
              <a:t>double d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/>
              <a:t>		 </a:t>
            </a:r>
            <a:r>
              <a:rPr lang="en-US" sz="1400" dirty="0" smtClean="0"/>
              <a:t>height =h;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width = w;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depth = d;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/>
              <a:t> public double </a:t>
            </a:r>
            <a:r>
              <a:rPr lang="en-US" sz="1400" dirty="0" smtClean="0"/>
              <a:t>volume()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return height*width*depth;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/>
              <a:t> public void </a:t>
            </a:r>
            <a:r>
              <a:rPr lang="en-US" sz="1400" b="1" dirty="0" err="1" smtClean="0">
                <a:solidFill>
                  <a:srgbClr val="7030A0"/>
                </a:solidFill>
              </a:rPr>
              <a:t>setHeight</a:t>
            </a:r>
            <a:r>
              <a:rPr lang="en-US" sz="1400" dirty="0" smtClean="0"/>
              <a:t>( double h) </a:t>
            </a:r>
            <a:r>
              <a:rPr lang="en-US" sz="1100" dirty="0" smtClean="0"/>
              <a:t>//</a:t>
            </a:r>
            <a:r>
              <a:rPr lang="en-US" sz="1100" b="1" dirty="0" smtClean="0">
                <a:solidFill>
                  <a:srgbClr val="00B050"/>
                </a:solidFill>
              </a:rPr>
              <a:t>MUTATOR</a:t>
            </a:r>
            <a:endParaRPr lang="en-US" sz="11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/>
              <a:t>	{</a:t>
            </a:r>
          </a:p>
          <a:p>
            <a:pPr>
              <a:buNone/>
            </a:pPr>
            <a:r>
              <a:rPr lang="en-US" sz="1100" dirty="0"/>
              <a:t>		</a:t>
            </a:r>
            <a:r>
              <a:rPr lang="en-US" sz="1200" b="1" dirty="0" smtClean="0">
                <a:solidFill>
                  <a:srgbClr val="C00000"/>
                </a:solidFill>
              </a:rPr>
              <a:t>height = h</a:t>
            </a:r>
            <a:r>
              <a:rPr lang="en-US" sz="1200" dirty="0" smtClean="0"/>
              <a:t>;</a:t>
            </a:r>
            <a:endParaRPr lang="en-US" sz="1200" dirty="0"/>
          </a:p>
          <a:p>
            <a:pPr>
              <a:buNone/>
            </a:pPr>
            <a:r>
              <a:rPr lang="en-US" sz="1100" dirty="0"/>
              <a:t>	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Public Class Main{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Box </a:t>
            </a:r>
            <a:r>
              <a:rPr lang="en-US" sz="1400" dirty="0" err="1" smtClean="0"/>
              <a:t>myBox</a:t>
            </a:r>
            <a:r>
              <a:rPr lang="en-US" sz="1400" dirty="0" smtClean="0"/>
              <a:t> = new Box (10,20,30);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(“Volume is” +</a:t>
            </a:r>
            <a:r>
              <a:rPr lang="en-US" sz="1400" dirty="0" err="1" smtClean="0"/>
              <a:t>myBox.volume</a:t>
            </a:r>
            <a:r>
              <a:rPr lang="en-US" sz="1400" dirty="0" smtClean="0"/>
              <a:t>( ));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/>
              <a:t> </a:t>
            </a:r>
            <a:r>
              <a:rPr lang="en-US" sz="1400" dirty="0" err="1" smtClean="0"/>
              <a:t>myBox.setHeight</a:t>
            </a:r>
            <a:r>
              <a:rPr lang="en-US" sz="1400" dirty="0" smtClean="0"/>
              <a:t>(10);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16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Accessor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string name; // the name field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string Name // the Name property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name;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Employee e1 = new Employee(); ... </a:t>
            </a:r>
            <a:r>
              <a:rPr lang="en-US" dirty="0" err="1"/>
              <a:t>Console.Write</a:t>
            </a:r>
            <a:r>
              <a:rPr lang="en-US" dirty="0"/>
              <a:t>(e1.Name);</a:t>
            </a:r>
          </a:p>
        </p:txBody>
      </p:sp>
    </p:spTree>
    <p:extLst>
      <p:ext uri="{BB962C8B-B14F-4D97-AF65-F5344CB8AC3E}">
        <p14:creationId xmlns:p14="http://schemas.microsoft.com/office/powerpoint/2010/main" val="12585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 real life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--&gt; 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Objects – real world persons or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Object – attributes and behaviors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Accessor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string Name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get </a:t>
            </a:r>
          </a:p>
          <a:p>
            <a:pPr marL="0" indent="0">
              <a:buNone/>
            </a:pPr>
            <a:r>
              <a:rPr lang="en-US" dirty="0"/>
              <a:t>   { </a:t>
            </a:r>
          </a:p>
          <a:p>
            <a:pPr marL="0" indent="0">
              <a:buNone/>
            </a:pPr>
            <a:r>
              <a:rPr lang="en-US" dirty="0"/>
              <a:t>      return name;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set 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name = value;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Employee e1 = new Employee();</a:t>
            </a:r>
          </a:p>
          <a:p>
            <a:pPr marL="0" indent="0">
              <a:buNone/>
            </a:pPr>
            <a:r>
              <a:rPr lang="en-US" dirty="0"/>
              <a:t>e1.Name = "Joe"; </a:t>
            </a:r>
          </a:p>
        </p:txBody>
      </p:sp>
    </p:spTree>
    <p:extLst>
      <p:ext uri="{BB962C8B-B14F-4D97-AF65-F5344CB8AC3E}">
        <p14:creationId xmlns:p14="http://schemas.microsoft.com/office/powerpoint/2010/main" val="19768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istrator\Desktop\flatscre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55020"/>
            <a:ext cx="3415198" cy="2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26564"/>
            <a:ext cx="3432490" cy="22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Television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571940" cy="26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attributes, behaviors</a:t>
            </a:r>
          </a:p>
          <a:p>
            <a:pPr>
              <a:buFontTx/>
              <a:buChar char="-"/>
            </a:pPr>
            <a:r>
              <a:rPr lang="en-US" dirty="0" smtClean="0"/>
              <a:t>How to access objects: input, output</a:t>
            </a:r>
            <a:endParaRPr lang="en-US" dirty="0"/>
          </a:p>
        </p:txBody>
      </p:sp>
      <p:pic>
        <p:nvPicPr>
          <p:cNvPr id="1026" name="Picture 2" descr="C:\Users\Administrator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34940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3227388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i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322738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What problem would arise if internal details is accessible to the outside world?</a:t>
            </a:r>
            <a:endParaRPr lang="en-US" dirty="0"/>
          </a:p>
        </p:txBody>
      </p:sp>
      <p:pic>
        <p:nvPicPr>
          <p:cNvPr id="3074" name="Picture 2" descr="C:\Users\Administrator\Desktop\smc_skype_board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4732" y="3451332"/>
            <a:ext cx="4311862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32888"/>
            <a:ext cx="4572000" cy="34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2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</a:t>
            </a:r>
            <a:r>
              <a:rPr lang="en-US" b="1" dirty="0" smtClean="0"/>
              <a:t>hide</a:t>
            </a:r>
            <a:r>
              <a:rPr lang="en-US" dirty="0" smtClean="0"/>
              <a:t> internal details from the outside of the world?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 smtClean="0">
                <a:solidFill>
                  <a:srgbClr val="C00000"/>
                </a:solidFill>
              </a:rPr>
              <a:t>In software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002060"/>
                </a:solidFill>
              </a:rPr>
              <a:t>how </a:t>
            </a:r>
            <a:r>
              <a:rPr lang="en-US" dirty="0">
                <a:solidFill>
                  <a:srgbClr val="002060"/>
                </a:solidFill>
              </a:rPr>
              <a:t>would you </a:t>
            </a:r>
            <a:r>
              <a:rPr lang="en-US" b="1" dirty="0">
                <a:solidFill>
                  <a:srgbClr val="002060"/>
                </a:solidFill>
              </a:rPr>
              <a:t>hide</a:t>
            </a:r>
            <a:r>
              <a:rPr lang="en-US" dirty="0">
                <a:solidFill>
                  <a:srgbClr val="002060"/>
                </a:solidFill>
              </a:rPr>
              <a:t> internal details from the outside of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mobile{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manufacturer;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internalCircuit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powerHouse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sms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showManufacturer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changeRam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repairInternalCircuit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changePowerHouse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85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?</a:t>
            </a:r>
            <a:endParaRPr lang="en-US" dirty="0"/>
          </a:p>
        </p:txBody>
      </p:sp>
      <p:pic>
        <p:nvPicPr>
          <p:cNvPr id="1027" name="Picture 3" descr="C:\Users\Administrator\Desktop\medicine-capsule-3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48164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pain-medic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3" y="4114800"/>
            <a:ext cx="358902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Kapsel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1946275" cy="18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24968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581</TotalTime>
  <Words>721</Words>
  <Application>Microsoft Office PowerPoint</Application>
  <PresentationFormat>On-screen Show (4:3)</PresentationFormat>
  <Paragraphs>207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DIUTemplateSWE</vt:lpstr>
      <vt:lpstr>PowerPoint Presentation</vt:lpstr>
      <vt:lpstr>Object Orientation</vt:lpstr>
      <vt:lpstr>Analysis of  real life objects</vt:lpstr>
      <vt:lpstr>Object</vt:lpstr>
      <vt:lpstr>Object</vt:lpstr>
      <vt:lpstr>PowerPoint Presentation</vt:lpstr>
      <vt:lpstr>PowerPoint Presentation</vt:lpstr>
      <vt:lpstr>PowerPoint Presentation</vt:lpstr>
      <vt:lpstr>What are these ?</vt:lpstr>
      <vt:lpstr>What is inside?</vt:lpstr>
      <vt:lpstr>Encapsulation</vt:lpstr>
      <vt:lpstr>Encapsulation</vt:lpstr>
      <vt:lpstr>PowerPoint Presentation</vt:lpstr>
      <vt:lpstr>Encapsulation</vt:lpstr>
      <vt:lpstr>Advantage of Encapsulation in java </vt:lpstr>
      <vt:lpstr>Encapsulation</vt:lpstr>
      <vt:lpstr>Advantage of Encapsulation in java </vt:lpstr>
      <vt:lpstr>Advantage of Encapsulation in java </vt:lpstr>
      <vt:lpstr>Access Modifier</vt:lpstr>
      <vt:lpstr>Advantage of Encapsulation </vt:lpstr>
      <vt:lpstr>problem</vt:lpstr>
      <vt:lpstr>problem</vt:lpstr>
      <vt:lpstr>Designing Data Access</vt:lpstr>
      <vt:lpstr>Get Accessor</vt:lpstr>
      <vt:lpstr>PowerPoint Presentation</vt:lpstr>
      <vt:lpstr>PowerPoint Presentation</vt:lpstr>
      <vt:lpstr>set Accessor</vt:lpstr>
      <vt:lpstr>PowerPoint Presentation</vt:lpstr>
      <vt:lpstr>Get Accessor </vt:lpstr>
      <vt:lpstr>set Accessor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114</cp:revision>
  <dcterms:created xsi:type="dcterms:W3CDTF">2016-05-17T11:49:54Z</dcterms:created>
  <dcterms:modified xsi:type="dcterms:W3CDTF">2017-05-25T07:46:59Z</dcterms:modified>
</cp:coreProperties>
</file>