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7" r:id="rId2"/>
    <p:sldId id="264" r:id="rId3"/>
    <p:sldId id="263" r:id="rId4"/>
    <p:sldId id="265" r:id="rId5"/>
    <p:sldId id="266" r:id="rId6"/>
    <p:sldId id="260" r:id="rId7"/>
    <p:sldId id="259" r:id="rId8"/>
    <p:sldId id="261" r:id="rId9"/>
    <p:sldId id="276" r:id="rId10"/>
    <p:sldId id="267" r:id="rId11"/>
    <p:sldId id="275" r:id="rId12"/>
    <p:sldId id="268" r:id="rId13"/>
    <p:sldId id="282" r:id="rId14"/>
    <p:sldId id="269" r:id="rId15"/>
    <p:sldId id="285" r:id="rId16"/>
    <p:sldId id="284" r:id="rId17"/>
    <p:sldId id="288" r:id="rId18"/>
    <p:sldId id="271" r:id="rId19"/>
    <p:sldId id="283" r:id="rId20"/>
    <p:sldId id="273" r:id="rId21"/>
    <p:sldId id="279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453201"/>
    <a:srgbClr val="39051E"/>
    <a:srgbClr val="041E1B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CD2E-F43C-44B5-93EC-BA713B93A1A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F322-09CB-42CA-909E-326A0791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Object Oriented Concepts &amp;Design with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69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SWE233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093F3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9051E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inher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+mj-cs"/>
              </a:defRPr>
            </a:lvl1pPr>
          </a:lstStyle>
          <a:p>
            <a:r>
              <a:rPr lang="en-US" smtClean="0"/>
              <a:t>Object Oriented Concepts &amp;Design with Lab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– 2</a:t>
            </a:r>
          </a:p>
          <a:p>
            <a:r>
              <a:rPr lang="en-US" dirty="0" smtClean="0"/>
              <a:t>Inheritance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inheritance, you can create a </a:t>
            </a:r>
            <a:r>
              <a:rPr lang="en-US" b="1" dirty="0"/>
              <a:t>general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that defines </a:t>
            </a:r>
            <a:r>
              <a:rPr lang="en-US" dirty="0" smtClean="0"/>
              <a:t>common </a:t>
            </a:r>
            <a:r>
              <a:rPr lang="en-US" dirty="0"/>
              <a:t>to a set of related items. This class can then be </a:t>
            </a:r>
            <a:r>
              <a:rPr lang="en-US" dirty="0" smtClean="0"/>
              <a:t>inherited by other classes, each </a:t>
            </a:r>
            <a:r>
              <a:rPr lang="en-US" dirty="0"/>
              <a:t>adding those things that are unique to it. </a:t>
            </a:r>
          </a:p>
        </p:txBody>
      </p:sp>
    </p:spTree>
    <p:extLst>
      <p:ext uri="{BB962C8B-B14F-4D97-AF65-F5344CB8AC3E}">
        <p14:creationId xmlns:p14="http://schemas.microsoft.com/office/powerpoint/2010/main" val="375276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code reusability</a:t>
            </a:r>
          </a:p>
          <a:p>
            <a:r>
              <a:rPr lang="en-US" dirty="0" smtClean="0"/>
              <a:t>For class reusability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that is inherited is called a </a:t>
            </a:r>
            <a:r>
              <a:rPr lang="en-US" i="1" dirty="0" smtClean="0"/>
              <a:t>super class/ parent class/ base class.</a:t>
            </a:r>
          </a:p>
          <a:p>
            <a:r>
              <a:rPr lang="en-US" i="1" dirty="0" smtClean="0"/>
              <a:t> </a:t>
            </a:r>
            <a:r>
              <a:rPr lang="en-US" dirty="0"/>
              <a:t>The class that does the inheriting is </a:t>
            </a:r>
            <a:r>
              <a:rPr lang="en-US" dirty="0" smtClean="0"/>
              <a:t>called a </a:t>
            </a:r>
            <a:r>
              <a:rPr lang="en-US" i="1" dirty="0" smtClean="0"/>
              <a:t>subclass/ child class</a:t>
            </a:r>
          </a:p>
          <a:p>
            <a:endParaRPr lang="en-US" i="1" dirty="0"/>
          </a:p>
          <a:p>
            <a:r>
              <a:rPr lang="en-US" dirty="0" smtClean="0"/>
              <a:t>A sub class inherits </a:t>
            </a:r>
            <a:r>
              <a:rPr lang="en-US" dirty="0"/>
              <a:t>all of </a:t>
            </a:r>
            <a:r>
              <a:rPr lang="en-US" dirty="0" smtClean="0"/>
              <a:t>the instance </a:t>
            </a:r>
            <a:r>
              <a:rPr lang="en-US" dirty="0"/>
              <a:t>variables and methods defined by the superclass and adds its own, unique elements.</a:t>
            </a:r>
          </a:p>
        </p:txBody>
      </p:sp>
    </p:spTree>
    <p:extLst>
      <p:ext uri="{BB962C8B-B14F-4D97-AF65-F5344CB8AC3E}">
        <p14:creationId xmlns:p14="http://schemas.microsoft.com/office/powerpoint/2010/main" val="3017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 </a:t>
            </a:r>
            <a:r>
              <a:rPr lang="en-US" dirty="0" smtClean="0"/>
              <a:t>:A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Main 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a class, you simply incorporate the definition of one class into another by using the </a:t>
            </a:r>
            <a:r>
              <a:rPr lang="en-US" b="1" dirty="0" smtClean="0"/>
              <a:t>extends </a:t>
            </a:r>
            <a:r>
              <a:rPr lang="en-US" dirty="0" smtClean="0"/>
              <a:t>keyword.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extends keyword</a:t>
            </a:r>
            <a:r>
              <a:rPr lang="en-US" dirty="0"/>
              <a:t> indicates that you are making a new class that derives from an existing class</a:t>
            </a:r>
          </a:p>
        </p:txBody>
      </p:sp>
    </p:spTree>
    <p:extLst>
      <p:ext uri="{BB962C8B-B14F-4D97-AF65-F5344CB8AC3E}">
        <p14:creationId xmlns:p14="http://schemas.microsoft.com/office/powerpoint/2010/main" val="8027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istrator\Deskto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6896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098" name="Picture 2" descr="C:\Users\Administrator\Desktop\inheritance-Hierarchical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55185"/>
            <a:ext cx="4495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5241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34290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using System;</a:t>
            </a:r>
          </a:p>
          <a:p>
            <a:pPr marL="0" indent="0">
              <a:buNone/>
            </a:pPr>
            <a:r>
              <a:rPr lang="en-US" sz="1400" dirty="0"/>
              <a:t>namespace </a:t>
            </a:r>
            <a:r>
              <a:rPr lang="en-US" sz="1400" dirty="0" err="1"/>
              <a:t>InheritanceApplication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class Shape </a:t>
            </a:r>
          </a:p>
          <a:p>
            <a:pPr marL="0" indent="0">
              <a:buNone/>
            </a:pPr>
            <a:r>
              <a:rPr lang="en-US" sz="1400" dirty="0"/>
              <a:t>   {</a:t>
            </a:r>
          </a:p>
          <a:p>
            <a:pPr marL="0" indent="0">
              <a:buNone/>
            </a:pPr>
            <a:r>
              <a:rPr lang="en-US" sz="1400" dirty="0"/>
              <a:t>      public void </a:t>
            </a:r>
            <a:r>
              <a:rPr lang="en-US" sz="1400" dirty="0" err="1"/>
              <a:t>setWidth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w)</a:t>
            </a:r>
          </a:p>
          <a:p>
            <a:pPr marL="0" indent="0">
              <a:buNone/>
            </a:pPr>
            <a:r>
              <a:rPr lang="en-US" sz="1400" dirty="0"/>
              <a:t>      {</a:t>
            </a:r>
          </a:p>
          <a:p>
            <a:pPr marL="0" indent="0">
              <a:buNone/>
            </a:pPr>
            <a:r>
              <a:rPr lang="en-US" sz="1400" dirty="0"/>
              <a:t>         width = w;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   public void </a:t>
            </a:r>
            <a:r>
              <a:rPr lang="en-US" sz="1400" dirty="0" err="1"/>
              <a:t>setHeight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h)</a:t>
            </a:r>
          </a:p>
          <a:p>
            <a:pPr marL="0" indent="0">
              <a:buNone/>
            </a:pPr>
            <a:r>
              <a:rPr lang="en-US" sz="1400" dirty="0"/>
              <a:t>      {</a:t>
            </a:r>
          </a:p>
          <a:p>
            <a:pPr marL="0" indent="0">
              <a:buNone/>
            </a:pPr>
            <a:r>
              <a:rPr lang="en-US" sz="1400" dirty="0"/>
              <a:t>         height = h;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>
                <a:solidFill>
                  <a:srgbClr val="FF0000"/>
                </a:solidFill>
              </a:rPr>
              <a:t>protected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int</a:t>
            </a:r>
            <a:r>
              <a:rPr lang="en-US" sz="1400" dirty="0"/>
              <a:t> width;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>
                <a:solidFill>
                  <a:srgbClr val="FF0000"/>
                </a:solidFill>
              </a:rPr>
              <a:t>protected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int</a:t>
            </a:r>
            <a:r>
              <a:rPr lang="en-US" sz="1400" dirty="0"/>
              <a:t> height;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/>
              <a:t>Rectangle: Shape</a:t>
            </a:r>
          </a:p>
          <a:p>
            <a:pPr marL="0" indent="0">
              <a:buNone/>
            </a:pPr>
            <a:r>
              <a:rPr lang="en-US" sz="1400" dirty="0"/>
              <a:t>   {</a:t>
            </a:r>
          </a:p>
          <a:p>
            <a:pPr marL="0" indent="0">
              <a:buNone/>
            </a:pPr>
            <a:r>
              <a:rPr lang="en-US" sz="1400" dirty="0"/>
              <a:t>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{ </a:t>
            </a:r>
          </a:p>
          <a:p>
            <a:pPr marL="0" indent="0">
              <a:buNone/>
            </a:pPr>
            <a:r>
              <a:rPr lang="en-US" sz="1400" dirty="0"/>
              <a:t>         return (</a:t>
            </a:r>
            <a:r>
              <a:rPr lang="en-US" sz="1400" dirty="0">
                <a:solidFill>
                  <a:srgbClr val="0070C0"/>
                </a:solidFill>
              </a:rPr>
              <a:t>width</a:t>
            </a:r>
            <a:r>
              <a:rPr lang="en-US" sz="1400" dirty="0"/>
              <a:t> * </a:t>
            </a:r>
            <a:r>
              <a:rPr lang="en-US" sz="1400" dirty="0">
                <a:solidFill>
                  <a:srgbClr val="0070C0"/>
                </a:solidFill>
              </a:rPr>
              <a:t>height</a:t>
            </a:r>
            <a:r>
              <a:rPr lang="en-US" sz="1400" dirty="0"/>
              <a:t>); 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381000"/>
            <a:ext cx="56388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093F39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class </a:t>
            </a:r>
            <a:r>
              <a:rPr lang="en-US" dirty="0" err="1" smtClean="0"/>
              <a:t>RectangleTester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Rectangle </a:t>
            </a:r>
            <a:r>
              <a:rPr lang="en-US" dirty="0" err="1" smtClean="0"/>
              <a:t>Rect</a:t>
            </a:r>
            <a:r>
              <a:rPr lang="en-US" dirty="0" smtClean="0"/>
              <a:t> = new Rectangle();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Rect.setWidth</a:t>
            </a:r>
            <a:r>
              <a:rPr lang="en-US" dirty="0" smtClean="0"/>
              <a:t>(5);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Rect.setHeight</a:t>
            </a:r>
            <a:r>
              <a:rPr lang="en-US" dirty="0" smtClean="0"/>
              <a:t>(7);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("Total area: {0}",  </a:t>
            </a:r>
            <a:r>
              <a:rPr lang="en-US" dirty="0" err="1" smtClean="0"/>
              <a:t>Rect.getArea</a:t>
            </a:r>
            <a:r>
              <a:rPr lang="en-US" dirty="0" smtClean="0"/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 </a:t>
            </a:r>
            <a:r>
              <a:rPr lang="en-US" u="sng" dirty="0"/>
              <a:t>subclass</a:t>
            </a:r>
            <a:r>
              <a:rPr lang="en-US" dirty="0"/>
              <a:t> includes all of the members of its superclass, it cannot access </a:t>
            </a:r>
            <a:r>
              <a:rPr lang="en-US" dirty="0" smtClean="0"/>
              <a:t>those members </a:t>
            </a:r>
            <a:r>
              <a:rPr lang="en-US" dirty="0"/>
              <a:t>of the </a:t>
            </a:r>
            <a:r>
              <a:rPr lang="en-US" u="sng" dirty="0"/>
              <a:t>superclass </a:t>
            </a:r>
            <a:r>
              <a:rPr lang="en-US" dirty="0"/>
              <a:t>that have been declared as </a:t>
            </a:r>
            <a:r>
              <a:rPr lang="en-US" b="1" dirty="0"/>
              <a:t>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Car, Cycle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3622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093F39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/>
              <a:t>Rice, Soap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855" y="3155372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093F39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/>
              <a:t>Circle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8862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093F39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/>
              <a:t>Saving Account, Current Account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dirty="0" smtClean="0"/>
              <a:t>Shop:</a:t>
            </a:r>
          </a:p>
          <a:p>
            <a:pPr lvl="1"/>
            <a:r>
              <a:rPr lang="en-US" dirty="0" smtClean="0"/>
              <a:t>Find out three real world objects</a:t>
            </a:r>
          </a:p>
          <a:p>
            <a:pPr lvl="1"/>
            <a:r>
              <a:rPr lang="en-US" dirty="0" smtClean="0"/>
              <a:t>Mention the two properties and one functionality of the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Implementation: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named “ABC” which having employees where project manager gets salary 50000.</a:t>
            </a:r>
          </a:p>
          <a:p>
            <a:r>
              <a:rPr lang="en-US" dirty="0" smtClean="0"/>
              <a:t>Show employee’s ID, Name, Designation, Salary and weekly </a:t>
            </a:r>
            <a:r>
              <a:rPr lang="en-US" dirty="0"/>
              <a:t>w</a:t>
            </a:r>
            <a:r>
              <a:rPr lang="en-US" dirty="0" smtClean="0"/>
              <a:t>orking hour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Implementation: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named “ABC” which having employees where project manager gets salary 50000 and weekly working hour 45 hours, software engineer gets salary 30000 and weekly working hour 42 hours.</a:t>
            </a:r>
          </a:p>
          <a:p>
            <a:r>
              <a:rPr lang="en-US" dirty="0" smtClean="0"/>
              <a:t>Show Each employees ID, Name, Designation, Salary and weekly </a:t>
            </a:r>
            <a:r>
              <a:rPr lang="en-US" dirty="0"/>
              <a:t>w</a:t>
            </a:r>
            <a:r>
              <a:rPr lang="en-US" dirty="0" smtClean="0"/>
              <a:t>orking hour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1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Implementation: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DIU university there are two persons such as Students and Faculty member, your application will calculate CGPA of students and annual salary of any </a:t>
            </a:r>
            <a:r>
              <a:rPr lang="en-US" smtClean="0"/>
              <a:t>faculty member.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both person’s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Shop</a:t>
            </a:r>
            <a:endParaRPr lang="en-US" dirty="0"/>
          </a:p>
        </p:txBody>
      </p:sp>
      <p:pic>
        <p:nvPicPr>
          <p:cNvPr id="4" name="Picture 2" descr="C:\Users\Administrator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5" y="1828800"/>
            <a:ext cx="1295400" cy="215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afd-1187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82" y="1676400"/>
            <a:ext cx="2035175" cy="21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158734"/>
            <a:ext cx="1524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Customer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</a:t>
            </a:r>
          </a:p>
          <a:p>
            <a:r>
              <a:rPr lang="en-US" b="1" dirty="0" err="1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err="1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ccountType</a:t>
            </a:r>
            <a:endParaRPr lang="en-US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Buy()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6818" y="4158734"/>
            <a:ext cx="162098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Manager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 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salary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err="1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BringProduct</a:t>
            </a:r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908" y="4170218"/>
            <a:ext cx="14962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Employee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</a:t>
            </a:r>
          </a:p>
          <a:p>
            <a:r>
              <a:rPr lang="en-US" b="1" dirty="0" err="1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joiningDate</a:t>
            </a:r>
            <a:endParaRPr lang="en-US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Cleaning()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63" y="0"/>
            <a:ext cx="8229600" cy="1143000"/>
          </a:xfrm>
        </p:spPr>
        <p:txBody>
          <a:bodyPr/>
          <a:lstStyle/>
          <a:p>
            <a:r>
              <a:rPr lang="en-US" dirty="0" smtClean="0"/>
              <a:t>Super Shop</a:t>
            </a:r>
            <a:endParaRPr lang="en-US" dirty="0"/>
          </a:p>
        </p:txBody>
      </p:sp>
      <p:pic>
        <p:nvPicPr>
          <p:cNvPr id="4" name="Picture 2" descr="C:\Users\Administrator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9" y="304800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63" y="3048000"/>
            <a:ext cx="647700" cy="10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afd-1187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00" y="2895600"/>
            <a:ext cx="1017587" cy="10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158734"/>
            <a:ext cx="1524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Customer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err="1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accountType</a:t>
            </a:r>
            <a:endParaRPr lang="en-US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Buy()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6818" y="4158734"/>
            <a:ext cx="162098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Manager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salary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err="1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BringProduct</a:t>
            </a:r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909" y="4170218"/>
            <a:ext cx="1295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Employee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err="1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joiningDate</a:t>
            </a:r>
            <a:endParaRPr lang="en-US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Cleaning()</a:t>
            </a:r>
            <a:endParaRPr lang="en-US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18" y="129540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04509" y="1295400"/>
            <a:ext cx="1295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---------------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</a:t>
            </a:r>
          </a:p>
          <a:p>
            <a:r>
              <a:rPr lang="en-US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1128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obtaining the data members and methods from one class to another class is known as 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English:</a:t>
            </a:r>
          </a:p>
          <a:p>
            <a:pPr lvl="1"/>
            <a:r>
              <a:rPr lang="en-US" dirty="0"/>
              <a:t>something that is  </a:t>
            </a:r>
            <a:r>
              <a:rPr lang="en-US" dirty="0" smtClean="0">
                <a:hlinkClick r:id="rId2"/>
              </a:rPr>
              <a:t>inherited</a:t>
            </a:r>
            <a:endParaRPr lang="en-US" dirty="0" smtClean="0"/>
          </a:p>
          <a:p>
            <a:pPr lvl="1"/>
            <a:r>
              <a:rPr lang="en-US" b="1" dirty="0"/>
              <a:t>inherit</a:t>
            </a:r>
            <a:r>
              <a:rPr lang="en-US" dirty="0"/>
              <a:t> :</a:t>
            </a:r>
            <a:r>
              <a:rPr lang="en-US" dirty="0" smtClean="0"/>
              <a:t> </a:t>
            </a:r>
            <a:r>
              <a:rPr lang="as-IN" dirty="0"/>
              <a:t>উত্তরাধিকারী হওয়া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04" y="381000"/>
            <a:ext cx="5065096" cy="58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5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istrator\Desktop\OOP - 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14399"/>
            <a:ext cx="6807200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09"/>
            <a:ext cx="8229600" cy="1143000"/>
          </a:xfrm>
        </p:spPr>
        <p:txBody>
          <a:bodyPr/>
          <a:lstStyle/>
          <a:p>
            <a:r>
              <a:rPr lang="en-US" dirty="0" smtClean="0"/>
              <a:t>Inheritance: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Inheritance in java</a:t>
            </a:r>
            <a:r>
              <a:rPr lang="en-US" dirty="0"/>
              <a:t> is a mechanism in which </a:t>
            </a:r>
            <a:r>
              <a:rPr lang="en-US" dirty="0">
                <a:solidFill>
                  <a:srgbClr val="FF0000"/>
                </a:solidFill>
              </a:rPr>
              <a:t>one object </a:t>
            </a:r>
            <a:r>
              <a:rPr lang="en-US" dirty="0"/>
              <a:t>acquires all the properties and behaviors of </a:t>
            </a:r>
            <a:r>
              <a:rPr lang="en-US" dirty="0">
                <a:solidFill>
                  <a:srgbClr val="FF0000"/>
                </a:solidFill>
              </a:rPr>
              <a:t>parent object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idea behind inheritance in java is that you can create new classes that are built upon existing classes.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inherit from an existing class, you can </a:t>
            </a:r>
            <a:r>
              <a:rPr lang="en-US" b="1" dirty="0">
                <a:solidFill>
                  <a:srgbClr val="FF0000"/>
                </a:solidFill>
              </a:rPr>
              <a:t>reuse</a:t>
            </a:r>
            <a:r>
              <a:rPr lang="en-US" dirty="0"/>
              <a:t> methods and fields of parent class, and you can add new methods and fields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2484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1379</TotalTime>
  <Words>582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DIUTemplateSWE</vt:lpstr>
      <vt:lpstr>PowerPoint Presentation</vt:lpstr>
      <vt:lpstr>PowerPoint Presentation</vt:lpstr>
      <vt:lpstr>Super Shop</vt:lpstr>
      <vt:lpstr>Super Shop</vt:lpstr>
      <vt:lpstr>What is inheritance</vt:lpstr>
      <vt:lpstr>Inheritance </vt:lpstr>
      <vt:lpstr>PowerPoint Presentation</vt:lpstr>
      <vt:lpstr>PowerPoint Presentation</vt:lpstr>
      <vt:lpstr>Inheritance: in java</vt:lpstr>
      <vt:lpstr>Use of inheritance</vt:lpstr>
      <vt:lpstr>Why do we use inheritance</vt:lpstr>
      <vt:lpstr>Inheritance</vt:lpstr>
      <vt:lpstr>PowerPoint Presentation</vt:lpstr>
      <vt:lpstr>Inheritance Basics</vt:lpstr>
      <vt:lpstr>PowerPoint Presentation</vt:lpstr>
      <vt:lpstr>Single inheritance</vt:lpstr>
      <vt:lpstr>PowerPoint Presentation</vt:lpstr>
      <vt:lpstr>Member Access and Inheritance</vt:lpstr>
      <vt:lpstr>Inheritance Examples</vt:lpstr>
      <vt:lpstr>Inheritance Implementation: 1</vt:lpstr>
      <vt:lpstr>Inheritance Implementation: 2</vt:lpstr>
      <vt:lpstr>Inheritance Implementation: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153</cp:revision>
  <dcterms:created xsi:type="dcterms:W3CDTF">2016-05-17T11:49:54Z</dcterms:created>
  <dcterms:modified xsi:type="dcterms:W3CDTF">2017-06-08T09:42:42Z</dcterms:modified>
</cp:coreProperties>
</file>