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7" r:id="rId2"/>
    <p:sldId id="263" r:id="rId3"/>
    <p:sldId id="264" r:id="rId4"/>
    <p:sldId id="258" r:id="rId5"/>
    <p:sldId id="259" r:id="rId6"/>
    <p:sldId id="260" r:id="rId7"/>
    <p:sldId id="261" r:id="rId8"/>
    <p:sldId id="262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453201"/>
    <a:srgbClr val="39051E"/>
    <a:srgbClr val="041E1B"/>
    <a:srgbClr val="0033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BCD2E-F43C-44B5-93EC-BA713B93A1A5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AF322-09CB-42CA-909E-326A0791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02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Object Oriented Concepts &amp;Design with Lab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Lecture - 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1447800" y="0"/>
            <a:ext cx="6400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accent2">
                    <a:lumMod val="50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/>
              <a:t>In the name of Allah, most gracious and merciful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6432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>
                <a:solidFill>
                  <a:srgbClr val="003300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DB0F-E58A-429B-8350-BA1D5D4E10F5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C81D-94BE-4986-84C0-A39F1EE8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35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DB0F-E58A-429B-8350-BA1D5D4E10F5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C81D-94BE-4986-84C0-A39F1EE8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37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99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231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DDB0F-E58A-429B-8350-BA1D5D4E10F5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2C81D-94BE-4986-84C0-A39F1EE807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324600"/>
            <a:ext cx="91694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5791201" y="6438690"/>
            <a:ext cx="1752599" cy="3431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Farzana Sadia</a:t>
            </a:r>
          </a:p>
          <a:p>
            <a:r>
              <a:rPr lang="en-US" dirty="0" smtClean="0"/>
              <a:t>sadia.swe@diu.edu.bd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-76200" y="6416675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SWE233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582" y="6248400"/>
            <a:ext cx="1731818" cy="62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2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accent1">
              <a:lumMod val="50000"/>
            </a:schemeClr>
          </a:solidFill>
          <a:latin typeface="Cambria Math" pitchFamily="18" charset="0"/>
          <a:ea typeface="Cambria Math" pitchFamily="18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093F39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39051E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2">
              <a:lumMod val="50000"/>
            </a:schemeClr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2">
              <a:lumMod val="50000"/>
            </a:schemeClr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chemeClr val="accent1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  <a:cs typeface="+mj-cs"/>
              </a:defRPr>
            </a:lvl1pPr>
          </a:lstStyle>
          <a:p>
            <a:r>
              <a:rPr lang="en-US" smtClean="0"/>
              <a:t>Object Oriented Concepts &amp;Design with Lab 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accent2">
                    <a:lumMod val="50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Lecture – </a:t>
            </a:r>
            <a:r>
              <a:rPr lang="en-US" dirty="0"/>
              <a:t>4</a:t>
            </a:r>
            <a:endParaRPr lang="en-US" dirty="0" smtClean="0"/>
          </a:p>
          <a:p>
            <a:r>
              <a:rPr lang="en-US" dirty="0" smtClean="0"/>
              <a:t>Inheritance base method</a:t>
            </a:r>
            <a:endParaRPr lang="en-US" dirty="0" smtClean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447800" y="0"/>
            <a:ext cx="6400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accent2">
                    <a:lumMod val="50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/>
              <a:t>In the name of Allah, most gracious and merciful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9268713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base keyword is used to access members of the base class from within a derived class: </a:t>
            </a:r>
          </a:p>
          <a:p>
            <a:r>
              <a:rPr lang="en-US" dirty="0"/>
              <a:t>Call a method on the base class that has been overridden by another method. </a:t>
            </a:r>
          </a:p>
          <a:p>
            <a:r>
              <a:rPr lang="en-US" dirty="0"/>
              <a:t>Specify which base-class constructor should be called when creating instances of the derived class. </a:t>
            </a:r>
          </a:p>
          <a:p>
            <a:r>
              <a:rPr lang="en-US" dirty="0"/>
              <a:t>A base class access is permitted only in a constructor, an instance method, or an instance property </a:t>
            </a:r>
            <a:r>
              <a:rPr lang="en-US" dirty="0" err="1"/>
              <a:t>accessor</a:t>
            </a:r>
            <a:r>
              <a:rPr lang="en-US" dirty="0"/>
              <a:t>. </a:t>
            </a:r>
          </a:p>
          <a:p>
            <a:r>
              <a:rPr lang="en-US" dirty="0"/>
              <a:t>It is an error to use the base keyword from within a static method. </a:t>
            </a:r>
          </a:p>
          <a:p>
            <a:r>
              <a:rPr lang="en-US" dirty="0"/>
              <a:t>The base class that is accessed is the base class specified in the class declaration. For example, if you specify class </a:t>
            </a:r>
            <a:r>
              <a:rPr lang="en-US" dirty="0" err="1"/>
              <a:t>ClassB</a:t>
            </a:r>
            <a:r>
              <a:rPr lang="en-US" dirty="0"/>
              <a:t> : </a:t>
            </a:r>
            <a:r>
              <a:rPr lang="en-US" dirty="0" err="1"/>
              <a:t>ClassA</a:t>
            </a:r>
            <a:r>
              <a:rPr lang="en-US" dirty="0"/>
              <a:t>, the members of </a:t>
            </a:r>
            <a:r>
              <a:rPr lang="en-US" dirty="0" err="1"/>
              <a:t>ClassA</a:t>
            </a:r>
            <a:r>
              <a:rPr lang="en-US" dirty="0"/>
              <a:t> are accessed from </a:t>
            </a:r>
            <a:r>
              <a:rPr lang="en-US" dirty="0" err="1"/>
              <a:t>ClassB</a:t>
            </a:r>
            <a:r>
              <a:rPr lang="en-US" dirty="0"/>
              <a:t>, regardless of the base class of </a:t>
            </a:r>
            <a:r>
              <a:rPr lang="en-US" dirty="0" err="1"/>
              <a:t>ClassA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1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using System;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public class A // This is the base class.</a:t>
            </a:r>
          </a:p>
          <a:p>
            <a:pPr marL="0" indent="0">
              <a:buNone/>
            </a:pPr>
            <a:r>
              <a:rPr lang="en-US" sz="1100" dirty="0"/>
              <a:t>{</a:t>
            </a:r>
          </a:p>
          <a:p>
            <a:pPr marL="0" indent="0">
              <a:buNone/>
            </a:pPr>
            <a:r>
              <a:rPr lang="en-US" sz="1100" dirty="0"/>
              <a:t>    public A(</a:t>
            </a:r>
            <a:r>
              <a:rPr lang="en-US" sz="1100" dirty="0" err="1"/>
              <a:t>int</a:t>
            </a:r>
            <a:r>
              <a:rPr lang="en-US" sz="1100" dirty="0"/>
              <a:t> value)</a:t>
            </a:r>
          </a:p>
          <a:p>
            <a:pPr marL="0" indent="0">
              <a:buNone/>
            </a:pPr>
            <a:r>
              <a:rPr lang="en-US" sz="1100" dirty="0"/>
              <a:t>    {</a:t>
            </a:r>
          </a:p>
          <a:p>
            <a:pPr marL="0" indent="0">
              <a:buNone/>
            </a:pPr>
            <a:r>
              <a:rPr lang="en-US" sz="1100" dirty="0"/>
              <a:t>        // Executes some code in the constructor.</a:t>
            </a:r>
          </a:p>
          <a:p>
            <a:pPr marL="0" indent="0">
              <a:buNone/>
            </a:pPr>
            <a:r>
              <a:rPr lang="en-US" sz="1100" dirty="0"/>
              <a:t>        </a:t>
            </a:r>
            <a:r>
              <a:rPr lang="en-US" sz="1100" dirty="0" err="1"/>
              <a:t>Console.WriteLine</a:t>
            </a:r>
            <a:r>
              <a:rPr lang="en-US" sz="1100" dirty="0"/>
              <a:t>("Base constructor A()");</a:t>
            </a:r>
          </a:p>
          <a:p>
            <a:pPr marL="0" indent="0">
              <a:buNone/>
            </a:pPr>
            <a:r>
              <a:rPr lang="en-US" sz="1100" dirty="0"/>
              <a:t>    }</a:t>
            </a:r>
          </a:p>
          <a:p>
            <a:pPr marL="0" indent="0">
              <a:buNone/>
            </a:pPr>
            <a:r>
              <a:rPr lang="en-US" sz="1100" dirty="0"/>
              <a:t>}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public class B : A // This class derives from the previous class.</a:t>
            </a:r>
          </a:p>
          <a:p>
            <a:pPr marL="0" indent="0">
              <a:buNone/>
            </a:pPr>
            <a:r>
              <a:rPr lang="en-US" sz="1100" dirty="0"/>
              <a:t>{</a:t>
            </a:r>
          </a:p>
          <a:p>
            <a:pPr marL="0" indent="0">
              <a:buNone/>
            </a:pPr>
            <a:r>
              <a:rPr lang="en-US" sz="1100" dirty="0"/>
              <a:t>    public B(</a:t>
            </a:r>
            <a:r>
              <a:rPr lang="en-US" sz="1100" dirty="0" err="1"/>
              <a:t>int</a:t>
            </a:r>
            <a:r>
              <a:rPr lang="en-US" sz="1100" dirty="0"/>
              <a:t> value)</a:t>
            </a:r>
          </a:p>
          <a:p>
            <a:pPr marL="0" indent="0">
              <a:buNone/>
            </a:pPr>
            <a:r>
              <a:rPr lang="en-US" sz="1100" dirty="0"/>
              <a:t>        : base(value)</a:t>
            </a:r>
          </a:p>
          <a:p>
            <a:pPr marL="0" indent="0">
              <a:buNone/>
            </a:pPr>
            <a:r>
              <a:rPr lang="en-US" sz="1100" dirty="0"/>
              <a:t>    {</a:t>
            </a:r>
          </a:p>
          <a:p>
            <a:pPr marL="0" indent="0">
              <a:buNone/>
            </a:pPr>
            <a:r>
              <a:rPr lang="en-US" sz="1100" dirty="0"/>
              <a:t>        // The base constructor is called first.</a:t>
            </a:r>
          </a:p>
          <a:p>
            <a:pPr marL="0" indent="0">
              <a:buNone/>
            </a:pPr>
            <a:r>
              <a:rPr lang="en-US" sz="1100" dirty="0"/>
              <a:t>        // ... Then this code is executed.</a:t>
            </a:r>
          </a:p>
          <a:p>
            <a:pPr marL="0" indent="0">
              <a:buNone/>
            </a:pPr>
            <a:r>
              <a:rPr lang="en-US" sz="1100" dirty="0"/>
              <a:t>        </a:t>
            </a:r>
            <a:r>
              <a:rPr lang="en-US" sz="1100" dirty="0" err="1"/>
              <a:t>Console.WriteLine</a:t>
            </a:r>
            <a:r>
              <a:rPr lang="en-US" sz="1100" dirty="0"/>
              <a:t>("Derived constructor B()");</a:t>
            </a:r>
          </a:p>
          <a:p>
            <a:pPr marL="0" indent="0">
              <a:buNone/>
            </a:pPr>
            <a:r>
              <a:rPr lang="en-US" sz="1100" dirty="0"/>
              <a:t>    }</a:t>
            </a:r>
          </a:p>
          <a:p>
            <a:pPr marL="0" indent="0">
              <a:buNone/>
            </a:pPr>
            <a:r>
              <a:rPr lang="en-US" sz="1100" dirty="0"/>
              <a:t>}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class Program</a:t>
            </a:r>
          </a:p>
          <a:p>
            <a:pPr marL="0" indent="0">
              <a:buNone/>
            </a:pPr>
            <a:r>
              <a:rPr lang="en-US" sz="1100" dirty="0"/>
              <a:t>{</a:t>
            </a:r>
          </a:p>
          <a:p>
            <a:pPr marL="0" indent="0">
              <a:buNone/>
            </a:pPr>
            <a:r>
              <a:rPr lang="en-US" sz="1100" dirty="0"/>
              <a:t>    static void Main()</a:t>
            </a:r>
          </a:p>
          <a:p>
            <a:pPr marL="0" indent="0">
              <a:buNone/>
            </a:pPr>
            <a:r>
              <a:rPr lang="en-US" sz="1100" dirty="0"/>
              <a:t>    {</a:t>
            </a:r>
          </a:p>
          <a:p>
            <a:pPr marL="0" indent="0">
              <a:buNone/>
            </a:pPr>
            <a:r>
              <a:rPr lang="en-US" sz="1100" dirty="0"/>
              <a:t>        // Create a new instance of class A, which is the base class.</a:t>
            </a:r>
          </a:p>
          <a:p>
            <a:pPr marL="0" indent="0">
              <a:buNone/>
            </a:pPr>
            <a:r>
              <a:rPr lang="en-US" sz="1100" dirty="0"/>
              <a:t>        // ... Then create an instance of B.</a:t>
            </a:r>
          </a:p>
          <a:p>
            <a:pPr marL="0" indent="0">
              <a:buNone/>
            </a:pPr>
            <a:r>
              <a:rPr lang="en-US" sz="1100" dirty="0"/>
              <a:t>        // ... B executes the base constructor.</a:t>
            </a:r>
          </a:p>
          <a:p>
            <a:pPr marL="0" indent="0">
              <a:buNone/>
            </a:pPr>
            <a:r>
              <a:rPr lang="en-US" sz="1100" dirty="0"/>
              <a:t>        A </a:t>
            </a:r>
            <a:r>
              <a:rPr lang="en-US" sz="1100" dirty="0" err="1"/>
              <a:t>a</a:t>
            </a:r>
            <a:r>
              <a:rPr lang="en-US" sz="1100" dirty="0"/>
              <a:t> = new A(0);</a:t>
            </a:r>
          </a:p>
          <a:p>
            <a:pPr marL="0" indent="0">
              <a:buNone/>
            </a:pPr>
            <a:r>
              <a:rPr lang="en-US" sz="1100" dirty="0"/>
              <a:t>        B </a:t>
            </a:r>
            <a:r>
              <a:rPr lang="en-US" sz="1100" dirty="0" err="1"/>
              <a:t>b</a:t>
            </a:r>
            <a:r>
              <a:rPr lang="en-US" sz="1100" dirty="0"/>
              <a:t> = new B(1);</a:t>
            </a:r>
          </a:p>
          <a:p>
            <a:pPr marL="0" indent="0">
              <a:buNone/>
            </a:pPr>
            <a:r>
              <a:rPr lang="en-US" sz="1100" dirty="0"/>
              <a:t>    }</a:t>
            </a:r>
          </a:p>
          <a:p>
            <a:pPr marL="0" indent="0">
              <a:buNone/>
            </a:pPr>
            <a:r>
              <a:rPr 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1632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dministrator\Download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799"/>
            <a:ext cx="5334000" cy="696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21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Administrator\Downloads\2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6648942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03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Administrator\Downloads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" y="457200"/>
            <a:ext cx="8231642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92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Administrator\Downloads\4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2499"/>
            <a:ext cx="8077200" cy="583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958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Administrator\Downloads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599"/>
            <a:ext cx="8686800" cy="655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80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</a:t>
            </a:r>
            <a:r>
              <a:rPr lang="en-US" dirty="0" err="1" smtClean="0"/>
              <a:t>vs</a:t>
            </a:r>
            <a:r>
              <a:rPr lang="en-US" dirty="0" smtClean="0"/>
              <a:t>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System;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Net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</a:t>
            </a:r>
            <a:r>
              <a:rPr lang="en-US" dirty="0" err="1"/>
              <a:t>int</a:t>
            </a:r>
            <a:r>
              <a:rPr lang="en-US" dirty="0"/>
              <a:t> _value = 6;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Perl : Net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new </a:t>
            </a:r>
            <a:r>
              <a:rPr lang="en-US" dirty="0" err="1"/>
              <a:t>int</a:t>
            </a:r>
            <a:r>
              <a:rPr lang="en-US" dirty="0"/>
              <a:t> _value = 7;</a:t>
            </a:r>
          </a:p>
          <a:p>
            <a:pPr marL="0" indent="0">
              <a:buNone/>
            </a:pPr>
            <a:r>
              <a:rPr lang="en-US" dirty="0"/>
              <a:t>    public void Write()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// Show difference between base and this.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base._value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this._value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Program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static void Main()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Perl </a:t>
            </a:r>
            <a:r>
              <a:rPr lang="en-US" dirty="0" err="1"/>
              <a:t>perl</a:t>
            </a:r>
            <a:r>
              <a:rPr lang="en-US" dirty="0"/>
              <a:t> = new Perl();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perl.Write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5938695"/>
      </p:ext>
    </p:extLst>
  </p:cSld>
  <p:clrMapOvr>
    <a:masterClrMapping/>
  </p:clrMapOvr>
</p:sld>
</file>

<file path=ppt/theme/theme1.xml><?xml version="1.0" encoding="utf-8"?>
<a:theme xmlns:a="http://schemas.openxmlformats.org/drawingml/2006/main" name="DIUTemplateSW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DIUTemplateSWE</Template>
  <TotalTime>608</TotalTime>
  <Words>393</Words>
  <Application>Microsoft Office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DIUTemplateSWE</vt:lpstr>
      <vt:lpstr>PowerPoint Presentation</vt:lpstr>
      <vt:lpstr>Base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Base vs this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Java SEN - 132</dc:title>
  <dc:creator>SADIA</dc:creator>
  <cp:lastModifiedBy>SADIA</cp:lastModifiedBy>
  <cp:revision>126</cp:revision>
  <dcterms:created xsi:type="dcterms:W3CDTF">2016-05-17T11:49:54Z</dcterms:created>
  <dcterms:modified xsi:type="dcterms:W3CDTF">2017-06-12T05:33:18Z</dcterms:modified>
</cp:coreProperties>
</file>