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4"/>
  </p:handoutMasterIdLst>
  <p:sldIdLst>
    <p:sldId id="257" r:id="rId2"/>
    <p:sldId id="268" r:id="rId3"/>
    <p:sldId id="273" r:id="rId4"/>
    <p:sldId id="274" r:id="rId5"/>
    <p:sldId id="275" r:id="rId6"/>
    <p:sldId id="276" r:id="rId7"/>
    <p:sldId id="277" r:id="rId8"/>
    <p:sldId id="278" r:id="rId9"/>
    <p:sldId id="279" r:id="rId10"/>
    <p:sldId id="280" r:id="rId11"/>
    <p:sldId id="269" r:id="rId12"/>
    <p:sldId id="270" r:id="rId13"/>
    <p:sldId id="271" r:id="rId14"/>
    <p:sldId id="272" r:id="rId15"/>
    <p:sldId id="294" r:id="rId16"/>
    <p:sldId id="290" r:id="rId17"/>
    <p:sldId id="292" r:id="rId18"/>
    <p:sldId id="293" r:id="rId19"/>
    <p:sldId id="266" r:id="rId20"/>
    <p:sldId id="267" r:id="rId21"/>
    <p:sldId id="288" r:id="rId22"/>
    <p:sldId id="28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453201"/>
    <a:srgbClr val="39051E"/>
    <a:srgbClr val="041E1B"/>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BCD2E-F43C-44B5-93EC-BA713B93A1A5}" type="datetimeFigureOut">
              <a:rPr lang="en-US" smtClean="0"/>
              <a:t>7/4/2017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EAF322-09CB-42CA-909E-326A079162C2}" type="slidenum">
              <a:rPr lang="en-US" smtClean="0"/>
              <a:t>‹#›</a:t>
            </a:fld>
            <a:endParaRPr lang="en-US"/>
          </a:p>
        </p:txBody>
      </p:sp>
    </p:spTree>
    <p:extLst>
      <p:ext uri="{BB962C8B-B14F-4D97-AF65-F5344CB8AC3E}">
        <p14:creationId xmlns:p14="http://schemas.microsoft.com/office/powerpoint/2010/main" val="32607027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baseline="0"/>
            </a:lvl1pPr>
          </a:lstStyle>
          <a:p>
            <a:r>
              <a:rPr lang="en-US" dirty="0" smtClean="0"/>
              <a:t>Object Oriented Concepts &amp;Design with Lab </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 </a:t>
            </a:r>
            <a:endParaRPr lang="en-US" dirty="0"/>
          </a:p>
        </p:txBody>
      </p:sp>
      <p:sp>
        <p:nvSpPr>
          <p:cNvPr id="5" name="Subtitle 2"/>
          <p:cNvSpPr txBox="1">
            <a:spLocks/>
          </p:cNvSpPr>
          <p:nvPr userDrawn="1"/>
        </p:nvSpPr>
        <p:spPr>
          <a:xfrm>
            <a:off x="1447800" y="0"/>
            <a:ext cx="6400800" cy="381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smtClean="0"/>
              <a:t>In the name of Allah, most gracious and merciful</a:t>
            </a:r>
            <a:endParaRPr lang="en-US" sz="900" dirty="0"/>
          </a:p>
        </p:txBody>
      </p:sp>
    </p:spTree>
    <p:extLst>
      <p:ext uri="{BB962C8B-B14F-4D97-AF65-F5344CB8AC3E}">
        <p14:creationId xmlns:p14="http://schemas.microsoft.com/office/powerpoint/2010/main" val="7643221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a:solidFill>
                  <a:srgbClr val="003300"/>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DDB0F-E58A-429B-8350-BA1D5D4E10F5}"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36250353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DDB0F-E58A-429B-8350-BA1D5D4E10F5}"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6852373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95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48993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231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DDB0F-E58A-429B-8350-BA1D5D4E10F5}" type="datetimeFigureOut">
              <a:rPr lang="en-US" smtClean="0"/>
              <a:t>7/4/2017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2C81D-94BE-4986-84C0-A39F1EE807F4}" type="slidenum">
              <a:rPr lang="en-US" smtClean="0"/>
              <a:t>‹#›</a:t>
            </a:fld>
            <a:endParaRPr lang="en-US"/>
          </a:p>
        </p:txBody>
      </p:sp>
      <p:sp>
        <p:nvSpPr>
          <p:cNvPr id="7" name="Rectangle 6"/>
          <p:cNvSpPr/>
          <p:nvPr/>
        </p:nvSpPr>
        <p:spPr>
          <a:xfrm>
            <a:off x="0" y="6324600"/>
            <a:ext cx="9169400" cy="533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txBox="1">
            <a:spLocks/>
          </p:cNvSpPr>
          <p:nvPr/>
        </p:nvSpPr>
        <p:spPr>
          <a:xfrm>
            <a:off x="5791201" y="6438690"/>
            <a:ext cx="1752599" cy="34311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Farzana Sadia</a:t>
            </a:r>
          </a:p>
          <a:p>
            <a:r>
              <a:rPr lang="en-US" dirty="0" smtClean="0"/>
              <a:t>sadia.swe@diu.edu.bd</a:t>
            </a:r>
            <a:endParaRPr lang="en-US" dirty="0"/>
          </a:p>
        </p:txBody>
      </p:sp>
      <p:sp>
        <p:nvSpPr>
          <p:cNvPr id="9" name="Slide Number Placeholder 5"/>
          <p:cNvSpPr txBox="1">
            <a:spLocks/>
          </p:cNvSpPr>
          <p:nvPr/>
        </p:nvSpPr>
        <p:spPr>
          <a:xfrm>
            <a:off x="-76200" y="6416675"/>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SWE233</a:t>
            </a:r>
            <a:endParaRPr lang="en-US" dirty="0"/>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7582" y="6248400"/>
            <a:ext cx="1731818" cy="621880"/>
          </a:xfrm>
          <a:prstGeom prst="rect">
            <a:avLst/>
          </a:prstGeom>
        </p:spPr>
      </p:pic>
    </p:spTree>
    <p:extLst>
      <p:ext uri="{BB962C8B-B14F-4D97-AF65-F5344CB8AC3E}">
        <p14:creationId xmlns:p14="http://schemas.microsoft.com/office/powerpoint/2010/main" val="164782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timing>
    <p:tnLst>
      <p:par>
        <p:cTn id="1" dur="indefinite" restart="never" nodeType="tmRoot"/>
      </p:par>
    </p:tnLst>
  </p:timing>
  <p:txStyles>
    <p:titleStyle>
      <a:lvl1pPr algn="ctr" defTabSz="914400" rtl="0" eaLnBrk="1" latinLnBrk="0" hangingPunct="1">
        <a:spcBef>
          <a:spcPct val="0"/>
        </a:spcBef>
        <a:buNone/>
        <a:defRPr sz="4000" b="1" kern="1200">
          <a:solidFill>
            <a:schemeClr val="accent1">
              <a:lumMod val="50000"/>
            </a:schemeClr>
          </a:solidFill>
          <a:latin typeface="Cambria Math" pitchFamily="18" charset="0"/>
          <a:ea typeface="Cambria Math" pitchFamily="18" charset="0"/>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093F39"/>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9051E"/>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lumMod val="50000"/>
            </a:schemeClr>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1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2">
              <a:lumMod val="50000"/>
            </a:schemeClr>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baseline="0">
                <a:solidFill>
                  <a:schemeClr val="accent1">
                    <a:lumMod val="50000"/>
                  </a:schemeClr>
                </a:solidFill>
                <a:latin typeface="Cambria Math" pitchFamily="18" charset="0"/>
                <a:ea typeface="Cambria Math" pitchFamily="18" charset="0"/>
                <a:cs typeface="+mj-cs"/>
              </a:defRPr>
            </a:lvl1pPr>
          </a:lstStyle>
          <a:p>
            <a:r>
              <a:rPr lang="en-US" smtClean="0"/>
              <a:t>Object Oriented Concepts &amp;Design with Lab </a:t>
            </a:r>
            <a:endParaRPr lang="en-US" dirty="0"/>
          </a:p>
        </p:txBody>
      </p:sp>
      <p:sp>
        <p:nvSpPr>
          <p:cNvPr id="7"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Lecture – </a:t>
            </a:r>
            <a:r>
              <a:rPr lang="en-US" dirty="0"/>
              <a:t>5</a:t>
            </a:r>
            <a:endParaRPr lang="en-US" dirty="0" smtClean="0"/>
          </a:p>
          <a:p>
            <a:r>
              <a:rPr lang="en-US" dirty="0" smtClean="0"/>
              <a:t>Relation</a:t>
            </a:r>
          </a:p>
          <a:p>
            <a:r>
              <a:rPr lang="en-US" dirty="0" smtClean="0"/>
              <a:t>Interface</a:t>
            </a:r>
          </a:p>
          <a:p>
            <a:endParaRPr lang="en-US" dirty="0" smtClean="0"/>
          </a:p>
        </p:txBody>
      </p:sp>
      <p:sp>
        <p:nvSpPr>
          <p:cNvPr id="8" name="Subtitle 2"/>
          <p:cNvSpPr txBox="1">
            <a:spLocks/>
          </p:cNvSpPr>
          <p:nvPr/>
        </p:nvSpPr>
        <p:spPr>
          <a:xfrm>
            <a:off x="1447800" y="0"/>
            <a:ext cx="6400800" cy="381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baseline="0">
                <a:solidFill>
                  <a:schemeClr val="accent2">
                    <a:lumMod val="50000"/>
                  </a:schemeClr>
                </a:solidFill>
                <a:latin typeface="Cambria"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Cambria" pitchFamily="18"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Cambria" pitchFamily="18" charset="0"/>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Cambria" pitchFamily="18"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smtClean="0"/>
              <a:t>In the name of Allah, most gracious and merciful</a:t>
            </a:r>
            <a:endParaRPr lang="en-US" sz="900" dirty="0"/>
          </a:p>
        </p:txBody>
      </p:sp>
    </p:spTree>
    <p:extLst>
      <p:ext uri="{BB962C8B-B14F-4D97-AF65-F5344CB8AC3E}">
        <p14:creationId xmlns:p14="http://schemas.microsoft.com/office/powerpoint/2010/main" val="3926871315"/>
      </p:ext>
    </p:extLst>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609600"/>
            <a:ext cx="4038600" cy="5516563"/>
          </a:xfrm>
        </p:spPr>
        <p:txBody>
          <a:bodyPr>
            <a:noAutofit/>
          </a:bodyPr>
          <a:lstStyle/>
          <a:p>
            <a:pPr marL="0" indent="0">
              <a:buNone/>
            </a:pPr>
            <a:r>
              <a:rPr lang="en-US" sz="1600" dirty="0"/>
              <a:t>class </a:t>
            </a:r>
            <a:r>
              <a:rPr lang="en-US" sz="1600" dirty="0" err="1"/>
              <a:t>Maruti</a:t>
            </a:r>
            <a:r>
              <a:rPr lang="en-US" sz="1600" dirty="0"/>
              <a:t> extends Car{  </a:t>
            </a:r>
          </a:p>
          <a:p>
            <a:pPr marL="0" indent="0">
              <a:buNone/>
            </a:pPr>
            <a:r>
              <a:rPr lang="en-US" sz="1600" dirty="0"/>
              <a:t>    public void </a:t>
            </a:r>
            <a:r>
              <a:rPr lang="en-US" sz="1600" dirty="0" err="1"/>
              <a:t>MarutiStartDemo</a:t>
            </a:r>
            <a:r>
              <a:rPr lang="en-US" sz="1600" dirty="0"/>
              <a:t>(){  </a:t>
            </a:r>
          </a:p>
          <a:p>
            <a:pPr marL="0" indent="0">
              <a:buNone/>
            </a:pPr>
            <a:r>
              <a:rPr lang="en-US" sz="1600" dirty="0"/>
              <a:t>        Engine </a:t>
            </a:r>
            <a:r>
              <a:rPr lang="en-US" sz="1600" dirty="0" err="1"/>
              <a:t>MarutiEngine</a:t>
            </a:r>
            <a:r>
              <a:rPr lang="en-US" sz="1600" dirty="0"/>
              <a:t> = new Engine();  </a:t>
            </a:r>
          </a:p>
          <a:p>
            <a:pPr marL="0" indent="0">
              <a:buNone/>
            </a:pPr>
            <a:r>
              <a:rPr lang="en-US" sz="1600" dirty="0"/>
              <a:t>        </a:t>
            </a:r>
            <a:r>
              <a:rPr lang="en-US" sz="1600" dirty="0" err="1"/>
              <a:t>MarutiEngine.start</a:t>
            </a:r>
            <a:r>
              <a:rPr lang="en-US" sz="1600" dirty="0"/>
              <a:t>();  </a:t>
            </a:r>
          </a:p>
          <a:p>
            <a:pPr marL="0" indent="0">
              <a:buNone/>
            </a:pPr>
            <a:r>
              <a:rPr lang="en-US" sz="1600" dirty="0"/>
              <a:t>        }  </a:t>
            </a:r>
          </a:p>
          <a:p>
            <a:pPr marL="0" indent="0">
              <a:buNone/>
            </a:pPr>
            <a:r>
              <a:rPr lang="en-US" sz="1600" dirty="0"/>
              <a:t>    } </a:t>
            </a:r>
            <a:endParaRPr lang="en-US" sz="1600" dirty="0" smtClean="0"/>
          </a:p>
          <a:p>
            <a:pPr marL="0" indent="0">
              <a:buNone/>
            </a:pPr>
            <a:r>
              <a:rPr lang="en-US" sz="1600" dirty="0"/>
              <a:t>package relationships;  </a:t>
            </a:r>
          </a:p>
          <a:p>
            <a:pPr marL="0" indent="0">
              <a:buNone/>
            </a:pPr>
            <a:r>
              <a:rPr lang="en-US" sz="1600" dirty="0"/>
              <a:t>public class Engine {  </a:t>
            </a:r>
          </a:p>
          <a:p>
            <a:pPr marL="0" indent="0">
              <a:buNone/>
            </a:pPr>
            <a:r>
              <a:rPr lang="en-US" sz="1600" dirty="0"/>
              <a:t>    public void start(){  </a:t>
            </a:r>
          </a:p>
          <a:p>
            <a:pPr marL="0" indent="0">
              <a:buNone/>
            </a:pPr>
            <a:r>
              <a:rPr lang="en-US" sz="1600" dirty="0" smtClean="0"/>
              <a:t>	 </a:t>
            </a:r>
            <a:r>
              <a:rPr lang="en-US" sz="1600" dirty="0" err="1"/>
              <a:t>Console.WriteLine</a:t>
            </a:r>
            <a:r>
              <a:rPr lang="en-US" sz="1600" dirty="0"/>
              <a:t>("</a:t>
            </a:r>
            <a:r>
              <a:rPr lang="en-US" sz="1600" dirty="0"/>
              <a:t>Engine Started:");  </a:t>
            </a:r>
          </a:p>
          <a:p>
            <a:pPr marL="0" indent="0">
              <a:buNone/>
            </a:pPr>
            <a:r>
              <a:rPr lang="en-US" sz="1600" dirty="0"/>
              <a:t>    }  </a:t>
            </a:r>
          </a:p>
          <a:p>
            <a:pPr marL="0" indent="0">
              <a:buNone/>
            </a:pPr>
            <a:r>
              <a:rPr lang="en-US" sz="1600" dirty="0"/>
              <a:t>    public void stop(){  </a:t>
            </a:r>
          </a:p>
          <a:p>
            <a:pPr marL="0" indent="0">
              <a:buNone/>
            </a:pPr>
            <a:r>
              <a:rPr lang="en-US" sz="1600" dirty="0"/>
              <a:t> </a:t>
            </a:r>
            <a:r>
              <a:rPr lang="en-US" sz="1600" dirty="0" smtClean="0"/>
              <a:t>	</a:t>
            </a:r>
            <a:r>
              <a:rPr lang="en-US" sz="1600" dirty="0" err="1" smtClean="0"/>
              <a:t>Console.WriteLine</a:t>
            </a:r>
            <a:r>
              <a:rPr lang="en-US" sz="1600" dirty="0"/>
              <a:t>("</a:t>
            </a:r>
            <a:r>
              <a:rPr lang="en-US" sz="1600" dirty="0"/>
              <a:t>Engine Stopped:");  </a:t>
            </a:r>
          </a:p>
          <a:p>
            <a:pPr marL="0" indent="0">
              <a:buNone/>
            </a:pPr>
            <a:r>
              <a:rPr lang="en-US" sz="1600" dirty="0"/>
              <a:t>    }  </a:t>
            </a:r>
          </a:p>
          <a:p>
            <a:pPr marL="0" indent="0">
              <a:buNone/>
            </a:pPr>
            <a:r>
              <a:rPr lang="en-US" sz="1600" dirty="0"/>
              <a:t>}  </a:t>
            </a:r>
          </a:p>
        </p:txBody>
      </p:sp>
      <p:sp>
        <p:nvSpPr>
          <p:cNvPr id="5" name="Content Placeholder 4"/>
          <p:cNvSpPr>
            <a:spLocks noGrp="1"/>
          </p:cNvSpPr>
          <p:nvPr>
            <p:ph sz="half" idx="2"/>
          </p:nvPr>
        </p:nvSpPr>
        <p:spPr>
          <a:xfrm>
            <a:off x="4648200" y="762000"/>
            <a:ext cx="4038600" cy="5364163"/>
          </a:xfrm>
        </p:spPr>
        <p:txBody>
          <a:bodyPr>
            <a:normAutofit fontScale="77500" lnSpcReduction="20000"/>
          </a:bodyPr>
          <a:lstStyle/>
          <a:p>
            <a:pPr marL="0" indent="0">
              <a:buNone/>
            </a:pPr>
            <a:endParaRPr lang="en-US" dirty="0"/>
          </a:p>
          <a:p>
            <a:pPr marL="0" indent="0">
              <a:buNone/>
            </a:pPr>
            <a:r>
              <a:rPr lang="en-US" dirty="0"/>
              <a:t>public class </a:t>
            </a:r>
            <a:r>
              <a:rPr lang="en-US" dirty="0" err="1"/>
              <a:t>RelationsDemo</a:t>
            </a:r>
            <a:r>
              <a:rPr lang="en-US" dirty="0"/>
              <a:t> {  </a:t>
            </a:r>
          </a:p>
          <a:p>
            <a:pPr marL="0" indent="0">
              <a:buNone/>
            </a:pPr>
            <a:r>
              <a:rPr lang="en-US" dirty="0"/>
              <a:t>    public static void main(String[] </a:t>
            </a:r>
            <a:r>
              <a:rPr lang="en-US" dirty="0" err="1"/>
              <a:t>args</a:t>
            </a:r>
            <a:r>
              <a:rPr lang="en-US" dirty="0"/>
              <a:t>) {          </a:t>
            </a:r>
          </a:p>
          <a:p>
            <a:pPr marL="0" indent="0">
              <a:buNone/>
            </a:pPr>
            <a:r>
              <a:rPr lang="en-US" dirty="0"/>
              <a:t>        </a:t>
            </a:r>
            <a:r>
              <a:rPr lang="en-US" dirty="0" err="1"/>
              <a:t>Maruti</a:t>
            </a:r>
            <a:r>
              <a:rPr lang="en-US" dirty="0"/>
              <a:t> </a:t>
            </a:r>
            <a:r>
              <a:rPr lang="en-US" dirty="0" err="1"/>
              <a:t>myMaruti</a:t>
            </a:r>
            <a:r>
              <a:rPr lang="en-US" dirty="0"/>
              <a:t> = new </a:t>
            </a:r>
            <a:r>
              <a:rPr lang="en-US" dirty="0" err="1"/>
              <a:t>Maruti</a:t>
            </a:r>
            <a:r>
              <a:rPr lang="en-US" dirty="0"/>
              <a:t>();  </a:t>
            </a:r>
          </a:p>
          <a:p>
            <a:pPr marL="0" indent="0">
              <a:buNone/>
            </a:pPr>
            <a:r>
              <a:rPr lang="en-US" dirty="0"/>
              <a:t>        </a:t>
            </a:r>
            <a:r>
              <a:rPr lang="en-US" dirty="0" err="1"/>
              <a:t>myMaruti.setColor</a:t>
            </a:r>
            <a:r>
              <a:rPr lang="en-US" dirty="0"/>
              <a:t>("RED");  </a:t>
            </a:r>
          </a:p>
          <a:p>
            <a:pPr marL="0" indent="0">
              <a:buNone/>
            </a:pPr>
            <a:r>
              <a:rPr lang="en-US" dirty="0"/>
              <a:t>        </a:t>
            </a:r>
            <a:r>
              <a:rPr lang="en-US" dirty="0" err="1"/>
              <a:t>myMaruti.setMaxSpeed</a:t>
            </a:r>
            <a:r>
              <a:rPr lang="en-US" dirty="0"/>
              <a:t>(180);  </a:t>
            </a:r>
          </a:p>
          <a:p>
            <a:pPr marL="0" indent="0">
              <a:buNone/>
            </a:pPr>
            <a:r>
              <a:rPr lang="en-US" dirty="0"/>
              <a:t>        </a:t>
            </a:r>
            <a:r>
              <a:rPr lang="en-US" dirty="0" err="1"/>
              <a:t>myMaruti.carInfo</a:t>
            </a:r>
            <a:r>
              <a:rPr lang="en-US" dirty="0"/>
              <a:t>();  </a:t>
            </a:r>
          </a:p>
          <a:p>
            <a:pPr marL="0" indent="0">
              <a:buNone/>
            </a:pPr>
            <a:r>
              <a:rPr lang="en-US" dirty="0"/>
              <a:t>        </a:t>
            </a:r>
            <a:r>
              <a:rPr lang="en-US" dirty="0" err="1"/>
              <a:t>myMaruti.MarutiStartDemo</a:t>
            </a:r>
            <a:r>
              <a:rPr lang="en-US" dirty="0"/>
              <a:t>();  </a:t>
            </a:r>
          </a:p>
          <a:p>
            <a:pPr marL="0" indent="0">
              <a:buNone/>
            </a:pPr>
            <a:r>
              <a:rPr lang="en-US" dirty="0"/>
              <a:t>    }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13196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a:t>
            </a:r>
            <a:endParaRPr lang="en-US" dirty="0"/>
          </a:p>
        </p:txBody>
      </p:sp>
      <p:sp>
        <p:nvSpPr>
          <p:cNvPr id="3" name="Content Placeholder 2"/>
          <p:cNvSpPr>
            <a:spLocks noGrp="1"/>
          </p:cNvSpPr>
          <p:nvPr>
            <p:ph idx="1"/>
          </p:nvPr>
        </p:nvSpPr>
        <p:spPr/>
        <p:txBody>
          <a:bodyPr/>
          <a:lstStyle/>
          <a:p>
            <a:r>
              <a:rPr lang="en-US" dirty="0" smtClean="0"/>
              <a:t>Single Inheritance</a:t>
            </a:r>
          </a:p>
          <a:p>
            <a:r>
              <a:rPr lang="en-US" dirty="0" smtClean="0"/>
              <a:t>Multi Level Inheritance</a:t>
            </a:r>
          </a:p>
          <a:p>
            <a:r>
              <a:rPr lang="en-US" dirty="0" smtClean="0"/>
              <a:t>Hierarchical Inheritance</a:t>
            </a:r>
          </a:p>
          <a:p>
            <a:r>
              <a:rPr lang="en-US" dirty="0" smtClean="0"/>
              <a:t>Multilevel </a:t>
            </a:r>
            <a:r>
              <a:rPr lang="en-US" dirty="0"/>
              <a:t>Inheritance</a:t>
            </a:r>
          </a:p>
        </p:txBody>
      </p:sp>
    </p:spTree>
    <p:extLst>
      <p:ext uri="{BB962C8B-B14F-4D97-AF65-F5344CB8AC3E}">
        <p14:creationId xmlns:p14="http://schemas.microsoft.com/office/powerpoint/2010/main" val="206181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dministrator\Desktop\types_of_inherit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7252772"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21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 </a:t>
            </a:r>
            <a:endParaRPr lang="en-US" dirty="0"/>
          </a:p>
        </p:txBody>
      </p:sp>
      <p:sp>
        <p:nvSpPr>
          <p:cNvPr id="3" name="Content Placeholder 2"/>
          <p:cNvSpPr>
            <a:spLocks noGrp="1"/>
          </p:cNvSpPr>
          <p:nvPr>
            <p:ph idx="1"/>
          </p:nvPr>
        </p:nvSpPr>
        <p:spPr/>
        <p:txBody>
          <a:bodyPr/>
          <a:lstStyle/>
          <a:p>
            <a:pPr marL="0" indent="0">
              <a:buNone/>
            </a:pPr>
            <a:r>
              <a:rPr lang="en-US" dirty="0" smtClean="0"/>
              <a:t>Multiple inheritance : using interface</a:t>
            </a:r>
            <a:endParaRPr lang="en-US" dirty="0"/>
          </a:p>
        </p:txBody>
      </p:sp>
    </p:spTree>
    <p:extLst>
      <p:ext uri="{BB962C8B-B14F-4D97-AF65-F5344CB8AC3E}">
        <p14:creationId xmlns:p14="http://schemas.microsoft.com/office/powerpoint/2010/main" val="411792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interface</a:t>
            </a:r>
          </a:p>
        </p:txBody>
      </p:sp>
      <p:sp>
        <p:nvSpPr>
          <p:cNvPr id="3" name="Content Placeholder 2"/>
          <p:cNvSpPr>
            <a:spLocks noGrp="1"/>
          </p:cNvSpPr>
          <p:nvPr>
            <p:ph idx="1"/>
          </p:nvPr>
        </p:nvSpPr>
        <p:spPr/>
        <p:txBody>
          <a:bodyPr>
            <a:normAutofit fontScale="92500"/>
          </a:bodyPr>
          <a:lstStyle/>
          <a:p>
            <a:r>
              <a:rPr lang="en-US" dirty="0"/>
              <a:t>An </a:t>
            </a:r>
            <a:r>
              <a:rPr lang="en-US" b="1" dirty="0"/>
              <a:t>interface in java</a:t>
            </a:r>
            <a:r>
              <a:rPr lang="en-US" dirty="0"/>
              <a:t> is a </a:t>
            </a:r>
            <a:r>
              <a:rPr lang="en-US" dirty="0" smtClean="0"/>
              <a:t>blueprint/template/structure </a:t>
            </a:r>
            <a:r>
              <a:rPr lang="en-US" dirty="0"/>
              <a:t>of a class. It has static constants and abstract methods </a:t>
            </a:r>
            <a:r>
              <a:rPr lang="en-US" dirty="0" smtClean="0"/>
              <a:t>only.</a:t>
            </a:r>
          </a:p>
          <a:p>
            <a:r>
              <a:rPr lang="en-US" dirty="0"/>
              <a:t>An interface is defined as a syntactical contract that all the classes inheriting the interface should follow. The interface defines the </a:t>
            </a:r>
            <a:r>
              <a:rPr lang="en-US" b="1" dirty="0"/>
              <a:t>'what'</a:t>
            </a:r>
            <a:r>
              <a:rPr lang="en-US" dirty="0"/>
              <a:t> part of the syntactical contract and the deriving classes define the </a:t>
            </a:r>
            <a:r>
              <a:rPr lang="en-US" b="1" dirty="0"/>
              <a:t>'how'</a:t>
            </a:r>
            <a:r>
              <a:rPr lang="en-US" dirty="0"/>
              <a:t> part of the syntactical contract. </a:t>
            </a:r>
          </a:p>
        </p:txBody>
      </p:sp>
    </p:spTree>
    <p:extLst>
      <p:ext uri="{BB962C8B-B14F-4D97-AF65-F5344CB8AC3E}">
        <p14:creationId xmlns:p14="http://schemas.microsoft.com/office/powerpoint/2010/main" val="103005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interface</a:t>
            </a:r>
            <a:endParaRPr lang="en-US" dirty="0"/>
          </a:p>
        </p:txBody>
      </p:sp>
      <p:sp>
        <p:nvSpPr>
          <p:cNvPr id="3" name="Content Placeholder 2"/>
          <p:cNvSpPr>
            <a:spLocks noGrp="1"/>
          </p:cNvSpPr>
          <p:nvPr>
            <p:ph idx="1"/>
          </p:nvPr>
        </p:nvSpPr>
        <p:spPr/>
        <p:txBody>
          <a:bodyPr/>
          <a:lstStyle/>
          <a:p>
            <a:r>
              <a:rPr lang="en-US" dirty="0"/>
              <a:t>Interfaces define properties, methods, and events, which are the members of the interface. Interfaces contain only the declaration of the members. It is the responsibility of the deriving class to define the members. It often helps in providing a standard structure that the deriving classes would follow.</a:t>
            </a:r>
          </a:p>
        </p:txBody>
      </p:sp>
    </p:spTree>
    <p:extLst>
      <p:ext uri="{BB962C8B-B14F-4D97-AF65-F5344CB8AC3E}">
        <p14:creationId xmlns:p14="http://schemas.microsoft.com/office/powerpoint/2010/main" val="291722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Declaring Interfaces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Interfaces </a:t>
            </a:r>
            <a:r>
              <a:rPr lang="en-US" dirty="0"/>
              <a:t>are declared using the interface keyword. It is similar to class declaration. Interface statements are public by default. Following is an example of an interface declaration:</a:t>
            </a:r>
          </a:p>
          <a:p>
            <a:r>
              <a:rPr lang="en-US" dirty="0"/>
              <a:t>public interface </a:t>
            </a:r>
            <a:r>
              <a:rPr lang="en-US" dirty="0" err="1"/>
              <a:t>ITransactions</a:t>
            </a:r>
            <a:r>
              <a:rPr lang="en-US" dirty="0"/>
              <a:t> { // interface members void </a:t>
            </a:r>
            <a:r>
              <a:rPr lang="en-US" dirty="0" err="1"/>
              <a:t>showTransaction</a:t>
            </a:r>
            <a:r>
              <a:rPr lang="en-US" dirty="0"/>
              <a:t>(); double </a:t>
            </a:r>
            <a:r>
              <a:rPr lang="en-US" dirty="0" err="1"/>
              <a:t>getAmount</a:t>
            </a:r>
            <a:r>
              <a:rPr lang="en-US" dirty="0"/>
              <a:t>(); }</a:t>
            </a:r>
          </a:p>
        </p:txBody>
      </p:sp>
    </p:spTree>
    <p:extLst>
      <p:ext uri="{BB962C8B-B14F-4D97-AF65-F5344CB8AC3E}">
        <p14:creationId xmlns:p14="http://schemas.microsoft.com/office/powerpoint/2010/main" val="238155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dministrator\Deskto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5791200" cy="64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i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600200"/>
            <a:ext cx="859839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36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Administrator\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5562600" cy="565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84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611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Administrator\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59679"/>
            <a:ext cx="6610600" cy="574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789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 Example</a:t>
            </a:r>
            <a:endParaRPr lang="en-US" dirty="0"/>
          </a:p>
        </p:txBody>
      </p:sp>
      <p:sp>
        <p:nvSpPr>
          <p:cNvPr id="3" name="Content Placeholder 2"/>
          <p:cNvSpPr>
            <a:spLocks noGrp="1"/>
          </p:cNvSpPr>
          <p:nvPr>
            <p:ph idx="1"/>
          </p:nvPr>
        </p:nvSpPr>
        <p:spPr/>
        <p:txBody>
          <a:bodyPr/>
          <a:lstStyle/>
          <a:p>
            <a:r>
              <a:rPr lang="en-US" dirty="0" smtClean="0"/>
              <a:t>Circle, rectangle – these 2D shapes have a job have to be done which is calculating the area of those shapes, again cone, cylinder – these 3D shapes will calculate the area of shapes and the volume of the shapes also. </a:t>
            </a:r>
          </a:p>
          <a:p>
            <a:r>
              <a:rPr lang="en-US" dirty="0" smtClean="0"/>
              <a:t>On the above situation, implement the concept of interface.</a:t>
            </a:r>
            <a:endParaRPr lang="en-US" dirty="0"/>
          </a:p>
        </p:txBody>
      </p:sp>
    </p:spTree>
    <p:extLst>
      <p:ext uri="{BB962C8B-B14F-4D97-AF65-F5344CB8AC3E}">
        <p14:creationId xmlns:p14="http://schemas.microsoft.com/office/powerpoint/2010/main" val="1270112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 : Example</a:t>
            </a:r>
          </a:p>
        </p:txBody>
      </p:sp>
      <p:sp>
        <p:nvSpPr>
          <p:cNvPr id="3" name="Content Placeholder 2"/>
          <p:cNvSpPr>
            <a:spLocks noGrp="1"/>
          </p:cNvSpPr>
          <p:nvPr>
            <p:ph idx="1"/>
          </p:nvPr>
        </p:nvSpPr>
        <p:spPr/>
        <p:txBody>
          <a:bodyPr>
            <a:normAutofit fontScale="92500"/>
          </a:bodyPr>
          <a:lstStyle/>
          <a:p>
            <a:r>
              <a:rPr lang="en-US" dirty="0" smtClean="0"/>
              <a:t>In Ab Office, there are managers, stuffs and cleaners who have attributes like id and name. For all employees of that company monthly salary must be calculated. For salary calculation consider that manager, stuff and cleaner get daily 500, 300, 100 taka respectively.</a:t>
            </a:r>
          </a:p>
          <a:p>
            <a:r>
              <a:rPr lang="en-US" dirty="0" smtClean="0"/>
              <a:t>Design proper classes with implementing inheritance. [Interface must </a:t>
            </a:r>
            <a:r>
              <a:rPr lang="en-US" smtClean="0"/>
              <a:t>be implemented]</a:t>
            </a:r>
            <a:endParaRPr lang="en-US" dirty="0"/>
          </a:p>
        </p:txBody>
      </p:sp>
    </p:spTree>
    <p:extLst>
      <p:ext uri="{BB962C8B-B14F-4D97-AF65-F5344CB8AC3E}">
        <p14:creationId xmlns:p14="http://schemas.microsoft.com/office/powerpoint/2010/main" val="333193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objects</a:t>
            </a:r>
            <a:endParaRPr lang="en-US" dirty="0"/>
          </a:p>
        </p:txBody>
      </p:sp>
      <p:sp>
        <p:nvSpPr>
          <p:cNvPr id="3" name="Content Placeholder 2"/>
          <p:cNvSpPr>
            <a:spLocks noGrp="1"/>
          </p:cNvSpPr>
          <p:nvPr>
            <p:ph idx="1"/>
          </p:nvPr>
        </p:nvSpPr>
        <p:spPr/>
        <p:txBody>
          <a:bodyPr/>
          <a:lstStyle/>
          <a:p>
            <a:r>
              <a:rPr lang="en-US" dirty="0" smtClean="0"/>
              <a:t>Is-A-relation</a:t>
            </a:r>
          </a:p>
          <a:p>
            <a:r>
              <a:rPr lang="en-US" dirty="0" smtClean="0"/>
              <a:t>Has-A-relation</a:t>
            </a:r>
            <a:endParaRPr lang="en-US" dirty="0"/>
          </a:p>
        </p:txBody>
      </p:sp>
    </p:spTree>
    <p:extLst>
      <p:ext uri="{BB962C8B-B14F-4D97-AF65-F5344CB8AC3E}">
        <p14:creationId xmlns:p14="http://schemas.microsoft.com/office/powerpoint/2010/main" val="178687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dministrator\Desktop\Java Tutorial - Inheritance IS-A Relationship Animal (exten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6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Is-A-relation</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fontAlgn="base"/>
            <a:r>
              <a:rPr lang="en-US" dirty="0"/>
              <a:t>This refers to inheritance or implementation.</a:t>
            </a:r>
          </a:p>
          <a:p>
            <a:pPr fontAlgn="base"/>
            <a:r>
              <a:rPr lang="en-US" dirty="0"/>
              <a:t>Expressed using keyword “extends”.</a:t>
            </a:r>
          </a:p>
          <a:p>
            <a:pPr fontAlgn="base"/>
            <a:r>
              <a:rPr lang="en-US" dirty="0"/>
              <a:t>Main advantage is code reusability.</a:t>
            </a:r>
          </a:p>
          <a:p>
            <a:endParaRPr lang="en-US" dirty="0"/>
          </a:p>
        </p:txBody>
      </p:sp>
    </p:spTree>
    <p:extLst>
      <p:ext uri="{BB962C8B-B14F-4D97-AF65-F5344CB8AC3E}">
        <p14:creationId xmlns:p14="http://schemas.microsoft.com/office/powerpoint/2010/main" val="51957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Has-a-relation</a:t>
            </a:r>
            <a:endParaRPr lang="en-US" dirty="0"/>
          </a:p>
        </p:txBody>
      </p:sp>
      <p:sp>
        <p:nvSpPr>
          <p:cNvPr id="3" name="Content Placeholder 2"/>
          <p:cNvSpPr>
            <a:spLocks noGrp="1"/>
          </p:cNvSpPr>
          <p:nvPr>
            <p:ph idx="1"/>
          </p:nvPr>
        </p:nvSpPr>
        <p:spPr/>
        <p:txBody>
          <a:bodyPr/>
          <a:lstStyle/>
          <a:p>
            <a:endParaRPr lang="en-US"/>
          </a:p>
        </p:txBody>
      </p:sp>
      <p:pic>
        <p:nvPicPr>
          <p:cNvPr id="8194" name="Picture 2" descr="C:\Users\Administrator\Desktop\car-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5591175" cy="309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58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Has-A-relation</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fontAlgn="base"/>
            <a:r>
              <a:rPr lang="en-US" dirty="0"/>
              <a:t>Has-A means an instance of one class “has a” reference to an instance of another class or another instance of same class.</a:t>
            </a:r>
          </a:p>
          <a:p>
            <a:pPr fontAlgn="base"/>
            <a:r>
              <a:rPr lang="en-US" dirty="0"/>
              <a:t>It is also known as “composition” or “aggregation”.</a:t>
            </a:r>
          </a:p>
          <a:p>
            <a:pPr fontAlgn="base"/>
            <a:r>
              <a:rPr lang="en-US" dirty="0"/>
              <a:t>There is no specific keyword to implement HAS-A relationship but mostly we are depended upon “new” keyword.</a:t>
            </a:r>
          </a:p>
          <a:p>
            <a:endParaRPr lang="en-US" dirty="0"/>
          </a:p>
        </p:txBody>
      </p:sp>
    </p:spTree>
    <p:extLst>
      <p:ext uri="{BB962C8B-B14F-4D97-AF65-F5344CB8AC3E}">
        <p14:creationId xmlns:p14="http://schemas.microsoft.com/office/powerpoint/2010/main" val="133558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Has-A-relation</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Composition(HAS-A) simply mean the use of instance variables that are references to other objects. For example </a:t>
            </a:r>
            <a:r>
              <a:rPr lang="en-US" dirty="0" err="1"/>
              <a:t>Maruti</a:t>
            </a:r>
            <a:r>
              <a:rPr lang="en-US" dirty="0"/>
              <a:t> has Engine, or House has Bathroom.</a:t>
            </a:r>
          </a:p>
        </p:txBody>
      </p:sp>
    </p:spTree>
    <p:extLst>
      <p:ext uri="{BB962C8B-B14F-4D97-AF65-F5344CB8AC3E}">
        <p14:creationId xmlns:p14="http://schemas.microsoft.com/office/powerpoint/2010/main" val="387750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85000" lnSpcReduction="20000"/>
          </a:bodyPr>
          <a:lstStyle/>
          <a:p>
            <a:pPr marL="0" indent="0">
              <a:buNone/>
            </a:pPr>
            <a:r>
              <a:rPr lang="en-US" dirty="0" smtClean="0"/>
              <a:t>class </a:t>
            </a:r>
            <a:r>
              <a:rPr lang="en-US" dirty="0"/>
              <a:t>Car {  </a:t>
            </a:r>
          </a:p>
          <a:p>
            <a:pPr marL="0" indent="0">
              <a:buNone/>
            </a:pPr>
            <a:r>
              <a:rPr lang="en-US" dirty="0"/>
              <a:t>    private String color;  </a:t>
            </a:r>
          </a:p>
          <a:p>
            <a:pPr marL="0" indent="0">
              <a:buNone/>
            </a:pPr>
            <a:r>
              <a:rPr lang="en-US" dirty="0"/>
              <a:t>    private </a:t>
            </a:r>
            <a:r>
              <a:rPr lang="en-US" dirty="0" err="1"/>
              <a:t>int</a:t>
            </a:r>
            <a:r>
              <a:rPr lang="en-US" dirty="0"/>
              <a:t> </a:t>
            </a:r>
            <a:r>
              <a:rPr lang="en-US" dirty="0" err="1"/>
              <a:t>maxSpeed</a:t>
            </a:r>
            <a:r>
              <a:rPr lang="en-US" dirty="0"/>
              <a:t>;   </a:t>
            </a:r>
          </a:p>
          <a:p>
            <a:pPr marL="0" indent="0">
              <a:buNone/>
            </a:pPr>
            <a:r>
              <a:rPr lang="en-US" dirty="0"/>
              <a:t>    public void </a:t>
            </a:r>
            <a:r>
              <a:rPr lang="en-US" dirty="0" err="1"/>
              <a:t>carInfo</a:t>
            </a:r>
            <a:r>
              <a:rPr lang="en-US" dirty="0"/>
              <a:t>(){  </a:t>
            </a:r>
          </a:p>
          <a:p>
            <a:pPr marL="0" indent="0">
              <a:buNone/>
            </a:pPr>
            <a:r>
              <a:rPr lang="en-US" dirty="0"/>
              <a:t>        </a:t>
            </a:r>
            <a:r>
              <a:rPr lang="en-US" dirty="0" err="1" smtClean="0"/>
              <a:t>Console.WriteLine</a:t>
            </a:r>
            <a:r>
              <a:rPr lang="en-US" dirty="0" smtClean="0"/>
              <a:t>("</a:t>
            </a:r>
            <a:r>
              <a:rPr lang="en-US" dirty="0"/>
              <a:t>Car Color= "+color + " Max Speed= " + </a:t>
            </a:r>
            <a:r>
              <a:rPr lang="en-US" dirty="0" err="1"/>
              <a:t>maxSpeed</a:t>
            </a:r>
            <a:r>
              <a:rPr lang="en-US" dirty="0"/>
              <a:t>);  </a:t>
            </a:r>
          </a:p>
          <a:p>
            <a:pPr marL="0" indent="0">
              <a:buNone/>
            </a:pPr>
            <a:r>
              <a:rPr lang="en-US" dirty="0"/>
              <a:t>    }  </a:t>
            </a:r>
          </a:p>
          <a:p>
            <a:pPr marL="0" indent="0">
              <a:buNone/>
            </a:pPr>
            <a:r>
              <a:rPr lang="en-US" dirty="0"/>
              <a:t>    public void </a:t>
            </a:r>
            <a:r>
              <a:rPr lang="en-US" dirty="0" err="1"/>
              <a:t>setColor</a:t>
            </a:r>
            <a:r>
              <a:rPr lang="en-US" dirty="0"/>
              <a:t>(String color) {  </a:t>
            </a:r>
          </a:p>
          <a:p>
            <a:pPr marL="0" indent="0">
              <a:buNone/>
            </a:pPr>
            <a:r>
              <a:rPr lang="en-US" dirty="0"/>
              <a:t>        </a:t>
            </a:r>
            <a:r>
              <a:rPr lang="en-US" dirty="0" err="1"/>
              <a:t>this.color</a:t>
            </a:r>
            <a:r>
              <a:rPr lang="en-US" dirty="0"/>
              <a:t> = color;  </a:t>
            </a:r>
          </a:p>
          <a:p>
            <a:pPr marL="0" indent="0">
              <a:buNone/>
            </a:pPr>
            <a:r>
              <a:rPr lang="en-US" dirty="0"/>
              <a:t>    }  </a:t>
            </a:r>
          </a:p>
          <a:p>
            <a:pPr marL="0" indent="0">
              <a:buNone/>
            </a:pPr>
            <a:r>
              <a:rPr lang="en-US" dirty="0"/>
              <a:t>    public void </a:t>
            </a:r>
            <a:r>
              <a:rPr lang="en-US" dirty="0" err="1"/>
              <a:t>setMaxSpeed</a:t>
            </a:r>
            <a:r>
              <a:rPr lang="en-US" dirty="0"/>
              <a:t>(</a:t>
            </a:r>
            <a:r>
              <a:rPr lang="en-US" dirty="0" err="1"/>
              <a:t>int</a:t>
            </a:r>
            <a:r>
              <a:rPr lang="en-US" dirty="0"/>
              <a:t> </a:t>
            </a:r>
            <a:r>
              <a:rPr lang="en-US" dirty="0" err="1"/>
              <a:t>maxSpeed</a:t>
            </a:r>
            <a:r>
              <a:rPr lang="en-US" dirty="0"/>
              <a:t>) {  </a:t>
            </a:r>
          </a:p>
          <a:p>
            <a:pPr marL="0" indent="0">
              <a:buNone/>
            </a:pPr>
            <a:r>
              <a:rPr lang="en-US" dirty="0"/>
              <a:t>        </a:t>
            </a:r>
            <a:r>
              <a:rPr lang="en-US" dirty="0" err="1"/>
              <a:t>this.maxSpeed</a:t>
            </a:r>
            <a:r>
              <a:rPr lang="en-US" dirty="0"/>
              <a:t> = </a:t>
            </a:r>
            <a:r>
              <a:rPr lang="en-US" dirty="0" err="1"/>
              <a:t>maxSpeed</a:t>
            </a:r>
            <a:r>
              <a:rPr lang="en-US" dirty="0"/>
              <a:t>;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716115999"/>
      </p:ext>
    </p:extLst>
  </p:cSld>
  <p:clrMapOvr>
    <a:masterClrMapping/>
  </p:clrMapOvr>
</p:sld>
</file>

<file path=ppt/theme/theme1.xml><?xml version="1.0" encoding="utf-8"?>
<a:theme xmlns:a="http://schemas.openxmlformats.org/drawingml/2006/main" name="DIUTemplateSW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DIUTemplateSWE</Template>
  <TotalTime>622</TotalTime>
  <Words>479</Words>
  <Application>Microsoft Office PowerPoint</Application>
  <PresentationFormat>On-screen Show (4:3)</PresentationFormat>
  <Paragraphs>80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DIUTemplateSWE</vt:lpstr>
      <vt:lpstr>PowerPoint Presentation</vt:lpstr>
      <vt:lpstr>Inheritance </vt:lpstr>
      <vt:lpstr>Relation between objects</vt:lpstr>
      <vt:lpstr>PowerPoint Presentation</vt:lpstr>
      <vt:lpstr>Is-A-relation  </vt:lpstr>
      <vt:lpstr>Has-a-relation</vt:lpstr>
      <vt:lpstr>Has-A-relation  </vt:lpstr>
      <vt:lpstr>Has-A-relation  </vt:lpstr>
      <vt:lpstr>PowerPoint Presentation</vt:lpstr>
      <vt:lpstr>PowerPoint Presentation</vt:lpstr>
      <vt:lpstr>Types of Inheritance</vt:lpstr>
      <vt:lpstr>PowerPoint Presentation</vt:lpstr>
      <vt:lpstr>Multiple Inheritance </vt:lpstr>
      <vt:lpstr>What is interface</vt:lpstr>
      <vt:lpstr>Why interface</vt:lpstr>
      <vt:lpstr>Declaring Interfaces </vt:lpstr>
      <vt:lpstr>PowerPoint Presentation</vt:lpstr>
      <vt:lpstr>PowerPoint Presentation</vt:lpstr>
      <vt:lpstr>Multiple inheritance</vt:lpstr>
      <vt:lpstr>PowerPoint Presentation</vt:lpstr>
      <vt:lpstr>Interface : Example</vt:lpstr>
      <vt:lpstr>Interface :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Java SEN - 132</dc:title>
  <dc:creator>SADIA</dc:creator>
  <cp:lastModifiedBy>SADIA</cp:lastModifiedBy>
  <cp:revision>135</cp:revision>
  <dcterms:created xsi:type="dcterms:W3CDTF">2016-05-17T11:49:54Z</dcterms:created>
  <dcterms:modified xsi:type="dcterms:W3CDTF">2017-07-04T13:43:38Z</dcterms:modified>
</cp:coreProperties>
</file>