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278" r:id="rId3"/>
    <p:sldId id="285" r:id="rId4"/>
    <p:sldId id="279" r:id="rId5"/>
    <p:sldId id="280" r:id="rId6"/>
    <p:sldId id="281" r:id="rId7"/>
    <p:sldId id="282" r:id="rId8"/>
    <p:sldId id="283" r:id="rId9"/>
    <p:sldId id="284" r:id="rId10"/>
    <p:sldId id="258" r:id="rId11"/>
    <p:sldId id="256"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262A7F-14C4-4A42-B8A6-A9C5DCBD2914}" type="datetimeFigureOut">
              <a:rPr lang="en-US" smtClean="0"/>
              <a:pPr/>
              <a:t>5/14/2017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B64E6B-8C60-4FEA-9ADF-B02D09F10883}" type="slidenum">
              <a:rPr lang="en-US" smtClean="0"/>
              <a:pPr/>
              <a:t>‹#›</a:t>
            </a:fld>
            <a:endParaRPr lang="en-US"/>
          </a:p>
        </p:txBody>
      </p:sp>
    </p:spTree>
    <p:extLst>
      <p:ext uri="{BB962C8B-B14F-4D97-AF65-F5344CB8AC3E}">
        <p14:creationId xmlns:p14="http://schemas.microsoft.com/office/powerpoint/2010/main" val="3927200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Procedure VS Object oriented programming</a:t>
            </a:r>
            <a:endParaRPr lang="en-US" dirty="0"/>
          </a:p>
        </p:txBody>
      </p:sp>
      <p:sp>
        <p:nvSpPr>
          <p:cNvPr id="3" name="Subtitle 2"/>
          <p:cNvSpPr>
            <a:spLocks noGrp="1"/>
          </p:cNvSpPr>
          <p:nvPr>
            <p:ph type="subTitle" idx="1"/>
          </p:nvPr>
        </p:nvSpPr>
        <p:spPr>
          <a:xfrm>
            <a:off x="1371600" y="3886200"/>
            <a:ext cx="6400800" cy="609600"/>
          </a:xfrm>
        </p:spPr>
        <p:txBody>
          <a:bodyPr/>
          <a:lstStyle/>
          <a:p>
            <a:r>
              <a:rPr lang="en-US" dirty="0" smtClean="0"/>
              <a:t>Google </a:t>
            </a:r>
            <a:r>
              <a:rPr lang="en-US" dirty="0"/>
              <a:t>Class room code: </a:t>
            </a:r>
            <a:r>
              <a:rPr lang="en-US" dirty="0" err="1"/>
              <a:t>oraeio</a:t>
            </a:r>
            <a:endParaRPr lang="en-US" dirty="0"/>
          </a:p>
        </p:txBody>
      </p:sp>
    </p:spTree>
    <p:extLst>
      <p:ext uri="{BB962C8B-B14F-4D97-AF65-F5344CB8AC3E}">
        <p14:creationId xmlns:p14="http://schemas.microsoft.com/office/powerpoint/2010/main" val="170597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t>Procedural vs. Object-Oriented Programming</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230251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POP</a:t>
                      </a:r>
                      <a:endParaRPr lang="en-US" dirty="0"/>
                    </a:p>
                  </a:txBody>
                  <a:tcPr/>
                </a:tc>
                <a:tc>
                  <a:txBody>
                    <a:bodyPr/>
                    <a:lstStyle/>
                    <a:p>
                      <a:r>
                        <a:rPr lang="en-US" dirty="0" smtClean="0"/>
                        <a:t>OOP</a:t>
                      </a:r>
                      <a:endParaRPr lang="en-US" dirty="0"/>
                    </a:p>
                  </a:txBody>
                  <a:tcPr/>
                </a:tc>
              </a:tr>
              <a:tr h="370840">
                <a:tc>
                  <a:txBody>
                    <a:bodyPr/>
                    <a:lstStyle/>
                    <a:p>
                      <a:r>
                        <a:rPr lang="en-US" dirty="0"/>
                        <a:t>In POP, program is divided into small parts called </a:t>
                      </a:r>
                      <a:r>
                        <a:rPr lang="en-US" b="1" dirty="0"/>
                        <a:t>functions</a:t>
                      </a:r>
                      <a:r>
                        <a:rPr lang="en-US" dirty="0"/>
                        <a:t>.</a:t>
                      </a:r>
                    </a:p>
                  </a:txBody>
                  <a:tcPr marL="47625" marR="47625" marT="47625" marB="47625" anchor="ctr"/>
                </a:tc>
                <a:tc>
                  <a:txBody>
                    <a:bodyPr/>
                    <a:lstStyle/>
                    <a:p>
                      <a:r>
                        <a:rPr lang="en-US" dirty="0"/>
                        <a:t>In OOP, program is divided into parts called </a:t>
                      </a:r>
                      <a:r>
                        <a:rPr lang="en-US" b="1" dirty="0"/>
                        <a:t>objects</a:t>
                      </a:r>
                      <a:r>
                        <a:rPr lang="en-US" dirty="0"/>
                        <a:t>.</a:t>
                      </a:r>
                    </a:p>
                  </a:txBody>
                  <a:tcPr marL="47625" marR="47625" marT="47625" marB="47625" anchor="ctr"/>
                </a:tc>
              </a:tr>
              <a:tr h="370840">
                <a:tc>
                  <a:txBody>
                    <a:bodyPr/>
                    <a:lstStyle/>
                    <a:p>
                      <a:r>
                        <a:rPr lang="en-US" dirty="0"/>
                        <a:t>POP does not have any proper way for hiding data so it is </a:t>
                      </a:r>
                      <a:r>
                        <a:rPr lang="en-US" b="1" dirty="0"/>
                        <a:t>less secure</a:t>
                      </a:r>
                      <a:r>
                        <a:rPr lang="en-US" dirty="0"/>
                        <a:t>.</a:t>
                      </a:r>
                    </a:p>
                  </a:txBody>
                  <a:tcPr marL="47625" marR="47625" marT="47625" marB="47625" anchor="ctr"/>
                </a:tc>
                <a:tc>
                  <a:txBody>
                    <a:bodyPr/>
                    <a:lstStyle/>
                    <a:p>
                      <a:r>
                        <a:rPr lang="en-US" dirty="0"/>
                        <a:t>OOP provides Data Hiding so provides </a:t>
                      </a:r>
                      <a:r>
                        <a:rPr lang="en-US" b="1" dirty="0"/>
                        <a:t>more security</a:t>
                      </a:r>
                      <a:r>
                        <a:rPr lang="en-US" dirty="0"/>
                        <a:t>.</a:t>
                      </a:r>
                    </a:p>
                  </a:txBody>
                  <a:tcPr marL="47625" marR="47625" marT="47625" marB="47625" anchor="ctr"/>
                </a:tc>
              </a:tr>
              <a:tr h="370840">
                <a:tc>
                  <a:txBody>
                    <a:bodyPr/>
                    <a:lstStyle/>
                    <a:p>
                      <a:r>
                        <a:rPr lang="en-US" dirty="0"/>
                        <a:t>Example of POP are : C, VB, FORTRAN, Pascal.</a:t>
                      </a:r>
                    </a:p>
                  </a:txBody>
                  <a:tcPr marL="47625" marR="47625" marT="47625" marB="47625" anchor="ctr"/>
                </a:tc>
                <a:tc>
                  <a:txBody>
                    <a:bodyPr/>
                    <a:lstStyle/>
                    <a:p>
                      <a:r>
                        <a:rPr lang="en-US" dirty="0"/>
                        <a:t>Example of OOP are : C++, JAVA, VB.NET, C#.NET.</a:t>
                      </a:r>
                    </a:p>
                  </a:txBody>
                  <a:tcPr marL="47625" marR="47625" marT="47625" marB="47625"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222250" y="2438400"/>
            <a:ext cx="3735388" cy="3548063"/>
          </a:xfrm>
          <a:prstGeom prst="roundRect">
            <a:avLst>
              <a:gd name="adj" fmla="val 16667"/>
            </a:avLst>
          </a:prstGeom>
          <a:solidFill>
            <a:srgbClr val="B3C8DF"/>
          </a:solidFill>
          <a:ln w="9525" algn="ctr">
            <a:solidFill>
              <a:srgbClr val="4D4D4D"/>
            </a:solidFill>
            <a:round/>
            <a:headEnd/>
            <a:tailEnd/>
          </a:ln>
          <a:effectLst>
            <a:outerShdw dist="35921" dir="2700000" algn="ctr" rotWithShape="0">
              <a:srgbClr val="5F5F5F">
                <a:alpha val="50000"/>
              </a:srgbClr>
            </a:outerShdw>
          </a:effectLst>
        </p:spPr>
        <p:txBody>
          <a:bodyPr/>
          <a:lstStyle/>
          <a:p>
            <a:pPr marL="61913">
              <a:lnSpc>
                <a:spcPct val="90000"/>
              </a:lnSpc>
              <a:spcBef>
                <a:spcPct val="40000"/>
              </a:spcBef>
              <a:defRPr/>
            </a:pPr>
            <a:r>
              <a:rPr lang="en-US" sz="2000" b="1" dirty="0"/>
              <a:t>Procedural:</a:t>
            </a:r>
          </a:p>
        </p:txBody>
      </p:sp>
      <p:sp>
        <p:nvSpPr>
          <p:cNvPr id="5" name="AutoShape 3"/>
          <p:cNvSpPr>
            <a:spLocks noChangeArrowheads="1"/>
          </p:cNvSpPr>
          <p:nvPr/>
        </p:nvSpPr>
        <p:spPr bwMode="auto">
          <a:xfrm>
            <a:off x="433388" y="3019425"/>
            <a:ext cx="3289300" cy="468313"/>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Top down design</a:t>
            </a:r>
          </a:p>
        </p:txBody>
      </p:sp>
      <p:sp>
        <p:nvSpPr>
          <p:cNvPr id="6" name="AutoShape 3"/>
          <p:cNvSpPr>
            <a:spLocks noChangeArrowheads="1"/>
          </p:cNvSpPr>
          <p:nvPr/>
        </p:nvSpPr>
        <p:spPr bwMode="auto">
          <a:xfrm>
            <a:off x="433388" y="5045075"/>
            <a:ext cx="3254375" cy="468313"/>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Global data focused</a:t>
            </a:r>
          </a:p>
        </p:txBody>
      </p:sp>
      <p:sp>
        <p:nvSpPr>
          <p:cNvPr id="7" name="AutoShape 3"/>
          <p:cNvSpPr>
            <a:spLocks noChangeArrowheads="1"/>
          </p:cNvSpPr>
          <p:nvPr/>
        </p:nvSpPr>
        <p:spPr bwMode="auto">
          <a:xfrm>
            <a:off x="433388" y="3694113"/>
            <a:ext cx="3322637" cy="468312"/>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Limited code reuse</a:t>
            </a:r>
          </a:p>
        </p:txBody>
      </p:sp>
      <p:sp>
        <p:nvSpPr>
          <p:cNvPr id="8" name="AutoShape 3"/>
          <p:cNvSpPr>
            <a:spLocks noChangeArrowheads="1"/>
          </p:cNvSpPr>
          <p:nvPr/>
        </p:nvSpPr>
        <p:spPr bwMode="auto">
          <a:xfrm>
            <a:off x="433388" y="4364038"/>
            <a:ext cx="3254375" cy="468312"/>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Complex code</a:t>
            </a:r>
          </a:p>
        </p:txBody>
      </p:sp>
      <p:sp>
        <p:nvSpPr>
          <p:cNvPr id="9" name="AutoShape 3"/>
          <p:cNvSpPr>
            <a:spLocks noChangeArrowheads="1"/>
          </p:cNvSpPr>
          <p:nvPr/>
        </p:nvSpPr>
        <p:spPr bwMode="auto">
          <a:xfrm>
            <a:off x="4999038" y="2471738"/>
            <a:ext cx="3894137" cy="3548062"/>
          </a:xfrm>
          <a:prstGeom prst="roundRect">
            <a:avLst>
              <a:gd name="adj" fmla="val 16667"/>
            </a:avLst>
          </a:prstGeom>
          <a:solidFill>
            <a:srgbClr val="B3C8DF"/>
          </a:solidFill>
          <a:ln w="9525" algn="ctr">
            <a:solidFill>
              <a:srgbClr val="4D4D4D"/>
            </a:solidFill>
            <a:round/>
            <a:headEnd/>
            <a:tailEnd/>
          </a:ln>
          <a:effectLst>
            <a:outerShdw dist="35921" dir="2700000" algn="ctr" rotWithShape="0">
              <a:srgbClr val="5F5F5F">
                <a:alpha val="50000"/>
              </a:srgbClr>
            </a:outerShdw>
          </a:effectLst>
        </p:spPr>
        <p:txBody>
          <a:bodyPr/>
          <a:lstStyle/>
          <a:p>
            <a:pPr marL="61913">
              <a:lnSpc>
                <a:spcPct val="90000"/>
              </a:lnSpc>
              <a:spcBef>
                <a:spcPct val="40000"/>
              </a:spcBef>
              <a:defRPr/>
            </a:pPr>
            <a:r>
              <a:rPr lang="en-US" b="1" dirty="0"/>
              <a:t>Object-Oriented</a:t>
            </a:r>
            <a:r>
              <a:rPr lang="en-US" sz="2000" b="1" dirty="0"/>
              <a:t>:</a:t>
            </a:r>
          </a:p>
        </p:txBody>
      </p:sp>
      <p:sp>
        <p:nvSpPr>
          <p:cNvPr id="10" name="AutoShape 3"/>
          <p:cNvSpPr>
            <a:spLocks noChangeArrowheads="1"/>
          </p:cNvSpPr>
          <p:nvPr/>
        </p:nvSpPr>
        <p:spPr bwMode="auto">
          <a:xfrm>
            <a:off x="5199063" y="3011488"/>
            <a:ext cx="3468687" cy="468312"/>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Object focused design</a:t>
            </a:r>
          </a:p>
        </p:txBody>
      </p:sp>
      <p:sp>
        <p:nvSpPr>
          <p:cNvPr id="11" name="AutoShape 3"/>
          <p:cNvSpPr>
            <a:spLocks noChangeArrowheads="1"/>
          </p:cNvSpPr>
          <p:nvPr/>
        </p:nvSpPr>
        <p:spPr bwMode="auto">
          <a:xfrm>
            <a:off x="5197475" y="5060950"/>
            <a:ext cx="3473450" cy="468313"/>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Protected data</a:t>
            </a:r>
          </a:p>
        </p:txBody>
      </p:sp>
      <p:sp>
        <p:nvSpPr>
          <p:cNvPr id="12" name="AutoShape 3"/>
          <p:cNvSpPr>
            <a:spLocks noChangeArrowheads="1"/>
          </p:cNvSpPr>
          <p:nvPr/>
        </p:nvSpPr>
        <p:spPr bwMode="auto">
          <a:xfrm>
            <a:off x="5197475" y="3675063"/>
            <a:ext cx="3473450" cy="468312"/>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Code reuse</a:t>
            </a:r>
          </a:p>
        </p:txBody>
      </p:sp>
      <p:sp>
        <p:nvSpPr>
          <p:cNvPr id="13" name="AutoShape 3"/>
          <p:cNvSpPr>
            <a:spLocks noChangeArrowheads="1"/>
          </p:cNvSpPr>
          <p:nvPr/>
        </p:nvSpPr>
        <p:spPr bwMode="auto">
          <a:xfrm>
            <a:off x="5197475" y="4362450"/>
            <a:ext cx="3473450" cy="468313"/>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231775" indent="-231775">
              <a:lnSpc>
                <a:spcPct val="90000"/>
              </a:lnSpc>
              <a:spcBef>
                <a:spcPct val="40000"/>
              </a:spcBef>
              <a:buSzPct val="80000"/>
              <a:buFontTx/>
              <a:buBlip>
                <a:blip r:embed="rId2"/>
              </a:buBlip>
              <a:defRPr/>
            </a:pPr>
            <a:r>
              <a:rPr lang="en-US" dirty="0">
                <a:ea typeface="ＭＳ Ｐゴシック" charset="-128"/>
                <a:cs typeface="Arial" pitchFamily="34" charset="0"/>
              </a:rPr>
              <a:t>Complex design</a:t>
            </a:r>
          </a:p>
        </p:txBody>
      </p:sp>
      <p:sp>
        <p:nvSpPr>
          <p:cNvPr id="14" name="Text Box 30"/>
          <p:cNvSpPr txBox="1">
            <a:spLocks noChangeArrowheads="1"/>
          </p:cNvSpPr>
          <p:nvPr/>
        </p:nvSpPr>
        <p:spPr bwMode="auto">
          <a:xfrm>
            <a:off x="4164013" y="4056063"/>
            <a:ext cx="603250" cy="366712"/>
          </a:xfrm>
          <a:prstGeom prst="rect">
            <a:avLst/>
          </a:prstGeom>
          <a:noFill/>
          <a:ln w="9525">
            <a:noFill/>
            <a:miter lim="800000"/>
            <a:headEnd/>
            <a:tailEnd/>
          </a:ln>
        </p:spPr>
        <p:txBody>
          <a:bodyPr wrap="none">
            <a:spAutoFit/>
          </a:bodyPr>
          <a:lstStyle/>
          <a:p>
            <a:r>
              <a:rPr lang="en-US" b="1"/>
              <a:t>VS.</a:t>
            </a:r>
          </a:p>
        </p:txBody>
      </p:sp>
      <p:sp>
        <p:nvSpPr>
          <p:cNvPr id="15" name="Line 31"/>
          <p:cNvSpPr>
            <a:spLocks noChangeShapeType="1"/>
          </p:cNvSpPr>
          <p:nvPr/>
        </p:nvSpPr>
        <p:spPr bwMode="auto">
          <a:xfrm>
            <a:off x="3957638" y="3260725"/>
            <a:ext cx="1050925" cy="0"/>
          </a:xfrm>
          <a:prstGeom prst="line">
            <a:avLst/>
          </a:prstGeom>
          <a:noFill/>
          <a:ln w="57150">
            <a:solidFill>
              <a:srgbClr val="FF0000"/>
            </a:solidFill>
            <a:round/>
            <a:headEnd type="triangle" w="med" len="med"/>
            <a:tailEnd type="triangle" w="med" len="med"/>
          </a:ln>
        </p:spPr>
        <p:txBody>
          <a:bodyPr/>
          <a:lstStyle/>
          <a:p>
            <a:endParaRPr lang="en-US"/>
          </a:p>
        </p:txBody>
      </p:sp>
      <p:sp>
        <p:nvSpPr>
          <p:cNvPr id="16" name="Line 32"/>
          <p:cNvSpPr>
            <a:spLocks noChangeShapeType="1"/>
          </p:cNvSpPr>
          <p:nvPr/>
        </p:nvSpPr>
        <p:spPr bwMode="auto">
          <a:xfrm>
            <a:off x="3962400" y="3903663"/>
            <a:ext cx="1050925" cy="0"/>
          </a:xfrm>
          <a:prstGeom prst="line">
            <a:avLst/>
          </a:prstGeom>
          <a:noFill/>
          <a:ln w="57150">
            <a:solidFill>
              <a:srgbClr val="FF0000"/>
            </a:solidFill>
            <a:round/>
            <a:headEnd type="triangle" w="med" len="med"/>
            <a:tailEnd type="triangle" w="med" len="med"/>
          </a:ln>
        </p:spPr>
        <p:txBody>
          <a:bodyPr/>
          <a:lstStyle/>
          <a:p>
            <a:endParaRPr lang="en-US"/>
          </a:p>
        </p:txBody>
      </p:sp>
      <p:sp>
        <p:nvSpPr>
          <p:cNvPr id="17" name="Line 33"/>
          <p:cNvSpPr>
            <a:spLocks noChangeShapeType="1"/>
          </p:cNvSpPr>
          <p:nvPr/>
        </p:nvSpPr>
        <p:spPr bwMode="auto">
          <a:xfrm>
            <a:off x="3960813" y="4614863"/>
            <a:ext cx="1050925" cy="0"/>
          </a:xfrm>
          <a:prstGeom prst="line">
            <a:avLst/>
          </a:prstGeom>
          <a:noFill/>
          <a:ln w="57150">
            <a:solidFill>
              <a:srgbClr val="FF0000"/>
            </a:solidFill>
            <a:round/>
            <a:headEnd type="triangle" w="med" len="med"/>
            <a:tailEnd type="triangle" w="med" len="med"/>
          </a:ln>
        </p:spPr>
        <p:txBody>
          <a:bodyPr/>
          <a:lstStyle/>
          <a:p>
            <a:endParaRPr lang="en-US"/>
          </a:p>
        </p:txBody>
      </p:sp>
      <p:sp>
        <p:nvSpPr>
          <p:cNvPr id="18" name="Line 34"/>
          <p:cNvSpPr>
            <a:spLocks noChangeShapeType="1"/>
          </p:cNvSpPr>
          <p:nvPr/>
        </p:nvSpPr>
        <p:spPr bwMode="auto">
          <a:xfrm>
            <a:off x="3965575" y="5275263"/>
            <a:ext cx="1050925" cy="0"/>
          </a:xfrm>
          <a:prstGeom prst="line">
            <a:avLst/>
          </a:prstGeom>
          <a:noFill/>
          <a:ln w="57150">
            <a:solidFill>
              <a:srgbClr val="FF0000"/>
            </a:solidFill>
            <a:round/>
            <a:headEnd type="triangle" w="med" len="med"/>
            <a:tailEnd type="triangle" w="med" len="med"/>
          </a:ln>
        </p:spPr>
        <p:txBody>
          <a:bodyPr/>
          <a:lstStyle/>
          <a:p>
            <a:endParaRPr lang="en-US"/>
          </a:p>
        </p:txBody>
      </p:sp>
      <p:sp>
        <p:nvSpPr>
          <p:cNvPr id="19" name="Rectangle 22"/>
          <p:cNvSpPr txBox="1">
            <a:spLocks noChangeArrowheads="1"/>
          </p:cNvSpPr>
          <p:nvPr/>
        </p:nvSpPr>
        <p:spPr>
          <a:xfrm>
            <a:off x="457200" y="990600"/>
            <a:ext cx="7773988" cy="741363"/>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Procedural vs. Object-Oriented Programming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1"/>
            <a:ext cx="7543800" cy="4524315"/>
          </a:xfrm>
          <a:prstGeom prst="rect">
            <a:avLst/>
          </a:prstGeom>
        </p:spPr>
        <p:txBody>
          <a:bodyPr wrap="square">
            <a:spAutoFit/>
          </a:bodyPr>
          <a:lstStyle/>
          <a:p>
            <a:r>
              <a:rPr lang="en-US" sz="3200" b="1" u="sng" dirty="0" smtClean="0"/>
              <a:t>Object Oriented Methodology </a:t>
            </a:r>
            <a:r>
              <a:rPr lang="en-US" sz="3200" dirty="0" smtClean="0"/>
              <a:t>is a certain </a:t>
            </a:r>
            <a:r>
              <a:rPr lang="en-US" sz="3200" b="1" dirty="0" smtClean="0"/>
              <a:t>process</a:t>
            </a:r>
            <a:r>
              <a:rPr lang="en-US" sz="3200" dirty="0" smtClean="0"/>
              <a:t> through which software can be developed. The </a:t>
            </a:r>
            <a:r>
              <a:rPr lang="en-US" sz="3200" b="1" dirty="0" smtClean="0"/>
              <a:t>goals</a:t>
            </a:r>
            <a:r>
              <a:rPr lang="en-US" sz="3200" dirty="0" smtClean="0"/>
              <a:t> of this methodology are to achieve Software Systems that are </a:t>
            </a:r>
            <a:r>
              <a:rPr lang="en-US" sz="3200" b="1" dirty="0" smtClean="0"/>
              <a:t>reliable</a:t>
            </a:r>
            <a:r>
              <a:rPr lang="en-US" sz="3200" dirty="0" smtClean="0"/>
              <a:t>, </a:t>
            </a:r>
            <a:r>
              <a:rPr lang="en-US" sz="3200" b="1" dirty="0" smtClean="0"/>
              <a:t>reusable</a:t>
            </a:r>
            <a:r>
              <a:rPr lang="en-US" sz="3200" dirty="0" smtClean="0"/>
              <a:t>, </a:t>
            </a:r>
            <a:r>
              <a:rPr lang="en-US" sz="3200" b="1" dirty="0" smtClean="0"/>
              <a:t>extensible</a:t>
            </a:r>
            <a:r>
              <a:rPr lang="en-US" sz="3200" dirty="0" smtClean="0"/>
              <a:t>; hence, more useful in the long run. The methodology achieves its goals by the help of a </a:t>
            </a:r>
            <a:r>
              <a:rPr lang="en-US" sz="3200" i="1" dirty="0" smtClean="0"/>
              <a:t>collection of objects that communicate by exchanging messages</a:t>
            </a:r>
            <a:r>
              <a:rPr lang="en-US" sz="32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Procedure Oriented Programming</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It means “</a:t>
            </a:r>
            <a:r>
              <a:rPr lang="en-US" b="1" i="1" dirty="0" smtClean="0"/>
              <a:t>a set of procedures</a:t>
            </a:r>
            <a:r>
              <a:rPr lang="en-US" dirty="0" smtClean="0"/>
              <a:t>” which is a “</a:t>
            </a:r>
            <a:r>
              <a:rPr lang="en-US" b="1" i="1" dirty="0" smtClean="0"/>
              <a:t>set of subroutines</a:t>
            </a:r>
            <a:r>
              <a:rPr lang="en-US" dirty="0" smtClean="0"/>
              <a:t>” or a “</a:t>
            </a:r>
            <a:r>
              <a:rPr lang="en-US" b="1" i="1" dirty="0" smtClean="0"/>
              <a:t>set of functions</a:t>
            </a:r>
            <a:r>
              <a:rPr lang="en-US" dirty="0" smtClean="0"/>
              <a:t>“.</a:t>
            </a:r>
          </a:p>
          <a:p>
            <a:r>
              <a:rPr lang="en-US" dirty="0" smtClean="0"/>
              <a:t>functions are called repeatedly in a program to execute tasks performed by them.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dirty="0"/>
              <a:t>#include&lt;</a:t>
            </a:r>
            <a:r>
              <a:rPr lang="en-US" dirty="0" err="1"/>
              <a:t>stdio.h</a:t>
            </a:r>
            <a:r>
              <a:rPr lang="en-US" dirty="0"/>
              <a:t>&gt;</a:t>
            </a:r>
          </a:p>
          <a:p>
            <a:pPr marL="0" indent="0">
              <a:buNone/>
            </a:pPr>
            <a:r>
              <a:rPr lang="en-US" dirty="0" err="1"/>
              <a:t>int</a:t>
            </a:r>
            <a:r>
              <a:rPr lang="en-US" dirty="0"/>
              <a:t> </a:t>
            </a:r>
            <a:r>
              <a:rPr lang="en-US" dirty="0" err="1"/>
              <a:t>a,b,c</a:t>
            </a:r>
            <a:r>
              <a:rPr lang="en-US" dirty="0"/>
              <a:t>;</a:t>
            </a:r>
          </a:p>
          <a:p>
            <a:pPr marL="0" indent="0">
              <a:buNone/>
            </a:pPr>
            <a:r>
              <a:rPr lang="en-US" dirty="0"/>
              <a:t>void reading(void);</a:t>
            </a:r>
          </a:p>
          <a:p>
            <a:pPr marL="0" indent="0">
              <a:buNone/>
            </a:pPr>
            <a:r>
              <a:rPr lang="en-US" dirty="0" err="1"/>
              <a:t>int</a:t>
            </a:r>
            <a:r>
              <a:rPr lang="en-US" dirty="0"/>
              <a:t> addition(</a:t>
            </a:r>
            <a:r>
              <a:rPr lang="en-US" dirty="0" err="1"/>
              <a:t>int</a:t>
            </a:r>
            <a:r>
              <a:rPr lang="en-US" dirty="0"/>
              <a:t>, </a:t>
            </a:r>
            <a:r>
              <a:rPr lang="en-US" dirty="0" err="1"/>
              <a:t>int</a:t>
            </a:r>
            <a:r>
              <a:rPr lang="en-US" dirty="0"/>
              <a:t>);</a:t>
            </a:r>
          </a:p>
          <a:p>
            <a:pPr marL="0" indent="0">
              <a:buNone/>
            </a:pPr>
            <a:r>
              <a:rPr lang="en-US" dirty="0"/>
              <a:t>void print(</a:t>
            </a:r>
            <a:r>
              <a:rPr lang="en-US" dirty="0" err="1"/>
              <a:t>int</a:t>
            </a:r>
            <a:r>
              <a:rPr lang="en-US" dirty="0"/>
              <a:t>);</a:t>
            </a:r>
          </a:p>
          <a:p>
            <a:pPr marL="0" indent="0">
              <a:buNone/>
            </a:pPr>
            <a:endParaRPr lang="en-US" dirty="0"/>
          </a:p>
          <a:p>
            <a:pPr marL="0" indent="0">
              <a:buNone/>
            </a:pPr>
            <a:r>
              <a:rPr lang="en-US" dirty="0"/>
              <a:t>void main()</a:t>
            </a:r>
          </a:p>
          <a:p>
            <a:pPr marL="0" indent="0">
              <a:buNone/>
            </a:pPr>
            <a:r>
              <a:rPr lang="en-US" dirty="0"/>
              <a:t>{</a:t>
            </a:r>
          </a:p>
          <a:p>
            <a:pPr marL="0" indent="0">
              <a:buNone/>
            </a:pPr>
            <a:r>
              <a:rPr lang="en-US" dirty="0"/>
              <a:t>    reading();</a:t>
            </a:r>
          </a:p>
          <a:p>
            <a:pPr marL="0" indent="0">
              <a:buNone/>
            </a:pPr>
            <a:r>
              <a:rPr lang="en-US" dirty="0"/>
              <a:t>    c=addition(</a:t>
            </a:r>
            <a:r>
              <a:rPr lang="en-US" dirty="0" err="1"/>
              <a:t>a,b</a:t>
            </a:r>
            <a:r>
              <a:rPr lang="en-US" dirty="0"/>
              <a:t>);</a:t>
            </a:r>
          </a:p>
          <a:p>
            <a:pPr marL="0" indent="0">
              <a:buNone/>
            </a:pPr>
            <a:r>
              <a:rPr lang="en-US" dirty="0"/>
              <a:t>    print(c);</a:t>
            </a:r>
          </a:p>
          <a:p>
            <a:pPr marL="0" indent="0">
              <a:buNone/>
            </a:pPr>
            <a:r>
              <a:rPr lang="en-US" dirty="0"/>
              <a:t>}</a:t>
            </a:r>
          </a:p>
          <a:p>
            <a:pPr marL="0" indent="0">
              <a:buNone/>
            </a:pPr>
            <a:endParaRPr lang="en-US" dirty="0"/>
          </a:p>
          <a:p>
            <a:pPr marL="0" indent="0">
              <a:buNone/>
            </a:pPr>
            <a:r>
              <a:rPr lang="en-US" dirty="0"/>
              <a:t>void reading(void)</a:t>
            </a:r>
          </a:p>
          <a:p>
            <a:pPr marL="0" indent="0">
              <a:buNone/>
            </a:pPr>
            <a:r>
              <a:rPr lang="en-US" dirty="0"/>
              <a:t>{</a:t>
            </a:r>
          </a:p>
          <a:p>
            <a:pPr marL="0" indent="0">
              <a:buNone/>
            </a:pPr>
            <a:r>
              <a:rPr lang="en-US" dirty="0"/>
              <a:t>    </a:t>
            </a:r>
            <a:r>
              <a:rPr lang="en-US" dirty="0" err="1"/>
              <a:t>scanf</a:t>
            </a:r>
            <a:r>
              <a:rPr lang="en-US" dirty="0"/>
              <a:t>("%d %</a:t>
            </a:r>
            <a:r>
              <a:rPr lang="en-US" dirty="0" err="1"/>
              <a:t>d",&amp;a,&amp;b</a:t>
            </a:r>
            <a:r>
              <a:rPr lang="en-US" dirty="0"/>
              <a:t>);</a:t>
            </a:r>
          </a:p>
          <a:p>
            <a:pPr marL="0" indent="0">
              <a:buNone/>
            </a:pPr>
            <a:r>
              <a:rPr lang="en-US" dirty="0"/>
              <a:t>}</a:t>
            </a:r>
          </a:p>
          <a:p>
            <a:pPr marL="0" indent="0">
              <a:buNone/>
            </a:pPr>
            <a:r>
              <a:rPr lang="en-US" dirty="0" err="1"/>
              <a:t>int</a:t>
            </a:r>
            <a:r>
              <a:rPr lang="en-US" dirty="0"/>
              <a:t> addition(</a:t>
            </a:r>
            <a:r>
              <a:rPr lang="en-US" dirty="0" err="1"/>
              <a:t>int</a:t>
            </a:r>
            <a:r>
              <a:rPr lang="en-US" dirty="0"/>
              <a:t> a, </a:t>
            </a:r>
            <a:r>
              <a:rPr lang="en-US" dirty="0" err="1"/>
              <a:t>int</a:t>
            </a:r>
            <a:r>
              <a:rPr lang="en-US" dirty="0"/>
              <a:t> b)</a:t>
            </a:r>
          </a:p>
          <a:p>
            <a:pPr marL="0" indent="0">
              <a:buNone/>
            </a:pPr>
            <a:r>
              <a:rPr lang="en-US" dirty="0"/>
              <a:t>{</a:t>
            </a:r>
          </a:p>
          <a:p>
            <a:pPr marL="0" indent="0">
              <a:buNone/>
            </a:pPr>
            <a:r>
              <a:rPr lang="en-US" dirty="0"/>
              <a:t>    return </a:t>
            </a:r>
            <a:r>
              <a:rPr lang="en-US" dirty="0" err="1"/>
              <a:t>a+b</a:t>
            </a:r>
            <a:r>
              <a:rPr lang="en-US" dirty="0"/>
              <a:t>;</a:t>
            </a:r>
          </a:p>
          <a:p>
            <a:pPr marL="0" indent="0">
              <a:buNone/>
            </a:pPr>
            <a:r>
              <a:rPr lang="en-US" dirty="0"/>
              <a:t>}</a:t>
            </a:r>
          </a:p>
          <a:p>
            <a:pPr marL="0" indent="0">
              <a:buNone/>
            </a:pPr>
            <a:r>
              <a:rPr lang="en-US" dirty="0"/>
              <a:t>void print(</a:t>
            </a:r>
            <a:r>
              <a:rPr lang="en-US" dirty="0" err="1"/>
              <a:t>int</a:t>
            </a:r>
            <a:r>
              <a:rPr lang="en-US" dirty="0"/>
              <a:t> c)</a:t>
            </a:r>
          </a:p>
          <a:p>
            <a:pPr marL="0" indent="0">
              <a:buNone/>
            </a:pPr>
            <a:r>
              <a:rPr lang="en-US" dirty="0"/>
              <a:t>{</a:t>
            </a:r>
          </a:p>
          <a:p>
            <a:pPr marL="0" indent="0">
              <a:buNone/>
            </a:pPr>
            <a:r>
              <a:rPr lang="en-US" dirty="0"/>
              <a:t>    </a:t>
            </a:r>
            <a:r>
              <a:rPr lang="en-US" dirty="0" err="1"/>
              <a:t>printf</a:t>
            </a:r>
            <a:r>
              <a:rPr lang="en-US" dirty="0"/>
              <a:t>("%</a:t>
            </a:r>
            <a:r>
              <a:rPr lang="en-US" dirty="0" err="1"/>
              <a:t>d",c</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7915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ohammad Furqan\Desktop\Intro to OOP\Procedural vs OOP\functions_in_c_program.png"/>
          <p:cNvPicPr>
            <a:picLocks noChangeAspect="1" noChangeArrowheads="1"/>
          </p:cNvPicPr>
          <p:nvPr/>
        </p:nvPicPr>
        <p:blipFill>
          <a:blip r:embed="rId2"/>
          <a:srcRect/>
          <a:stretch>
            <a:fillRect/>
          </a:stretch>
        </p:blipFill>
        <p:spPr bwMode="auto">
          <a:xfrm>
            <a:off x="609600" y="381000"/>
            <a:ext cx="8001000" cy="579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 Real-World Example</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t> Let's say that you are working for a vehicle parts manufacturer that needs to update it's online inventory system. Your boss tells you to program two similar but separate forms for a website, one form that processes information about cars and one that does the same for trucks.</a:t>
            </a:r>
          </a:p>
          <a:p>
            <a:r>
              <a:rPr lang="en-US" b="1" dirty="0" smtClean="0"/>
              <a:t>For cars, </a:t>
            </a:r>
            <a:r>
              <a:rPr lang="en-US" dirty="0" smtClean="0"/>
              <a:t>we will need to record the following information:</a:t>
            </a:r>
          </a:p>
          <a:p>
            <a:pPr>
              <a:buNone/>
            </a:pPr>
            <a:r>
              <a:rPr lang="en-US" dirty="0" smtClean="0"/>
              <a:t>       Color, Engine Size, Transmission Type, </a:t>
            </a:r>
            <a:r>
              <a:rPr lang="en-US" dirty="0" smtClean="0">
                <a:solidFill>
                  <a:srgbClr val="00B050"/>
                </a:solidFill>
              </a:rPr>
              <a:t>Number of doors</a:t>
            </a:r>
          </a:p>
          <a:p>
            <a:r>
              <a:rPr lang="en-US" b="1" dirty="0" smtClean="0"/>
              <a:t>For trucks</a:t>
            </a:r>
            <a:r>
              <a:rPr lang="en-US" dirty="0" smtClean="0"/>
              <a:t>, the information will be similar, but slightly different. We need:</a:t>
            </a:r>
          </a:p>
          <a:p>
            <a:pPr>
              <a:buNone/>
            </a:pPr>
            <a:r>
              <a:rPr lang="en-US" dirty="0" smtClean="0"/>
              <a:t>     Color, Engine Size, Transmission Type, </a:t>
            </a:r>
            <a:r>
              <a:rPr lang="en-US" dirty="0" smtClean="0">
                <a:solidFill>
                  <a:srgbClr val="00B050"/>
                </a:solidFill>
              </a:rPr>
              <a:t>Cab Size, Towing   Capacity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Scenario 1</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that we suddenly need to add a bus form, that records the following information:</a:t>
            </a:r>
          </a:p>
          <a:p>
            <a:pPr>
              <a:buNone/>
            </a:pPr>
            <a:r>
              <a:rPr lang="en-US" dirty="0" smtClean="0"/>
              <a:t>    Color, Engine Size, Transmission Type</a:t>
            </a:r>
          </a:p>
          <a:p>
            <a:pPr>
              <a:buNone/>
            </a:pPr>
            <a:r>
              <a:rPr lang="en-US" dirty="0" smtClean="0"/>
              <a:t>    Number of passengers</a:t>
            </a:r>
          </a:p>
          <a:p>
            <a:r>
              <a:rPr lang="en-US" b="1" i="1" dirty="0" smtClean="0">
                <a:solidFill>
                  <a:srgbClr val="FF0000"/>
                </a:solidFill>
              </a:rPr>
              <a:t>Procedura</a:t>
            </a:r>
            <a:r>
              <a:rPr lang="en-US" i="1" dirty="0" smtClean="0">
                <a:solidFill>
                  <a:srgbClr val="FF0000"/>
                </a:solidFill>
              </a:rPr>
              <a:t>l</a:t>
            </a:r>
            <a:r>
              <a:rPr lang="en-US" i="1" dirty="0" smtClean="0"/>
              <a:t>:</a:t>
            </a:r>
            <a:r>
              <a:rPr lang="en-US" dirty="0" smtClean="0"/>
              <a:t> We need to recreate the entire form, repeating the code for Color, Engine Size, and Transmission Type.</a:t>
            </a:r>
          </a:p>
          <a:p>
            <a:r>
              <a:rPr lang="en-US" b="1" i="1" dirty="0" smtClean="0">
                <a:solidFill>
                  <a:srgbClr val="00B050"/>
                </a:solidFill>
              </a:rPr>
              <a:t>OOP:</a:t>
            </a:r>
            <a:r>
              <a:rPr lang="en-US" dirty="0" smtClean="0"/>
              <a:t> We simply extend the vehicle class with a bus class and add the </a:t>
            </a:r>
            <a:r>
              <a:rPr lang="en-US" dirty="0" err="1" smtClean="0"/>
              <a:t>method,numberOfPassengers</a:t>
            </a:r>
            <a:r>
              <a:rPr lang="en-US" dirty="0" smtClean="0"/>
              <a:t>.</a:t>
            </a:r>
          </a:p>
          <a:p>
            <a:endParaRPr lang="en-US" dirty="0"/>
          </a:p>
          <a:p>
            <a:pPr marL="0" indent="0" algn="ct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Scenario 2</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Instead of storing color in a database like we previously did, for some strange reason our client wants the color emailed to him.</a:t>
            </a:r>
          </a:p>
          <a:p>
            <a:r>
              <a:rPr lang="en-US" b="1" i="1" dirty="0" smtClean="0">
                <a:solidFill>
                  <a:srgbClr val="FF0000"/>
                </a:solidFill>
              </a:rPr>
              <a:t>Procedural:</a:t>
            </a:r>
            <a:r>
              <a:rPr lang="en-US" dirty="0" smtClean="0"/>
              <a:t> We change three different forms: cars, trucks, and buses to email the color to the client rather than storing it in the database.</a:t>
            </a:r>
          </a:p>
          <a:p>
            <a:r>
              <a:rPr lang="en-US" b="1" i="1" dirty="0" smtClean="0">
                <a:solidFill>
                  <a:srgbClr val="00B050"/>
                </a:solidFill>
              </a:rPr>
              <a:t>OOP</a:t>
            </a:r>
            <a:r>
              <a:rPr lang="en-US" i="1" dirty="0" smtClean="0"/>
              <a:t>:</a:t>
            </a:r>
            <a:r>
              <a:rPr lang="en-US" dirty="0" smtClean="0"/>
              <a:t> We change the color method in the vehicle class and because the car, truck, and bus classes all extend (or inherit from, to put it another way) the vehicle class, they are automatically updated.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Scenario 3</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We want to move from a generic car to specific makes, for example: Nissan and Mazda.</a:t>
            </a:r>
          </a:p>
          <a:p>
            <a:r>
              <a:rPr lang="en-US" b="1" i="1" dirty="0" smtClean="0">
                <a:solidFill>
                  <a:srgbClr val="FF0000"/>
                </a:solidFill>
              </a:rPr>
              <a:t>Procedural:</a:t>
            </a:r>
            <a:r>
              <a:rPr lang="en-US" dirty="0" smtClean="0"/>
              <a:t> We create a new form for each make, repeating all of the code for generic car information and adding the code specific to each make.</a:t>
            </a:r>
          </a:p>
          <a:p>
            <a:r>
              <a:rPr lang="en-US" i="1" dirty="0" smtClean="0">
                <a:solidFill>
                  <a:srgbClr val="00B050"/>
                </a:solidFill>
              </a:rPr>
              <a:t>OOP:</a:t>
            </a:r>
            <a:r>
              <a:rPr lang="en-US" dirty="0" smtClean="0"/>
              <a:t> We extend the car class with a Nissan class and a Mazda class and add methods for each set of unique information for that car make.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Scenario 4</a:t>
            </a:r>
            <a:br>
              <a:rPr lang="en-US" b="1" dirty="0" smtClean="0"/>
            </a:br>
            <a:endParaRPr lang="en-US" dirty="0"/>
          </a:p>
        </p:txBody>
      </p:sp>
      <p:sp>
        <p:nvSpPr>
          <p:cNvPr id="3" name="Content Placeholder 2"/>
          <p:cNvSpPr>
            <a:spLocks noGrp="1"/>
          </p:cNvSpPr>
          <p:nvPr>
            <p:ph idx="1"/>
          </p:nvPr>
        </p:nvSpPr>
        <p:spPr/>
        <p:txBody>
          <a:bodyPr/>
          <a:lstStyle/>
          <a:p>
            <a:r>
              <a:rPr lang="en-US" dirty="0" smtClean="0"/>
              <a:t>We found a bug in the transmission type area of our form and need to fix it.</a:t>
            </a:r>
          </a:p>
          <a:p>
            <a:r>
              <a:rPr lang="en-US" i="1" dirty="0" smtClean="0">
                <a:solidFill>
                  <a:srgbClr val="FF0000"/>
                </a:solidFill>
              </a:rPr>
              <a:t>Procedural:</a:t>
            </a:r>
            <a:r>
              <a:rPr lang="en-US" dirty="0" smtClean="0"/>
              <a:t> We open and update each form.</a:t>
            </a:r>
          </a:p>
          <a:p>
            <a:r>
              <a:rPr lang="en-US" i="1" dirty="0" smtClean="0">
                <a:solidFill>
                  <a:srgbClr val="00B050"/>
                </a:solidFill>
              </a:rPr>
              <a:t>OOP:</a:t>
            </a:r>
            <a:r>
              <a:rPr lang="en-US" dirty="0" smtClean="0"/>
              <a:t> We fix the transmission Type method in the vehicle class and the change perpetuates in every class that inherits from it.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398</Words>
  <Application>Microsoft Office PowerPoint</Application>
  <PresentationFormat>On-screen Show (4:3)</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ＭＳ Ｐゴシック</vt:lpstr>
      <vt:lpstr>Arial</vt:lpstr>
      <vt:lpstr>Calibri</vt:lpstr>
      <vt:lpstr>Office Theme</vt:lpstr>
      <vt:lpstr>Procedure VS Object oriented programming</vt:lpstr>
      <vt:lpstr>Procedure Oriented Programming </vt:lpstr>
      <vt:lpstr>PowerPoint Presentation</vt:lpstr>
      <vt:lpstr>PowerPoint Presentation</vt:lpstr>
      <vt:lpstr>A Real-World Example </vt:lpstr>
      <vt:lpstr>Scenario 1 </vt:lpstr>
      <vt:lpstr>Scenario 2 </vt:lpstr>
      <vt:lpstr>Scenario 3 </vt:lpstr>
      <vt:lpstr>Scenario 4 </vt:lpstr>
      <vt:lpstr>Procedural vs. Object-Oriented Programming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Mohammad Furqan</dc:creator>
  <cp:lastModifiedBy>Fazla Elahe</cp:lastModifiedBy>
  <cp:revision>58</cp:revision>
  <dcterms:created xsi:type="dcterms:W3CDTF">2006-08-16T00:00:00Z</dcterms:created>
  <dcterms:modified xsi:type="dcterms:W3CDTF">2017-05-14T14:34:55Z</dcterms:modified>
</cp:coreProperties>
</file>