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handoutMasterIdLst>
    <p:handoutMasterId r:id="rId31"/>
  </p:handoutMasterIdLst>
  <p:sldIdLst>
    <p:sldId id="289" r:id="rId2"/>
    <p:sldId id="265" r:id="rId3"/>
    <p:sldId id="259" r:id="rId4"/>
    <p:sldId id="268" r:id="rId5"/>
    <p:sldId id="270" r:id="rId6"/>
    <p:sldId id="269" r:id="rId7"/>
    <p:sldId id="307" r:id="rId8"/>
    <p:sldId id="308" r:id="rId9"/>
    <p:sldId id="290" r:id="rId10"/>
    <p:sldId id="291"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10" r:id="rId24"/>
    <p:sldId id="306" r:id="rId25"/>
    <p:sldId id="287" r:id="rId26"/>
    <p:sldId id="288" r:id="rId27"/>
    <p:sldId id="272"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453201"/>
    <a:srgbClr val="39051E"/>
    <a:srgbClr val="041E1B"/>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9" d="100"/>
          <a:sy n="69" d="100"/>
        </p:scale>
        <p:origin x="-138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BCD2E-F43C-44B5-93EC-BA713B93A1A5}" type="datetimeFigureOut">
              <a:rPr lang="en-US" smtClean="0"/>
              <a:t>6/7/2017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AF322-09CB-42CA-909E-326A079162C2}" type="slidenum">
              <a:rPr lang="en-US" smtClean="0"/>
              <a:t>‹#›</a:t>
            </a:fld>
            <a:endParaRPr lang="en-US"/>
          </a:p>
        </p:txBody>
      </p:sp>
    </p:spTree>
    <p:extLst>
      <p:ext uri="{BB962C8B-B14F-4D97-AF65-F5344CB8AC3E}">
        <p14:creationId xmlns:p14="http://schemas.microsoft.com/office/powerpoint/2010/main" val="326070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4E5AE-EF03-4AEB-9ED6-5C515AE09097}" type="datetimeFigureOut">
              <a:rPr lang="en-US" smtClean="0"/>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70962-925B-4FF0-B62B-FCFB6DA4ACB6}" type="slidenum">
              <a:rPr lang="en-US" smtClean="0"/>
              <a:t>‹#›</a:t>
            </a:fld>
            <a:endParaRPr lang="en-US"/>
          </a:p>
        </p:txBody>
      </p:sp>
    </p:spTree>
    <p:extLst>
      <p:ext uri="{BB962C8B-B14F-4D97-AF65-F5344CB8AC3E}">
        <p14:creationId xmlns:p14="http://schemas.microsoft.com/office/powerpoint/2010/main" val="215058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endParaRPr lang="en-US" dirty="0"/>
          </a:p>
        </p:txBody>
      </p:sp>
      <p:sp>
        <p:nvSpPr>
          <p:cNvPr id="4" name="Slide Number Placeholder 3"/>
          <p:cNvSpPr>
            <a:spLocks noGrp="1"/>
          </p:cNvSpPr>
          <p:nvPr>
            <p:ph type="sldNum" sz="quarter" idx="10"/>
          </p:nvPr>
        </p:nvSpPr>
        <p:spPr/>
        <p:txBody>
          <a:bodyPr/>
          <a:lstStyle/>
          <a:p>
            <a:fld id="{40770962-925B-4FF0-B62B-FCFB6DA4ACB6}" type="slidenum">
              <a:rPr lang="en-US" smtClean="0"/>
              <a:t>24</a:t>
            </a:fld>
            <a:endParaRPr lang="en-US"/>
          </a:p>
        </p:txBody>
      </p:sp>
    </p:spTree>
    <p:extLst>
      <p:ext uri="{BB962C8B-B14F-4D97-AF65-F5344CB8AC3E}">
        <p14:creationId xmlns:p14="http://schemas.microsoft.com/office/powerpoint/2010/main" val="147747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CE14A-0F32-449A-9DD3-AA64A5E37B7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8CB6D-7759-4C90-A185-C70FFE5BCFF6}" type="slidenum">
              <a:rPr lang="en-US" smtClean="0"/>
              <a:t>‹#›</a:t>
            </a:fld>
            <a:endParaRPr lang="en-US"/>
          </a:p>
        </p:txBody>
      </p:sp>
      <p:sp>
        <p:nvSpPr>
          <p:cNvPr id="7" name="Subtitle 2"/>
          <p:cNvSpPr txBox="1">
            <a:spLocks/>
          </p:cNvSpPr>
          <p:nvPr userDrawn="1"/>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13593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37637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44562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DDB0F-E58A-429B-8350-BA1D5D4E10F5}"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39368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59530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CE14A-0F32-449A-9DD3-AA64A5E37B74}"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CB6D-7759-4C90-A185-C70FFE5BCFF6}" type="slidenum">
              <a:rPr lang="en-US" smtClean="0"/>
              <a:t>‹#›</a:t>
            </a:fld>
            <a:endParaRPr lang="en-US"/>
          </a:p>
        </p:txBody>
      </p:sp>
    </p:spTree>
    <p:extLst>
      <p:ext uri="{BB962C8B-B14F-4D97-AF65-F5344CB8AC3E}">
        <p14:creationId xmlns:p14="http://schemas.microsoft.com/office/powerpoint/2010/main" val="391374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CE14A-0F32-449A-9DD3-AA64A5E37B74}"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8CB6D-7759-4C90-A185-C70FFE5BCFF6}" type="slidenum">
              <a:rPr lang="en-US" smtClean="0"/>
              <a:t>‹#›</a:t>
            </a:fld>
            <a:endParaRPr lang="en-US"/>
          </a:p>
        </p:txBody>
      </p:sp>
    </p:spTree>
    <p:extLst>
      <p:ext uri="{BB962C8B-B14F-4D97-AF65-F5344CB8AC3E}">
        <p14:creationId xmlns:p14="http://schemas.microsoft.com/office/powerpoint/2010/main" val="36443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CDDB0F-E58A-429B-8350-BA1D5D4E10F5}"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88458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DDB0F-E58A-429B-8350-BA1D5D4E10F5}"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242022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CE14A-0F32-449A-9DD3-AA64A5E37B74}"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8CB6D-7759-4C90-A185-C70FFE5BCFF6}" type="slidenum">
              <a:rPr lang="en-US" smtClean="0"/>
              <a:t>‹#›</a:t>
            </a:fld>
            <a:endParaRPr lang="en-US"/>
          </a:p>
        </p:txBody>
      </p:sp>
    </p:spTree>
    <p:extLst>
      <p:ext uri="{BB962C8B-B14F-4D97-AF65-F5344CB8AC3E}">
        <p14:creationId xmlns:p14="http://schemas.microsoft.com/office/powerpoint/2010/main" val="16536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DDB0F-E58A-429B-8350-BA1D5D4E10F5}"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182412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CCDDB0F-E58A-429B-8350-BA1D5D4E10F5}" type="datetimeFigureOut">
              <a:rPr lang="en-US" smtClean="0"/>
              <a:t>6/7/2017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2C81D-94BE-4986-84C0-A39F1EE807F4}" type="slidenum">
              <a:rPr lang="en-US" smtClean="0"/>
              <a:t>‹#›</a:t>
            </a:fld>
            <a:endParaRPr lang="en-US"/>
          </a:p>
        </p:txBody>
      </p:sp>
    </p:spTree>
    <p:extLst>
      <p:ext uri="{BB962C8B-B14F-4D97-AF65-F5344CB8AC3E}">
        <p14:creationId xmlns:p14="http://schemas.microsoft.com/office/powerpoint/2010/main" val="14489027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Encapsulation</a:t>
            </a:r>
            <a:endParaRPr lang="en-US" dirty="0"/>
          </a:p>
        </p:txBody>
      </p:sp>
    </p:spTree>
    <p:extLst>
      <p:ext uri="{BB962C8B-B14F-4D97-AF65-F5344CB8AC3E}">
        <p14:creationId xmlns:p14="http://schemas.microsoft.com/office/powerpoint/2010/main" val="204106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86700" cy="549273"/>
          </a:xfrm>
        </p:spPr>
        <p:txBody>
          <a:bodyPr>
            <a:normAutofit/>
          </a:bodyPr>
          <a:lstStyle/>
          <a:p>
            <a:r>
              <a:rPr lang="en-US" b="1" dirty="0"/>
              <a:t>Public Access </a:t>
            </a:r>
            <a:r>
              <a:rPr lang="en-US" b="1" dirty="0" err="1"/>
              <a:t>Specifiers</a:t>
            </a:r>
            <a:r>
              <a:rPr lang="en-US" b="1" dirty="0"/>
              <a:t> (C</a:t>
            </a:r>
            <a:r>
              <a:rPr lang="en-US" b="1" dirty="0" smtClean="0"/>
              <a:t>#)</a:t>
            </a:r>
            <a:endParaRPr lang="en-US" dirty="0"/>
          </a:p>
        </p:txBody>
      </p:sp>
      <p:sp>
        <p:nvSpPr>
          <p:cNvPr id="3" name="Content Placeholder 2"/>
          <p:cNvSpPr>
            <a:spLocks noGrp="1"/>
          </p:cNvSpPr>
          <p:nvPr>
            <p:ph idx="1"/>
          </p:nvPr>
        </p:nvSpPr>
        <p:spPr>
          <a:xfrm>
            <a:off x="597943" y="1981200"/>
            <a:ext cx="7886700" cy="896066"/>
          </a:xfrm>
        </p:spPr>
        <p:txBody>
          <a:bodyPr>
            <a:normAutofit lnSpcReduction="10000"/>
          </a:bodyPr>
          <a:lstStyle/>
          <a:p>
            <a:pPr marL="0" indent="0">
              <a:buNone/>
            </a:pPr>
            <a:r>
              <a:rPr lang="en-US" dirty="0"/>
              <a:t>The class member, that is defined as public can be accessed by other class member that is initialized outside the class. A public member can be accessed from anywhere even outside the namespace.</a:t>
            </a:r>
          </a:p>
        </p:txBody>
      </p:sp>
    </p:spTree>
    <p:extLst>
      <p:ext uri="{BB962C8B-B14F-4D97-AF65-F5344CB8AC3E}">
        <p14:creationId xmlns:p14="http://schemas.microsoft.com/office/powerpoint/2010/main" val="400517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4800"/>
            <a:ext cx="7747819" cy="6096000"/>
          </a:xfrm>
        </p:spPr>
      </p:pic>
    </p:spTree>
    <p:extLst>
      <p:ext uri="{BB962C8B-B14F-4D97-AF65-F5344CB8AC3E}">
        <p14:creationId xmlns:p14="http://schemas.microsoft.com/office/powerpoint/2010/main" val="346583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Access </a:t>
            </a:r>
            <a:r>
              <a:rPr lang="en-US" b="1" dirty="0" err="1"/>
              <a:t>Specifiers</a:t>
            </a:r>
            <a:r>
              <a:rPr lang="en-US" b="1" dirty="0"/>
              <a:t> (C</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The private access </a:t>
            </a:r>
            <a:r>
              <a:rPr lang="en-US" dirty="0" err="1"/>
              <a:t>specifiers</a:t>
            </a:r>
            <a:r>
              <a:rPr lang="en-US" dirty="0"/>
              <a:t> restrict the member variable or function to be called outside from the parent class. A private function or variable cannot be called outside from the same class. It hides its member variable and method from other class and methods. However, you can store or retrieve value from private access modifiers using get set property. </a:t>
            </a:r>
          </a:p>
        </p:txBody>
      </p:sp>
    </p:spTree>
    <p:extLst>
      <p:ext uri="{BB962C8B-B14F-4D97-AF65-F5344CB8AC3E}">
        <p14:creationId xmlns:p14="http://schemas.microsoft.com/office/powerpoint/2010/main" val="357993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1845"/>
            <a:ext cx="6630487" cy="6070952"/>
          </a:xfrm>
        </p:spPr>
      </p:pic>
      <p:sp>
        <p:nvSpPr>
          <p:cNvPr id="5" name="Rectangle 4"/>
          <p:cNvSpPr/>
          <p:nvPr/>
        </p:nvSpPr>
        <p:spPr>
          <a:xfrm>
            <a:off x="572043" y="6102797"/>
            <a:ext cx="8229600" cy="646331"/>
          </a:xfrm>
          <a:prstGeom prst="rect">
            <a:avLst/>
          </a:prstGeom>
        </p:spPr>
        <p:txBody>
          <a:bodyPr wrap="square">
            <a:spAutoFit/>
          </a:bodyPr>
          <a:lstStyle/>
          <a:p>
            <a:r>
              <a:rPr lang="en-US" dirty="0">
                <a:latin typeface="arial" panose="020B0604020202020204" pitchFamily="34" charset="0"/>
              </a:rPr>
              <a:t>Error 1: Private_Access_Specifiers.access.name’ is inaccessible due to its protection level </a:t>
            </a:r>
            <a:r>
              <a:rPr lang="en-US" b="1" dirty="0">
                <a:latin typeface="arial" panose="020B0604020202020204" pitchFamily="34" charset="0"/>
              </a:rPr>
              <a:t>_</a:t>
            </a:r>
            <a:endParaRPr lang="en-US" dirty="0"/>
          </a:p>
        </p:txBody>
      </p:sp>
    </p:spTree>
    <p:extLst>
      <p:ext uri="{BB962C8B-B14F-4D97-AF65-F5344CB8AC3E}">
        <p14:creationId xmlns:p14="http://schemas.microsoft.com/office/powerpoint/2010/main" val="149373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Access </a:t>
            </a:r>
            <a:r>
              <a:rPr lang="en-US" b="1" dirty="0" err="1"/>
              <a:t>Specifiers</a:t>
            </a:r>
            <a:r>
              <a:rPr lang="en-US" b="1" dirty="0"/>
              <a:t> C</a:t>
            </a:r>
            <a:r>
              <a:rPr lang="en-US" b="1"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a:t>The protected access </a:t>
            </a:r>
            <a:r>
              <a:rPr lang="en-US" dirty="0" err="1"/>
              <a:t>specifier</a:t>
            </a:r>
            <a:r>
              <a:rPr lang="en-US" dirty="0"/>
              <a:t> hides its member variables and functions from other classes and objects. This type of variable or function can only be accessed in child class. It becomes very important while implementing inheritance.</a:t>
            </a:r>
          </a:p>
        </p:txBody>
      </p:sp>
    </p:spTree>
    <p:extLst>
      <p:ext uri="{BB962C8B-B14F-4D97-AF65-F5344CB8AC3E}">
        <p14:creationId xmlns:p14="http://schemas.microsoft.com/office/powerpoint/2010/main" val="281233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530" y="0"/>
            <a:ext cx="6316479" cy="5638800"/>
          </a:xfrm>
        </p:spPr>
      </p:pic>
      <p:sp>
        <p:nvSpPr>
          <p:cNvPr id="5" name="Rectangle 4"/>
          <p:cNvSpPr/>
          <p:nvPr/>
        </p:nvSpPr>
        <p:spPr>
          <a:xfrm>
            <a:off x="685800" y="5715000"/>
            <a:ext cx="7620000" cy="646331"/>
          </a:xfrm>
          <a:prstGeom prst="rect">
            <a:avLst/>
          </a:prstGeom>
        </p:spPr>
        <p:txBody>
          <a:bodyPr wrap="square">
            <a:spAutoFit/>
          </a:bodyPr>
          <a:lstStyle/>
          <a:p>
            <a:r>
              <a:rPr lang="en-US" dirty="0">
                <a:latin typeface="arial" panose="020B0604020202020204" pitchFamily="34" charset="0"/>
              </a:rPr>
              <a:t>‘Protected_Specifier.access.name’ is inaccessible due to its protection level.</a:t>
            </a:r>
            <a:endParaRPr lang="en-US" dirty="0"/>
          </a:p>
        </p:txBody>
      </p:sp>
    </p:spTree>
    <p:extLst>
      <p:ext uri="{BB962C8B-B14F-4D97-AF65-F5344CB8AC3E}">
        <p14:creationId xmlns:p14="http://schemas.microsoft.com/office/powerpoint/2010/main" val="20324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228600"/>
            <a:ext cx="6932749" cy="6248400"/>
          </a:xfrm>
        </p:spPr>
      </p:pic>
    </p:spTree>
    <p:extLst>
      <p:ext uri="{BB962C8B-B14F-4D97-AF65-F5344CB8AC3E}">
        <p14:creationId xmlns:p14="http://schemas.microsoft.com/office/powerpoint/2010/main" val="95662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Internal Access </a:t>
            </a:r>
            <a:r>
              <a:rPr lang="en-US" b="1" dirty="0" err="1" smtClean="0"/>
              <a:t>Specifiers</a:t>
            </a:r>
            <a:endParaRPr lang="en-US" dirty="0"/>
          </a:p>
        </p:txBody>
      </p:sp>
      <p:sp>
        <p:nvSpPr>
          <p:cNvPr id="3" name="Content Placeholder 2"/>
          <p:cNvSpPr>
            <a:spLocks noGrp="1"/>
          </p:cNvSpPr>
          <p:nvPr>
            <p:ph idx="1"/>
          </p:nvPr>
        </p:nvSpPr>
        <p:spPr/>
        <p:txBody>
          <a:bodyPr/>
          <a:lstStyle/>
          <a:p>
            <a:pPr marL="0" indent="0">
              <a:buNone/>
            </a:pPr>
            <a:r>
              <a:rPr lang="en-US" dirty="0"/>
              <a:t>The internal access </a:t>
            </a:r>
            <a:r>
              <a:rPr lang="en-US" dirty="0" err="1"/>
              <a:t>specifier</a:t>
            </a:r>
            <a:r>
              <a:rPr lang="en-US" dirty="0"/>
              <a:t> hides its member variables and methods from other classes and objects, that is resides in other namespace. The variable or classes that are declared with </a:t>
            </a:r>
            <a:r>
              <a:rPr lang="en-US" b="1" dirty="0"/>
              <a:t>internal</a:t>
            </a:r>
            <a:r>
              <a:rPr lang="en-US" dirty="0"/>
              <a:t> can be access by any member within application. It is the default access </a:t>
            </a:r>
            <a:r>
              <a:rPr lang="en-US" dirty="0" err="1"/>
              <a:t>specifiers</a:t>
            </a:r>
            <a:r>
              <a:rPr lang="en-US" dirty="0"/>
              <a:t> for a class in C# programming.</a:t>
            </a:r>
          </a:p>
        </p:txBody>
      </p:sp>
    </p:spTree>
    <p:extLst>
      <p:ext uri="{BB962C8B-B14F-4D97-AF65-F5344CB8AC3E}">
        <p14:creationId xmlns:p14="http://schemas.microsoft.com/office/powerpoint/2010/main" val="226618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0"/>
            <a:ext cx="6705600" cy="6345084"/>
          </a:xfrm>
        </p:spPr>
      </p:pic>
    </p:spTree>
    <p:extLst>
      <p:ext uri="{BB962C8B-B14F-4D97-AF65-F5344CB8AC3E}">
        <p14:creationId xmlns:p14="http://schemas.microsoft.com/office/powerpoint/2010/main" val="85551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Protected Internal Access </a:t>
            </a:r>
            <a:r>
              <a:rPr lang="en-US" b="1" dirty="0" err="1" smtClean="0"/>
              <a:t>Specifiers</a:t>
            </a:r>
            <a:endParaRPr lang="en-US" dirty="0"/>
          </a:p>
        </p:txBody>
      </p:sp>
      <p:sp>
        <p:nvSpPr>
          <p:cNvPr id="3" name="Content Placeholder 2"/>
          <p:cNvSpPr>
            <a:spLocks noGrp="1"/>
          </p:cNvSpPr>
          <p:nvPr>
            <p:ph idx="1"/>
          </p:nvPr>
        </p:nvSpPr>
        <p:spPr/>
        <p:txBody>
          <a:bodyPr/>
          <a:lstStyle/>
          <a:p>
            <a:pPr marL="0" indent="0">
              <a:buNone/>
            </a:pPr>
            <a:r>
              <a:rPr lang="en-US" dirty="0"/>
              <a:t>The protected internal access </a:t>
            </a:r>
            <a:r>
              <a:rPr lang="en-US" dirty="0" err="1"/>
              <a:t>specifier</a:t>
            </a:r>
            <a:r>
              <a:rPr lang="en-US" dirty="0"/>
              <a:t> allows its members to be accessed in derived class, containing class or classes within same application. However, this access </a:t>
            </a:r>
            <a:r>
              <a:rPr lang="en-US" dirty="0" err="1"/>
              <a:t>specifier</a:t>
            </a:r>
            <a:r>
              <a:rPr lang="en-US" dirty="0"/>
              <a:t> rarely used in C# programming but it becomes important while implementing inheritance.</a:t>
            </a:r>
          </a:p>
        </p:txBody>
      </p:sp>
    </p:spTree>
    <p:extLst>
      <p:ext uri="{BB962C8B-B14F-4D97-AF65-F5344CB8AC3E}">
        <p14:creationId xmlns:p14="http://schemas.microsoft.com/office/powerpoint/2010/main" val="231672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What problem would arise if internal details is accessible to the outside world?</a:t>
            </a:r>
            <a:endParaRPr lang="en-US" dirty="0"/>
          </a:p>
        </p:txBody>
      </p:sp>
      <p:pic>
        <p:nvPicPr>
          <p:cNvPr id="3074" name="Picture 2" descr="C:\Users\Administrator\Desktop\smc_skype_board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74732" y="3451332"/>
            <a:ext cx="4311862" cy="24383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istrator\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32888"/>
            <a:ext cx="4572000" cy="342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62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304800"/>
            <a:ext cx="6861518" cy="6114224"/>
          </a:xfrm>
        </p:spPr>
      </p:pic>
    </p:spTree>
    <p:extLst>
      <p:ext uri="{BB962C8B-B14F-4D97-AF65-F5344CB8AC3E}">
        <p14:creationId xmlns:p14="http://schemas.microsoft.com/office/powerpoint/2010/main" val="401308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Get Set </a:t>
            </a:r>
            <a:r>
              <a:rPr lang="en-US" b="1" dirty="0" smtClean="0"/>
              <a:t>Modifier</a:t>
            </a:r>
            <a:endParaRPr lang="en-US" dirty="0"/>
          </a:p>
        </p:txBody>
      </p:sp>
      <p:sp>
        <p:nvSpPr>
          <p:cNvPr id="3" name="Content Placeholder 2"/>
          <p:cNvSpPr>
            <a:spLocks noGrp="1"/>
          </p:cNvSpPr>
          <p:nvPr>
            <p:ph idx="1"/>
          </p:nvPr>
        </p:nvSpPr>
        <p:spPr/>
        <p:txBody>
          <a:bodyPr/>
          <a:lstStyle/>
          <a:p>
            <a:pPr marL="0" indent="0">
              <a:buNone/>
            </a:pPr>
            <a:r>
              <a:rPr lang="en-US" dirty="0"/>
              <a:t>The get set </a:t>
            </a:r>
            <a:r>
              <a:rPr lang="en-US" dirty="0" err="1"/>
              <a:t>accessor</a:t>
            </a:r>
            <a:r>
              <a:rPr lang="en-US" dirty="0"/>
              <a:t> or modifier mostly used for storing and retrieving value from the private field. The get </a:t>
            </a:r>
            <a:r>
              <a:rPr lang="en-US" dirty="0" err="1"/>
              <a:t>accessor</a:t>
            </a:r>
            <a:r>
              <a:rPr lang="en-US" dirty="0"/>
              <a:t> must return a value of property type where set </a:t>
            </a:r>
            <a:r>
              <a:rPr lang="en-US" dirty="0" err="1"/>
              <a:t>accessor</a:t>
            </a:r>
            <a:r>
              <a:rPr lang="en-US" dirty="0"/>
              <a:t> returns void. The set </a:t>
            </a:r>
            <a:r>
              <a:rPr lang="en-US" dirty="0" err="1"/>
              <a:t>accessor</a:t>
            </a:r>
            <a:r>
              <a:rPr lang="en-US" dirty="0"/>
              <a:t> uses an implicit parameter called value. In simple word, the get method used for retrieving value from private field whereas set method used for storing value in private variables.</a:t>
            </a:r>
          </a:p>
        </p:txBody>
      </p:sp>
    </p:spTree>
    <p:extLst>
      <p:ext uri="{BB962C8B-B14F-4D97-AF65-F5344CB8AC3E}">
        <p14:creationId xmlns:p14="http://schemas.microsoft.com/office/powerpoint/2010/main" val="239404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21412"/>
            <a:ext cx="5715000" cy="6844448"/>
          </a:xfrm>
        </p:spPr>
      </p:pic>
    </p:spTree>
    <p:extLst>
      <p:ext uri="{BB962C8B-B14F-4D97-AF65-F5344CB8AC3E}">
        <p14:creationId xmlns:p14="http://schemas.microsoft.com/office/powerpoint/2010/main" val="240337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
            <a:ext cx="4536000" cy="6096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4343400"/>
            <a:ext cx="4736598" cy="2290467"/>
          </a:xfrm>
          <a:prstGeom prst="rect">
            <a:avLst/>
          </a:prstGeom>
        </p:spPr>
      </p:pic>
    </p:spTree>
    <p:extLst>
      <p:ext uri="{BB962C8B-B14F-4D97-AF65-F5344CB8AC3E}">
        <p14:creationId xmlns:p14="http://schemas.microsoft.com/office/powerpoint/2010/main" val="109211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Modifier</a:t>
            </a:r>
            <a:endParaRPr lang="en-US"/>
          </a:p>
        </p:txBody>
      </p:sp>
      <p:pic>
        <p:nvPicPr>
          <p:cNvPr id="4" name="Picture 2" descr="C:\Users\Administrator\Desktop\251369-15254-Access-Modifiers.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0" y="1371600"/>
            <a:ext cx="908040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733800" y="3810000"/>
            <a:ext cx="6096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15200" y="3810000"/>
            <a:ext cx="6096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2175" y="3652859"/>
            <a:ext cx="491225" cy="369332"/>
          </a:xfrm>
          <a:prstGeom prst="rect">
            <a:avLst/>
          </a:prstGeom>
        </p:spPr>
        <p:txBody>
          <a:bodyPr wrap="none">
            <a:spAutoFit/>
          </a:bodyPr>
          <a:lstStyle/>
          <a:p>
            <a:r>
              <a:rPr lang="en-US" dirty="0"/>
              <a:t>yes</a:t>
            </a:r>
            <a:endParaRPr lang="en-US" dirty="0"/>
          </a:p>
        </p:txBody>
      </p:sp>
      <p:sp>
        <p:nvSpPr>
          <p:cNvPr id="7" name="Rectangle 6"/>
          <p:cNvSpPr/>
          <p:nvPr/>
        </p:nvSpPr>
        <p:spPr>
          <a:xfrm>
            <a:off x="7283721" y="3682484"/>
            <a:ext cx="491225" cy="369332"/>
          </a:xfrm>
          <a:prstGeom prst="rect">
            <a:avLst/>
          </a:prstGeom>
        </p:spPr>
        <p:txBody>
          <a:bodyPr wrap="none">
            <a:spAutoFit/>
          </a:bodyPr>
          <a:lstStyle/>
          <a:p>
            <a:r>
              <a:rPr lang="en-US" dirty="0"/>
              <a:t>yes</a:t>
            </a:r>
            <a:endParaRPr lang="en-US" dirty="0"/>
          </a:p>
        </p:txBody>
      </p:sp>
    </p:spTree>
    <p:extLst>
      <p:ext uri="{BB962C8B-B14F-4D97-AF65-F5344CB8AC3E}">
        <p14:creationId xmlns:p14="http://schemas.microsoft.com/office/powerpoint/2010/main" val="1788884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a:t>
            </a:r>
            <a:r>
              <a:rPr lang="en-US" dirty="0" smtClean="0"/>
              <a:t>Encapsulation</a:t>
            </a:r>
            <a:r>
              <a:rPr lang="en-US" dirty="0"/>
              <a:t/>
            </a:r>
            <a:br>
              <a:rPr lang="en-US" dirty="0"/>
            </a:br>
            <a:endParaRPr lang="en-US" dirty="0"/>
          </a:p>
        </p:txBody>
      </p:sp>
      <p:sp>
        <p:nvSpPr>
          <p:cNvPr id="3" name="Content Placeholder 2"/>
          <p:cNvSpPr>
            <a:spLocks noGrp="1"/>
          </p:cNvSpPr>
          <p:nvPr>
            <p:ph idx="1"/>
          </p:nvPr>
        </p:nvSpPr>
        <p:spPr>
          <a:xfrm>
            <a:off x="457200" y="1066800"/>
            <a:ext cx="8229600" cy="5943600"/>
          </a:xfrm>
        </p:spPr>
        <p:txBody>
          <a:bodyPr>
            <a:normAutofit/>
          </a:bodyPr>
          <a:lstStyle/>
          <a:p>
            <a:r>
              <a:rPr lang="en-US" dirty="0"/>
              <a:t>Encapsulation plays an important role in object oriented programming. It can be defined as </a:t>
            </a:r>
            <a:r>
              <a:rPr lang="en-US" b="1" i="1" u="sng" dirty="0">
                <a:solidFill>
                  <a:srgbClr val="FF0000"/>
                </a:solidFill>
              </a:rPr>
              <a:t>concealing decisions which are related to the design of a computer program. </a:t>
            </a:r>
            <a:endParaRPr lang="en-US" b="1" i="1" u="sng" dirty="0" smtClean="0">
              <a:solidFill>
                <a:srgbClr val="FF0000"/>
              </a:solidFill>
            </a:endParaRPr>
          </a:p>
          <a:p>
            <a:r>
              <a:rPr lang="en-US" dirty="0" smtClean="0"/>
              <a:t>The </a:t>
            </a:r>
            <a:r>
              <a:rPr lang="en-US" dirty="0"/>
              <a:t>purpose of encapsulation is </a:t>
            </a:r>
            <a:r>
              <a:rPr lang="en-US" b="1" i="1" u="sng" dirty="0">
                <a:solidFill>
                  <a:schemeClr val="accent2">
                    <a:lumMod val="50000"/>
                  </a:schemeClr>
                </a:solidFill>
              </a:rPr>
              <a:t>to protect the other parts of the application from changing when one piece of information is changed</a:t>
            </a:r>
            <a:r>
              <a:rPr lang="en-US" dirty="0"/>
              <a:t>. To conceal a design decision, a programmer will need to build a strong interface. This interface will cover the rest of the application from any changes that are made. </a:t>
            </a:r>
            <a:endParaRPr lang="en-US" dirty="0" smtClean="0"/>
          </a:p>
          <a:p>
            <a:r>
              <a:rPr lang="en-US" dirty="0" smtClean="0"/>
              <a:t>In </a:t>
            </a:r>
            <a:r>
              <a:rPr lang="en-US" dirty="0"/>
              <a:t>contemporary programming languages, </a:t>
            </a:r>
            <a:r>
              <a:rPr lang="en-US" b="1" dirty="0">
                <a:solidFill>
                  <a:srgbClr val="7030A0"/>
                </a:solidFill>
              </a:rPr>
              <a:t>the concept of encapsulation has been used in a number of different ways</a:t>
            </a:r>
            <a:r>
              <a:rPr lang="en-US" dirty="0" smtClean="0"/>
              <a:t>. </a:t>
            </a:r>
            <a:r>
              <a:rPr lang="en-US" dirty="0"/>
              <a:t>While some people choose to use encapsulation as a general term for hiding information, others use it in a manner which is much more specific. </a:t>
            </a:r>
          </a:p>
        </p:txBody>
      </p:sp>
    </p:spTree>
    <p:extLst>
      <p:ext uri="{BB962C8B-B14F-4D97-AF65-F5344CB8AC3E}">
        <p14:creationId xmlns:p14="http://schemas.microsoft.com/office/powerpoint/2010/main" val="179152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a:t>
            </a:r>
            <a:r>
              <a:rPr lang="en-US" dirty="0" smtClean="0"/>
              <a:t>Encapsulation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object </a:t>
            </a:r>
            <a:r>
              <a:rPr lang="en-US" dirty="0"/>
              <a:t>oriented programming, the software module may hide the data by encapsulating it within a module which showcases an interface. </a:t>
            </a:r>
            <a:r>
              <a:rPr lang="en-US" dirty="0">
                <a:solidFill>
                  <a:srgbClr val="C00000"/>
                </a:solidFill>
              </a:rPr>
              <a:t>It will reduce the chances of a software being damaged during its development by transferring the dependency of the code into an interface which is secure. </a:t>
            </a:r>
            <a:endParaRPr lang="en-US" dirty="0" smtClean="0">
              <a:solidFill>
                <a:srgbClr val="C00000"/>
              </a:solidFill>
            </a:endParaRPr>
          </a:p>
          <a:p>
            <a:r>
              <a:rPr lang="en-US" dirty="0" smtClean="0"/>
              <a:t>The </a:t>
            </a:r>
            <a:r>
              <a:rPr lang="en-US" dirty="0"/>
              <a:t>elements will carry out operations on the interface so that if a change occurs, it is not necessary for the clients to change as well. In most cases, </a:t>
            </a:r>
            <a:r>
              <a:rPr lang="en-US" dirty="0">
                <a:solidFill>
                  <a:srgbClr val="FF0000"/>
                </a:solidFill>
              </a:rPr>
              <a:t>the information will be hidden by concealing the layout of the data. If the layout is altered, the change will be reduced to a small portion of the program.</a:t>
            </a:r>
          </a:p>
        </p:txBody>
      </p:sp>
    </p:spTree>
    <p:extLst>
      <p:ext uri="{BB962C8B-B14F-4D97-AF65-F5344CB8AC3E}">
        <p14:creationId xmlns:p14="http://schemas.microsoft.com/office/powerpoint/2010/main" val="378900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a:t>
            </a:r>
            <a:r>
              <a:rPr lang="en-US" dirty="0" smtClean="0"/>
              <a:t>Encapsulation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By providing only setter or getter method, you can make the class </a:t>
            </a:r>
            <a:r>
              <a:rPr lang="en-US" b="1" dirty="0"/>
              <a:t>read-only or write-only</a:t>
            </a:r>
            <a:r>
              <a:rPr lang="en-US" dirty="0"/>
              <a:t>.</a:t>
            </a:r>
          </a:p>
          <a:p>
            <a:r>
              <a:rPr lang="en-US" dirty="0"/>
              <a:t>It provides you the </a:t>
            </a:r>
            <a:r>
              <a:rPr lang="en-US" b="1" dirty="0"/>
              <a:t>control over the data</a:t>
            </a:r>
            <a:r>
              <a:rPr lang="en-US" dirty="0"/>
              <a:t>. Suppose you want to set the value of </a:t>
            </a:r>
            <a:r>
              <a:rPr lang="en-US" dirty="0" err="1" smtClean="0"/>
              <a:t>cgpa</a:t>
            </a:r>
            <a:r>
              <a:rPr lang="en-US" dirty="0" smtClean="0"/>
              <a:t> is greater </a:t>
            </a:r>
            <a:r>
              <a:rPr lang="en-US" dirty="0"/>
              <a:t>than </a:t>
            </a:r>
            <a:r>
              <a:rPr lang="en-US" dirty="0" smtClean="0"/>
              <a:t>3.8, then the grade is A+.</a:t>
            </a:r>
            <a:endParaRPr lang="en-US" dirty="0"/>
          </a:p>
          <a:p>
            <a:endParaRPr lang="en-US" dirty="0"/>
          </a:p>
        </p:txBody>
      </p:sp>
    </p:spTree>
    <p:extLst>
      <p:ext uri="{BB962C8B-B14F-4D97-AF65-F5344CB8AC3E}">
        <p14:creationId xmlns:p14="http://schemas.microsoft.com/office/powerpoint/2010/main" val="180774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 1:</a:t>
            </a:r>
            <a:r>
              <a:rPr lang="en-US" dirty="0"/>
              <a:t> Write a program to demonstrate private access </a:t>
            </a:r>
            <a:r>
              <a:rPr lang="en-US" dirty="0" err="1"/>
              <a:t>specifier</a:t>
            </a:r>
            <a:r>
              <a:rPr lang="en-US" dirty="0" smtClean="0"/>
              <a:t>.</a:t>
            </a:r>
          </a:p>
          <a:p>
            <a:r>
              <a:rPr lang="en-US" b="1" dirty="0"/>
              <a:t>Qu2:</a:t>
            </a:r>
            <a:r>
              <a:rPr lang="en-US" dirty="0"/>
              <a:t> Write a program to explain protected access </a:t>
            </a:r>
            <a:r>
              <a:rPr lang="en-US" dirty="0" err="1" smtClean="0"/>
              <a:t>specifier</a:t>
            </a:r>
            <a:r>
              <a:rPr lang="en-US" dirty="0" smtClean="0"/>
              <a:t>.</a:t>
            </a:r>
          </a:p>
          <a:p>
            <a:r>
              <a:rPr lang="en-US" b="1" dirty="0"/>
              <a:t>Qu3:</a:t>
            </a:r>
            <a:r>
              <a:rPr lang="en-US" dirty="0"/>
              <a:t> Write a program to store and retrieve value from private variable using get set property.</a:t>
            </a:r>
          </a:p>
        </p:txBody>
      </p:sp>
    </p:spTree>
    <p:extLst>
      <p:ext uri="{BB962C8B-B14F-4D97-AF65-F5344CB8AC3E}">
        <p14:creationId xmlns:p14="http://schemas.microsoft.com/office/powerpoint/2010/main" val="324190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is inside?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000" dirty="0" smtClean="0"/>
              <a:t>A small container with medicines inside. </a:t>
            </a:r>
          </a:p>
          <a:p>
            <a:pPr marL="0" indent="0">
              <a:buNone/>
            </a:pPr>
            <a:r>
              <a:rPr lang="en-US" sz="2000" dirty="0" smtClean="0"/>
              <a:t>Capsule – </a:t>
            </a:r>
            <a:r>
              <a:rPr lang="en-US" sz="2000" b="1" i="1" dirty="0" smtClean="0">
                <a:solidFill>
                  <a:srgbClr val="FF0000"/>
                </a:solidFill>
              </a:rPr>
              <a:t>encapsulate the medicines </a:t>
            </a:r>
          </a:p>
          <a:p>
            <a:pPr marL="0" indent="0">
              <a:buNone/>
            </a:pPr>
            <a:endParaRPr lang="en-US" sz="2000" dirty="0"/>
          </a:p>
        </p:txBody>
      </p:sp>
      <p:pic>
        <p:nvPicPr>
          <p:cNvPr id="4" name="Picture 2" descr="C:\Users\Administrator\Desktop\opened-red-white-pill-capsule-d-crimson-granules-render-pills-drugs-medicine-healthcare-concept-3468306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5900" y="2447051"/>
            <a:ext cx="3178175" cy="26036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Administrator\Desktop\Capsu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40767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94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i="1" dirty="0" smtClean="0"/>
              <a:t>- to </a:t>
            </a:r>
            <a:r>
              <a:rPr lang="en-US" b="1" i="1" dirty="0"/>
              <a:t>bind</a:t>
            </a:r>
            <a:r>
              <a:rPr lang="en-US" i="1" dirty="0"/>
              <a:t> related functionality (Methods) &amp; Data (Variables) in a </a:t>
            </a:r>
            <a:r>
              <a:rPr lang="en-US" b="1" i="1" dirty="0"/>
              <a:t>protective wrapper </a:t>
            </a:r>
            <a:r>
              <a:rPr lang="en-US" i="1" dirty="0"/>
              <a:t>(Class) </a:t>
            </a:r>
            <a:endParaRPr lang="en-US" i="1" dirty="0" smtClean="0"/>
          </a:p>
          <a:p>
            <a:r>
              <a:rPr lang="en-US" dirty="0"/>
              <a:t> Encapsulation is used to hide its members from outside class or interface</a:t>
            </a:r>
            <a:endParaRPr lang="en-US" i="1" dirty="0" smtClean="0"/>
          </a:p>
          <a:p>
            <a:r>
              <a:rPr lang="en-US" i="1" dirty="0" smtClean="0"/>
              <a:t>so </a:t>
            </a:r>
            <a:r>
              <a:rPr lang="en-US" i="1" dirty="0"/>
              <a:t>that the code can be saved from </a:t>
            </a:r>
            <a:r>
              <a:rPr lang="en-US" b="1" i="1" dirty="0"/>
              <a:t>unauthorized access</a:t>
            </a:r>
            <a:r>
              <a:rPr lang="en-US" i="1" dirty="0"/>
              <a:t> by outer world and can be made easy to maintain.</a:t>
            </a:r>
            <a:endParaRPr lang="en-US" dirty="0"/>
          </a:p>
        </p:txBody>
      </p:sp>
    </p:spTree>
    <p:extLst>
      <p:ext uri="{BB962C8B-B14F-4D97-AF65-F5344CB8AC3E}">
        <p14:creationId xmlns:p14="http://schemas.microsoft.com/office/powerpoint/2010/main" val="373645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153400" cy="5287963"/>
          </a:xfrm>
        </p:spPr>
        <p:txBody>
          <a:bodyPr/>
          <a:lstStyle/>
          <a:p>
            <a:r>
              <a:rPr lang="en-US" dirty="0" smtClean="0"/>
              <a:t>Encapsulation</a:t>
            </a:r>
            <a:endParaRPr lang="en-US" dirty="0"/>
          </a:p>
        </p:txBody>
      </p:sp>
      <p:pic>
        <p:nvPicPr>
          <p:cNvPr id="1026" name="Picture 2" descr="C:\Users\Administrator\Desktop\encapsulation-in-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68" y="1524000"/>
            <a:ext cx="6242050" cy="41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77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In encapsulation the variables of a class will be hidden from other classes, and can be accessed only through the methods of their current class, therefore it is also known as </a:t>
            </a:r>
            <a:r>
              <a:rPr lang="en-US" b="1" dirty="0"/>
              <a:t>data hiding.</a:t>
            </a:r>
          </a:p>
        </p:txBody>
      </p:sp>
    </p:spTree>
    <p:extLst>
      <p:ext uri="{BB962C8B-B14F-4D97-AF65-F5344CB8AC3E}">
        <p14:creationId xmlns:p14="http://schemas.microsoft.com/office/powerpoint/2010/main" val="407739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b="1" dirty="0" smtClean="0"/>
              <a:t>Encapsulation</a:t>
            </a:r>
            <a:r>
              <a:rPr lang="en-US" dirty="0"/>
              <a:t> is a </a:t>
            </a:r>
            <a:r>
              <a:rPr lang="en-US" i="1" dirty="0"/>
              <a:t>process of wrapping code and data together into a single unit</a:t>
            </a:r>
            <a:r>
              <a:rPr lang="en-US" dirty="0"/>
              <a:t>, </a:t>
            </a:r>
            <a:endParaRPr lang="en-US" dirty="0" smtClean="0"/>
          </a:p>
          <a:p>
            <a:pPr lvl="1"/>
            <a:r>
              <a:rPr lang="en-US" dirty="0"/>
              <a:t>F</a:t>
            </a:r>
            <a:r>
              <a:rPr lang="en-US" dirty="0" smtClean="0"/>
              <a:t>or </a:t>
            </a:r>
            <a:r>
              <a:rPr lang="en-US" dirty="0"/>
              <a:t>example capsule </a:t>
            </a:r>
            <a:r>
              <a:rPr lang="en-US" dirty="0" smtClean="0"/>
              <a:t>which is mixed </a:t>
            </a:r>
            <a:r>
              <a:rPr lang="en-US" dirty="0"/>
              <a:t>of several medicines.</a:t>
            </a:r>
          </a:p>
          <a:p>
            <a:r>
              <a:rPr lang="en-US" dirty="0"/>
              <a:t>We can create a </a:t>
            </a:r>
            <a:r>
              <a:rPr lang="en-US" u="sng" dirty="0"/>
              <a:t>fully encapsulated class </a:t>
            </a:r>
            <a:r>
              <a:rPr lang="en-US" dirty="0"/>
              <a:t>in java by making all the </a:t>
            </a:r>
            <a:r>
              <a:rPr lang="en-US" b="1" dirty="0">
                <a:solidFill>
                  <a:srgbClr val="FF0000"/>
                </a:solidFill>
              </a:rPr>
              <a:t>data members of the class private</a:t>
            </a:r>
            <a:r>
              <a:rPr lang="en-US" dirty="0"/>
              <a:t>. Now we can use </a:t>
            </a:r>
            <a:r>
              <a:rPr lang="en-US" b="1" dirty="0" smtClean="0">
                <a:solidFill>
                  <a:srgbClr val="660066"/>
                </a:solidFill>
              </a:rPr>
              <a:t>set </a:t>
            </a:r>
            <a:r>
              <a:rPr lang="en-US" b="1" dirty="0">
                <a:solidFill>
                  <a:srgbClr val="660066"/>
                </a:solidFill>
              </a:rPr>
              <a:t>and </a:t>
            </a:r>
            <a:r>
              <a:rPr lang="en-US" b="1" dirty="0" smtClean="0">
                <a:solidFill>
                  <a:srgbClr val="660066"/>
                </a:solidFill>
              </a:rPr>
              <a:t>get </a:t>
            </a:r>
            <a:r>
              <a:rPr lang="en-US" b="1" dirty="0">
                <a:solidFill>
                  <a:srgbClr val="660066"/>
                </a:solidFill>
              </a:rPr>
              <a:t>methods </a:t>
            </a:r>
            <a:r>
              <a:rPr lang="en-US" dirty="0"/>
              <a:t>to set and get the data in it.</a:t>
            </a:r>
          </a:p>
          <a:p>
            <a:endParaRPr lang="en-US" dirty="0"/>
          </a:p>
        </p:txBody>
      </p:sp>
    </p:spTree>
    <p:extLst>
      <p:ext uri="{BB962C8B-B14F-4D97-AF65-F5344CB8AC3E}">
        <p14:creationId xmlns:p14="http://schemas.microsoft.com/office/powerpoint/2010/main" val="324707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dirty="0"/>
              <a:t>Objects encapsulate data and implementation details. To the outside world, an object is a black box that exhibits a certain behavior.</a:t>
            </a:r>
          </a:p>
          <a:p>
            <a:r>
              <a:rPr lang="en-US" dirty="0"/>
              <a:t>The behavior of this object is what which is useful for the external world or other objects.</a:t>
            </a:r>
          </a:p>
          <a:p>
            <a:r>
              <a:rPr lang="en-US" dirty="0"/>
              <a:t>An object exposes its behavior by means of public methods or functions.</a:t>
            </a:r>
          </a:p>
          <a:p>
            <a:r>
              <a:rPr lang="en-US" dirty="0"/>
              <a:t>The set of functions an object exposes to other objects or external world acts as the interface of the object.</a:t>
            </a:r>
          </a:p>
          <a:p>
            <a:endParaRPr lang="en-US" dirty="0"/>
          </a:p>
        </p:txBody>
      </p:sp>
    </p:spTree>
    <p:extLst>
      <p:ext uri="{BB962C8B-B14F-4D97-AF65-F5344CB8AC3E}">
        <p14:creationId xmlns:p14="http://schemas.microsoft.com/office/powerpoint/2010/main" val="27109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Access </a:t>
            </a:r>
            <a:r>
              <a:rPr lang="en-US" b="1" dirty="0" err="1"/>
              <a:t>Specifiers</a:t>
            </a:r>
            <a:r>
              <a:rPr lang="en-US" b="1" dirty="0"/>
              <a:t> in C</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Access </a:t>
            </a:r>
            <a:r>
              <a:rPr lang="en-US" dirty="0" err="1"/>
              <a:t>Specifiers</a:t>
            </a:r>
            <a:r>
              <a:rPr lang="en-US" dirty="0"/>
              <a:t> defines the scope of a class member. A class member can be variable or function. In C# there are five types of access </a:t>
            </a:r>
            <a:r>
              <a:rPr lang="en-US" dirty="0" err="1" smtClean="0"/>
              <a:t>specifiers</a:t>
            </a:r>
            <a:r>
              <a:rPr lang="en-US" dirty="0"/>
              <a:t> are available</a:t>
            </a:r>
            <a:r>
              <a:rPr lang="en-US" dirty="0" smtClean="0"/>
              <a:t>.</a:t>
            </a:r>
          </a:p>
          <a:p>
            <a:pPr marL="0" indent="0">
              <a:buNone/>
            </a:pPr>
            <a:endParaRPr lang="en-US" dirty="0" smtClean="0"/>
          </a:p>
          <a:p>
            <a:r>
              <a:rPr lang="en-US" dirty="0" smtClean="0"/>
              <a:t> Public Access </a:t>
            </a:r>
            <a:r>
              <a:rPr lang="en-US" dirty="0" err="1" smtClean="0"/>
              <a:t>Specifiers</a:t>
            </a:r>
            <a:endParaRPr lang="en-US" dirty="0" smtClean="0"/>
          </a:p>
          <a:p>
            <a:r>
              <a:rPr lang="en-US" dirty="0" smtClean="0"/>
              <a:t> Private Access </a:t>
            </a:r>
            <a:r>
              <a:rPr lang="en-US" dirty="0" err="1" smtClean="0"/>
              <a:t>Specifiers</a:t>
            </a:r>
            <a:endParaRPr lang="en-US" dirty="0" smtClean="0"/>
          </a:p>
          <a:p>
            <a:r>
              <a:rPr lang="en-US" dirty="0" smtClean="0"/>
              <a:t> Protected Access </a:t>
            </a:r>
            <a:r>
              <a:rPr lang="en-US" dirty="0" err="1" smtClean="0"/>
              <a:t>Specifiers</a:t>
            </a:r>
            <a:endParaRPr lang="en-US" dirty="0" smtClean="0"/>
          </a:p>
          <a:p>
            <a:r>
              <a:rPr lang="en-US" dirty="0" smtClean="0"/>
              <a:t> Internal Access </a:t>
            </a:r>
            <a:r>
              <a:rPr lang="en-US" dirty="0" err="1" smtClean="0"/>
              <a:t>Specifiers</a:t>
            </a:r>
            <a:endParaRPr lang="en-US" dirty="0" smtClean="0"/>
          </a:p>
          <a:p>
            <a:r>
              <a:rPr lang="en-US" dirty="0" smtClean="0"/>
              <a:t> Protected Internal Access </a:t>
            </a:r>
            <a:r>
              <a:rPr lang="en-US" dirty="0" err="1" smtClean="0"/>
              <a:t>Specifiers</a:t>
            </a:r>
            <a:r>
              <a:rPr lang="en-US" dirty="0" smtClean="0"/>
              <a:t>.</a:t>
            </a:r>
            <a:endParaRPr lang="en-US" dirty="0"/>
          </a:p>
        </p:txBody>
      </p:sp>
    </p:spTree>
    <p:extLst>
      <p:ext uri="{BB962C8B-B14F-4D97-AF65-F5344CB8AC3E}">
        <p14:creationId xmlns:p14="http://schemas.microsoft.com/office/powerpoint/2010/main" val="273488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TotalTime>
  <Words>640</Words>
  <Application>Microsoft Office PowerPoint</Application>
  <PresentationFormat>On-screen Show (4:3)</PresentationFormat>
  <Paragraphs>61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Encapsulation</vt:lpstr>
      <vt:lpstr>PowerPoint Presentation</vt:lpstr>
      <vt:lpstr>What is inside?</vt:lpstr>
      <vt:lpstr>Encapsulation</vt:lpstr>
      <vt:lpstr>PowerPoint Presentation</vt:lpstr>
      <vt:lpstr>Encapsulation</vt:lpstr>
      <vt:lpstr>Encapsulation</vt:lpstr>
      <vt:lpstr>Encapsulation</vt:lpstr>
      <vt:lpstr>What is Access Specifiers in C#?</vt:lpstr>
      <vt:lpstr>Public Access Specifiers (C#)</vt:lpstr>
      <vt:lpstr>PowerPoint Presentation</vt:lpstr>
      <vt:lpstr>Private Access Specifiers (C#)</vt:lpstr>
      <vt:lpstr>PowerPoint Presentation</vt:lpstr>
      <vt:lpstr>Protected Access Specifiers C#</vt:lpstr>
      <vt:lpstr>PowerPoint Presentation</vt:lpstr>
      <vt:lpstr>PowerPoint Presentation</vt:lpstr>
      <vt:lpstr>C# Internal Access Specifiers</vt:lpstr>
      <vt:lpstr>PowerPoint Presentation</vt:lpstr>
      <vt:lpstr>C# Protected Internal Access Specifiers</vt:lpstr>
      <vt:lpstr>PowerPoint Presentation</vt:lpstr>
      <vt:lpstr>C# Get Set Modifier</vt:lpstr>
      <vt:lpstr>PowerPoint Presentation</vt:lpstr>
      <vt:lpstr>PowerPoint Presentation</vt:lpstr>
      <vt:lpstr>Access Modifier</vt:lpstr>
      <vt:lpstr>Advantage of Encapsulation </vt:lpstr>
      <vt:lpstr>Advantage of Encapsulation </vt:lpstr>
      <vt:lpstr>Advantage of Encapsulation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Diu</cp:lastModifiedBy>
  <cp:revision>137</cp:revision>
  <dcterms:created xsi:type="dcterms:W3CDTF">2016-05-17T11:49:54Z</dcterms:created>
  <dcterms:modified xsi:type="dcterms:W3CDTF">2017-06-07T04:42:18Z</dcterms:modified>
</cp:coreProperties>
</file>