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Class diagram</a:t>
            </a:r>
            <a:endParaRPr lang="en-US" dirty="0"/>
          </a:p>
        </p:txBody>
      </p:sp>
    </p:spTree>
    <p:extLst>
      <p:ext uri="{BB962C8B-B14F-4D97-AF65-F5344CB8AC3E}">
        <p14:creationId xmlns:p14="http://schemas.microsoft.com/office/powerpoint/2010/main" val="41447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Visibility</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pPr marL="0" indent="0" algn="just">
              <a:buNone/>
            </a:pPr>
            <a:r>
              <a:rPr lang="en-US" sz="2400" dirty="0"/>
              <a:t>In object-oriented design, there is a notation of visibility for attributes and operations. UML identifies four types of visibility: public, protected, private, and package.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49390"/>
            <a:ext cx="2819400" cy="30767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83" y="3463826"/>
            <a:ext cx="4640308" cy="2247900"/>
          </a:xfrm>
          <a:prstGeom prst="rect">
            <a:avLst/>
          </a:prstGeom>
        </p:spPr>
      </p:pic>
    </p:spTree>
    <p:extLst>
      <p:ext uri="{BB962C8B-B14F-4D97-AF65-F5344CB8AC3E}">
        <p14:creationId xmlns:p14="http://schemas.microsoft.com/office/powerpoint/2010/main" val="250874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Class diagram</a:t>
            </a:r>
            <a:endParaRPr lang="en-US" dirty="0"/>
          </a:p>
        </p:txBody>
      </p:sp>
      <p:sp>
        <p:nvSpPr>
          <p:cNvPr id="3" name="Content Placeholder 2"/>
          <p:cNvSpPr>
            <a:spLocks noGrp="1"/>
          </p:cNvSpPr>
          <p:nvPr>
            <p:ph idx="1"/>
          </p:nvPr>
        </p:nvSpPr>
        <p:spPr/>
        <p:txBody>
          <a:bodyPr/>
          <a:lstStyle/>
          <a:p>
            <a:r>
              <a:rPr lang="en-US" dirty="0" err="1" smtClean="0"/>
              <a:t>StarUML</a:t>
            </a:r>
            <a:endParaRPr lang="en-US" dirty="0" smtClean="0"/>
          </a:p>
          <a:p>
            <a:r>
              <a:rPr lang="en-US" dirty="0" smtClean="0"/>
              <a:t>Microsoft </a:t>
            </a:r>
            <a:r>
              <a:rPr lang="en-US" dirty="0" err="1" smtClean="0"/>
              <a:t>visio</a:t>
            </a:r>
            <a:endParaRPr lang="en-US" dirty="0"/>
          </a:p>
        </p:txBody>
      </p:sp>
    </p:spTree>
    <p:extLst>
      <p:ext uri="{BB962C8B-B14F-4D97-AF65-F5344CB8AC3E}">
        <p14:creationId xmlns:p14="http://schemas.microsoft.com/office/powerpoint/2010/main" val="403946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2895600"/>
          </a:xfrm>
        </p:spPr>
        <p:txBody>
          <a:bodyPr>
            <a:normAutofit fontScale="90000"/>
          </a:bodyPr>
          <a:lstStyle/>
          <a:p>
            <a:pPr lvl="0" algn="l"/>
            <a:r>
              <a:rPr lang="en-US" sz="2400" dirty="0"/>
              <a:t>In DIU library students can borrow books. Books have different properties like ID, Name, category, availability. Before issuing a book, books availability is checked. Available books are issued to the students, for unavailable book no books are available is showed. Each student has ID and Name</a:t>
            </a:r>
            <a:r>
              <a:rPr lang="en-US" sz="2400" dirty="0" smtClean="0"/>
              <a:t>.</a:t>
            </a:r>
            <a:br>
              <a:rPr lang="en-US" sz="2400" dirty="0" smtClean="0"/>
            </a:br>
            <a:r>
              <a:rPr lang="en-US" sz="2400" dirty="0" smtClean="0"/>
              <a:t>Now, design a class diagram based on the above scenario.</a:t>
            </a:r>
            <a:r>
              <a:rPr lang="en-US" dirty="0"/>
              <a:t/>
            </a:r>
            <a:br>
              <a:rPr lang="en-US" dirty="0"/>
            </a:br>
            <a:endParaRPr lang="en-US" dirty="0"/>
          </a:p>
        </p:txBody>
      </p:sp>
    </p:spTree>
    <p:extLst>
      <p:ext uri="{BB962C8B-B14F-4D97-AF65-F5344CB8AC3E}">
        <p14:creationId xmlns:p14="http://schemas.microsoft.com/office/powerpoint/2010/main" val="269390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Unified Modeling Language (UML) is a general-purpose, developmental, modeling language in the field of software engineering, that is intended to provide a standard way to visualize the design of a system</a:t>
            </a:r>
            <a:r>
              <a:rPr lang="en-US" sz="2400" dirty="0" smtClean="0"/>
              <a:t>.</a:t>
            </a:r>
          </a:p>
          <a:p>
            <a:pPr marL="0" indent="0" algn="just">
              <a:buNone/>
            </a:pPr>
            <a:endParaRPr lang="en-US" sz="2400" dirty="0"/>
          </a:p>
          <a:p>
            <a:pPr marL="0" indent="0" algn="just">
              <a:buNone/>
            </a:pPr>
            <a:r>
              <a:rPr lang="en-US" sz="2400" dirty="0"/>
              <a:t>UML 2.0 major revision replaced version 1.5 in </a:t>
            </a:r>
            <a:r>
              <a:rPr lang="en-US" sz="2400" dirty="0" smtClean="0"/>
              <a:t>2005. UML </a:t>
            </a:r>
            <a:r>
              <a:rPr lang="en-US" sz="2400" dirty="0"/>
              <a:t>2.x</a:t>
            </a:r>
          </a:p>
        </p:txBody>
      </p:sp>
    </p:spTree>
    <p:extLst>
      <p:ext uri="{BB962C8B-B14F-4D97-AF65-F5344CB8AC3E}">
        <p14:creationId xmlns:p14="http://schemas.microsoft.com/office/powerpoint/2010/main" val="153723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Every UML diagram belongs to one these two diagram categories. The purpose of structure diagrams is to show the static structure of the system being modeled. They include the class, component, and or object diagrams. Behavioral diagrams, on the other hand, show the dynamic behavior between the objects in the system, including things like their methods, collaborations, and activities. Example behavior diagrams are activity, use case, and sequence diagrams.</a:t>
            </a:r>
          </a:p>
        </p:txBody>
      </p:sp>
    </p:spTree>
    <p:extLst>
      <p:ext uri="{BB962C8B-B14F-4D97-AF65-F5344CB8AC3E}">
        <p14:creationId xmlns:p14="http://schemas.microsoft.com/office/powerpoint/2010/main" val="374427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UML representation of a class is a rectangle containing three compartments stacked </a:t>
            </a:r>
            <a:r>
              <a:rPr lang="en-US" sz="2400" dirty="0" smtClean="0"/>
              <a:t>vertically. </a:t>
            </a:r>
            <a:r>
              <a:rPr lang="en-US" sz="2400" dirty="0"/>
              <a:t>The top compartment shows the class's name. The middle compartment lists the class's attributes. The bottom compartment lists the class's operations. When drawing a class element on a class diagram, you must use the top compartment, and the bottom two compartments are optional.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191000"/>
            <a:ext cx="5343306" cy="2513463"/>
          </a:xfrm>
          <a:prstGeom prst="rect">
            <a:avLst/>
          </a:prstGeom>
        </p:spPr>
      </p:pic>
    </p:spTree>
    <p:extLst>
      <p:ext uri="{BB962C8B-B14F-4D97-AF65-F5344CB8AC3E}">
        <p14:creationId xmlns:p14="http://schemas.microsoft.com/office/powerpoint/2010/main" val="138540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a:t>
            </a:r>
            <a:r>
              <a:rPr lang="en-US" dirty="0" smtClean="0"/>
              <a:t>attribute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attribute section of a class (the middle compartment) lists each of the class's attributes on a separate line</a:t>
            </a:r>
            <a:r>
              <a:rPr lang="en-US" sz="2400" dirty="0" smtClean="0"/>
              <a:t>. </a:t>
            </a:r>
            <a:r>
              <a:rPr lang="en-US" sz="2400" dirty="0"/>
              <a:t>The line uses the following format</a:t>
            </a:r>
            <a:r>
              <a:rPr lang="en-US" sz="2400" dirty="0" smtClean="0"/>
              <a:t>:</a:t>
            </a:r>
          </a:p>
          <a:p>
            <a:pPr marL="0" indent="0">
              <a:buNone/>
            </a:pPr>
            <a:r>
              <a:rPr lang="en-US" sz="2400" dirty="0"/>
              <a:t>name : attribute </a:t>
            </a:r>
            <a:r>
              <a:rPr lang="en-US" sz="2400" dirty="0" smtClean="0"/>
              <a:t>type</a:t>
            </a:r>
          </a:p>
          <a:p>
            <a:pPr marL="0" indent="0">
              <a:buNone/>
            </a:pPr>
            <a:endParaRPr lang="en-US" sz="2400" dirty="0" smtClean="0"/>
          </a:p>
          <a:p>
            <a:pPr marL="0" indent="0">
              <a:buNone/>
            </a:pPr>
            <a:r>
              <a:rPr lang="en-US" sz="2400" dirty="0"/>
              <a:t>Sometimes it is useful to show on a class diagram that a particular attribute has a default value</a:t>
            </a:r>
            <a:r>
              <a:rPr lang="en-US" sz="2400" dirty="0" smtClean="0"/>
              <a:t>.</a:t>
            </a:r>
          </a:p>
          <a:p>
            <a:pPr marL="0" indent="0">
              <a:buNone/>
            </a:pPr>
            <a:endParaRPr lang="en-US" sz="2400" dirty="0" smtClean="0"/>
          </a:p>
          <a:p>
            <a:pPr marL="0" indent="0">
              <a:buNone/>
            </a:pPr>
            <a:r>
              <a:rPr lang="en-US" sz="2400" dirty="0"/>
              <a:t>name : attribute type = default value</a:t>
            </a:r>
          </a:p>
        </p:txBody>
      </p:sp>
    </p:spTree>
    <p:extLst>
      <p:ext uri="{BB962C8B-B14F-4D97-AF65-F5344CB8AC3E}">
        <p14:creationId xmlns:p14="http://schemas.microsoft.com/office/powerpoint/2010/main" val="238773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method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Like the attributes, the operations of a class are displayed in a list format, with each operation on its own line. Operations are documented </a:t>
            </a:r>
            <a:r>
              <a:rPr lang="en-US" sz="2400" dirty="0" smtClean="0"/>
              <a:t>using </a:t>
            </a:r>
            <a:r>
              <a:rPr lang="en-US" sz="2400" dirty="0"/>
              <a:t>the following notation</a:t>
            </a:r>
            <a:r>
              <a:rPr lang="en-US" sz="2400" dirty="0" smtClean="0"/>
              <a:t>:</a:t>
            </a:r>
          </a:p>
          <a:p>
            <a:pPr marL="0" indent="0">
              <a:buNone/>
            </a:pPr>
            <a:r>
              <a:rPr lang="en-US" sz="2400" dirty="0"/>
              <a:t>name(parameter list) : type of value </a:t>
            </a:r>
            <a:r>
              <a:rPr lang="en-US" sz="2400" dirty="0" smtClean="0"/>
              <a:t>returned</a:t>
            </a:r>
          </a:p>
          <a:p>
            <a:pPr marL="0" indent="0">
              <a:buNone/>
            </a:pPr>
            <a:endParaRPr lang="en-US" sz="2400" dirty="0" smtClean="0"/>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886200"/>
            <a:ext cx="4130100" cy="2043906"/>
          </a:xfrm>
          <a:prstGeom prst="rect">
            <a:avLst/>
          </a:prstGeom>
        </p:spPr>
      </p:pic>
    </p:spTree>
    <p:extLst>
      <p:ext uri="{BB962C8B-B14F-4D97-AF65-F5344CB8AC3E}">
        <p14:creationId xmlns:p14="http://schemas.microsoft.com/office/powerpoint/2010/main" val="90911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A very important concept in object-oriented design, </a:t>
            </a:r>
            <a:r>
              <a:rPr lang="en-US" sz="2400" i="1" dirty="0"/>
              <a:t>inheritance</a:t>
            </a:r>
            <a:r>
              <a:rPr lang="en-US" sz="2400" dirty="0"/>
              <a:t>, refers to the ability of one class (child class) to </a:t>
            </a:r>
            <a:r>
              <a:rPr lang="en-US" sz="2400" i="1" dirty="0"/>
              <a:t>inherit</a:t>
            </a:r>
            <a:r>
              <a:rPr lang="en-US" sz="2400" dirty="0"/>
              <a:t> the identical functionality of another class (super class), and then add new functionality of its own</a:t>
            </a:r>
            <a:r>
              <a:rPr lang="en-US" sz="2400" dirty="0" smtClean="0"/>
              <a:t>.</a:t>
            </a:r>
          </a:p>
          <a:p>
            <a:pPr marL="0" indent="0" algn="just">
              <a:buNone/>
            </a:pPr>
            <a:endParaRPr lang="en-US" sz="2400" dirty="0"/>
          </a:p>
          <a:p>
            <a:pPr marL="0" indent="0" algn="just">
              <a:buNone/>
            </a:pPr>
            <a:r>
              <a:rPr lang="en-US" sz="2400" dirty="0"/>
              <a:t>To model inheritance on a class diagram, a solid line is drawn from the child class (the class inheriting the behavior) with a closed, unfilled arrowhead (or triangle) pointing to the super class. </a:t>
            </a:r>
          </a:p>
        </p:txBody>
      </p:sp>
    </p:spTree>
    <p:extLst>
      <p:ext uri="{BB962C8B-B14F-4D97-AF65-F5344CB8AC3E}">
        <p14:creationId xmlns:p14="http://schemas.microsoft.com/office/powerpoint/2010/main" val="25768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762000"/>
            <a:ext cx="6324599" cy="5446183"/>
          </a:xfrm>
        </p:spPr>
      </p:pic>
    </p:spTree>
    <p:extLst>
      <p:ext uri="{BB962C8B-B14F-4D97-AF65-F5344CB8AC3E}">
        <p14:creationId xmlns:p14="http://schemas.microsoft.com/office/powerpoint/2010/main" val="289933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342471" cy="4529931"/>
          </a:xfrm>
        </p:spPr>
      </p:pic>
    </p:spTree>
    <p:extLst>
      <p:ext uri="{BB962C8B-B14F-4D97-AF65-F5344CB8AC3E}">
        <p14:creationId xmlns:p14="http://schemas.microsoft.com/office/powerpoint/2010/main" val="362695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338</Words>
  <Application>Microsoft Office PowerPoint</Application>
  <PresentationFormat>On-screen Show (4:3)</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Class diagram</vt:lpstr>
      <vt:lpstr>UML</vt:lpstr>
      <vt:lpstr>UML</vt:lpstr>
      <vt:lpstr>Class diagram</vt:lpstr>
      <vt:lpstr>Class attribute</vt:lpstr>
      <vt:lpstr>Class method</vt:lpstr>
      <vt:lpstr>Inheritance</vt:lpstr>
      <vt:lpstr>PowerPoint Presentation</vt:lpstr>
      <vt:lpstr>PowerPoint Presentation</vt:lpstr>
      <vt:lpstr>Visibility</vt:lpstr>
      <vt:lpstr>Tools for Class diagram</vt:lpstr>
      <vt:lpstr>In DIU library students can borrow books. Books have different properties like ID, Name, category, availability. Before issuing a book, books availability is checked. Available books are issued to the students, for unavailable book no books are available is showed. Each student has ID and Name. Now, design a class diagram based on the above scenario.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dc:title>
  <dc:creator>Administrator</dc:creator>
  <cp:lastModifiedBy>Fazla Elahe</cp:lastModifiedBy>
  <cp:revision>26</cp:revision>
  <dcterms:created xsi:type="dcterms:W3CDTF">2006-08-16T00:00:00Z</dcterms:created>
  <dcterms:modified xsi:type="dcterms:W3CDTF">2017-06-13T14:36:21Z</dcterms:modified>
</cp:coreProperties>
</file>