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58" r:id="rId6"/>
    <p:sldId id="260" r:id="rId7"/>
    <p:sldId id="259" r:id="rId8"/>
    <p:sldId id="263" r:id="rId9"/>
    <p:sldId id="261" r:id="rId10"/>
    <p:sldId id="262" r:id="rId11"/>
    <p:sldId id="264" r:id="rId12"/>
    <p:sldId id="265" r:id="rId13"/>
    <p:sldId id="267" r:id="rId14"/>
    <p:sldId id="271" r:id="rId15"/>
    <p:sldId id="266"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B0A3A-F843-4D6C-B369-003C6851A3E6}"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81724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0A3A-F843-4D6C-B369-003C6851A3E6}"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52988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0A3A-F843-4D6C-B369-003C6851A3E6}"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77215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0A3A-F843-4D6C-B369-003C6851A3E6}"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292598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B0A3A-F843-4D6C-B369-003C6851A3E6}"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297417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B0A3A-F843-4D6C-B369-003C6851A3E6}"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175848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B0A3A-F843-4D6C-B369-003C6851A3E6}"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134633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B0A3A-F843-4D6C-B369-003C6851A3E6}"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389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B0A3A-F843-4D6C-B369-003C6851A3E6}"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178730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B0A3A-F843-4D6C-B369-003C6851A3E6}"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7917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B0A3A-F843-4D6C-B369-003C6851A3E6}"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AB58-DDC8-4525-81DB-4866B030651D}" type="slidenum">
              <a:rPr lang="en-US" smtClean="0"/>
              <a:t>‹#›</a:t>
            </a:fld>
            <a:endParaRPr lang="en-US"/>
          </a:p>
        </p:txBody>
      </p:sp>
    </p:spTree>
    <p:extLst>
      <p:ext uri="{BB962C8B-B14F-4D97-AF65-F5344CB8AC3E}">
        <p14:creationId xmlns:p14="http://schemas.microsoft.com/office/powerpoint/2010/main" val="327427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B0A3A-F843-4D6C-B369-003C6851A3E6}" type="datetimeFigureOut">
              <a:rPr lang="en-US" smtClean="0"/>
              <a:t>6/13/2017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AAB58-DDC8-4525-81DB-4866B030651D}" type="slidenum">
              <a:rPr lang="en-US" smtClean="0"/>
              <a:t>‹#›</a:t>
            </a:fld>
            <a:endParaRPr lang="en-US"/>
          </a:p>
        </p:txBody>
      </p:sp>
    </p:spTree>
    <p:extLst>
      <p:ext uri="{BB962C8B-B14F-4D97-AF65-F5344CB8AC3E}">
        <p14:creationId xmlns:p14="http://schemas.microsoft.com/office/powerpoint/2010/main" val="418277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Inheritance</a:t>
            </a:r>
            <a:r>
              <a:rPr lang="en-US" dirty="0" smtClean="0"/>
              <a:t> </a:t>
            </a:r>
            <a:endParaRPr lang="en-US" dirty="0"/>
          </a:p>
        </p:txBody>
      </p:sp>
    </p:spTree>
    <p:extLst>
      <p:ext uri="{BB962C8B-B14F-4D97-AF65-F5344CB8AC3E}">
        <p14:creationId xmlns:p14="http://schemas.microsoft.com/office/powerpoint/2010/main" val="245209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819400"/>
            <a:ext cx="4622489" cy="3657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680" y="228600"/>
            <a:ext cx="5566720" cy="3886200"/>
          </a:xfrm>
          <a:prstGeom prst="rect">
            <a:avLst/>
          </a:prstGeom>
        </p:spPr>
      </p:pic>
    </p:spTree>
    <p:extLst>
      <p:ext uri="{BB962C8B-B14F-4D97-AF65-F5344CB8AC3E}">
        <p14:creationId xmlns:p14="http://schemas.microsoft.com/office/powerpoint/2010/main" val="87764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dirty="0"/>
              <a:t>Inheritance and Name </a:t>
            </a:r>
            <a:r>
              <a:rPr lang="en-US" dirty="0" smtClean="0"/>
              <a:t>Hiding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157099"/>
            <a:ext cx="5334000" cy="5373609"/>
          </a:xfrm>
        </p:spPr>
      </p:pic>
    </p:spTree>
    <p:extLst>
      <p:ext uri="{BB962C8B-B14F-4D97-AF65-F5344CB8AC3E}">
        <p14:creationId xmlns:p14="http://schemas.microsoft.com/office/powerpoint/2010/main" val="129441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Using base to Access a Hidden </a:t>
            </a:r>
            <a:r>
              <a:rPr lang="en-US" dirty="0" smtClean="0"/>
              <a:t>Name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914400"/>
            <a:ext cx="5181600" cy="5903730"/>
          </a:xfrm>
        </p:spPr>
      </p:pic>
    </p:spTree>
    <p:extLst>
      <p:ext uri="{BB962C8B-B14F-4D97-AF65-F5344CB8AC3E}">
        <p14:creationId xmlns:p14="http://schemas.microsoft.com/office/powerpoint/2010/main" val="100376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229600" cy="1143000"/>
          </a:xfrm>
        </p:spPr>
        <p:txBody>
          <a:bodyPr>
            <a:normAutofit/>
          </a:bodyPr>
          <a:lstStyle/>
          <a:p>
            <a:r>
              <a:rPr lang="en-US" dirty="0"/>
              <a:t>Creating a Multilevel </a:t>
            </a:r>
            <a:r>
              <a:rPr lang="en-US" dirty="0" smtClean="0"/>
              <a:t>Hierarchy</a:t>
            </a:r>
            <a:endParaRPr lang="en-US" dirty="0"/>
          </a:p>
        </p:txBody>
      </p:sp>
    </p:spTree>
    <p:extLst>
      <p:ext uri="{BB962C8B-B14F-4D97-AF65-F5344CB8AC3E}">
        <p14:creationId xmlns:p14="http://schemas.microsoft.com/office/powerpoint/2010/main" val="92079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26896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885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0"/>
            <a:ext cx="4191001" cy="36040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295400"/>
            <a:ext cx="4724400" cy="3528500"/>
          </a:xfrm>
          <a:prstGeom prst="rect">
            <a:avLst/>
          </a:prstGeom>
        </p:spPr>
      </p:pic>
    </p:spTree>
    <p:extLst>
      <p:ext uri="{BB962C8B-B14F-4D97-AF65-F5344CB8AC3E}">
        <p14:creationId xmlns:p14="http://schemas.microsoft.com/office/powerpoint/2010/main" val="49410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pPr lvl="0" algn="just"/>
            <a:r>
              <a:rPr lang="en-US" dirty="0" err="1"/>
              <a:t>Mashrafy</a:t>
            </a:r>
            <a:r>
              <a:rPr lang="en-US" dirty="0"/>
              <a:t> is a popular cricketer in Bangladesh. He has some wonderful records. </a:t>
            </a:r>
            <a:r>
              <a:rPr lang="en-US" dirty="0" err="1"/>
              <a:t>Messi</a:t>
            </a:r>
            <a:r>
              <a:rPr lang="en-US" dirty="0"/>
              <a:t> is a good football player in the world. A sports player has the following properties like name, age, country, sports name, prize money, the number of matches. Cricket player should have some additional information like runs, wicket, catch and sponsors. Football player have additional information like the number of match, goals and sponsors. Adidas and NIKE is the biggest sponsors of the world. Adidas was established in 19th century and have wealth of 10 billions.  NIKE was established in 18th century and have wealth of 12 billions.  NIKE is the sponsors of </a:t>
            </a:r>
            <a:r>
              <a:rPr lang="en-US" dirty="0" err="1"/>
              <a:t>Mashrafy</a:t>
            </a:r>
            <a:r>
              <a:rPr lang="en-US" dirty="0"/>
              <a:t> and </a:t>
            </a:r>
            <a:r>
              <a:rPr lang="en-US" dirty="0" err="1"/>
              <a:t>Addidas</a:t>
            </a:r>
            <a:r>
              <a:rPr lang="en-US" dirty="0"/>
              <a:t> is the sponsors of </a:t>
            </a:r>
            <a:r>
              <a:rPr lang="en-US" dirty="0" err="1"/>
              <a:t>Messi</a:t>
            </a:r>
            <a:r>
              <a:rPr lang="en-US" dirty="0"/>
              <a:t>.</a:t>
            </a:r>
          </a:p>
          <a:p>
            <a:pPr marL="0" indent="0">
              <a:buNone/>
            </a:pPr>
            <a:endParaRPr lang="en-US" dirty="0"/>
          </a:p>
          <a:p>
            <a:r>
              <a:rPr lang="en-US" dirty="0"/>
              <a:t>Create class diagram from this above story using inheritance </a:t>
            </a:r>
            <a:r>
              <a:rPr lang="en-US" dirty="0" smtClean="0"/>
              <a:t>and </a:t>
            </a:r>
            <a:r>
              <a:rPr lang="en-US" dirty="0"/>
              <a:t>encapsulation.</a:t>
            </a:r>
          </a:p>
          <a:p>
            <a:r>
              <a:rPr lang="en-US" dirty="0"/>
              <a:t>What is data-hiding technique? Why data-hiding is needed?</a:t>
            </a:r>
          </a:p>
          <a:p>
            <a:r>
              <a:rPr lang="en-US" dirty="0"/>
              <a:t>What is reusability of code? How can we ensure maximum code reusability</a:t>
            </a:r>
            <a:r>
              <a:rPr lang="en-US" dirty="0" smtClean="0"/>
              <a:t>?</a:t>
            </a:r>
            <a:endParaRPr lang="en-US" dirty="0"/>
          </a:p>
        </p:txBody>
      </p:sp>
    </p:spTree>
    <p:extLst>
      <p:ext uri="{BB962C8B-B14F-4D97-AF65-F5344CB8AC3E}">
        <p14:creationId xmlns:p14="http://schemas.microsoft.com/office/powerpoint/2010/main" val="62859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Shop</a:t>
            </a:r>
            <a:endParaRPr lang="en-US" dirty="0"/>
          </a:p>
        </p:txBody>
      </p:sp>
      <p:pic>
        <p:nvPicPr>
          <p:cNvPr id="4" name="Picture 2" descr="C:\Users\Administrator\Desktop\imag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dministrator\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745" y="1828800"/>
            <a:ext cx="1295400" cy="215155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dministrator\Desktop\afd-11873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782" y="1676400"/>
            <a:ext cx="2035175" cy="2195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4158734"/>
            <a:ext cx="1524000" cy="2031325"/>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Customer</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ID</a:t>
            </a:r>
          </a:p>
          <a:p>
            <a:r>
              <a:rPr lang="en-US" b="1" dirty="0" smtClean="0">
                <a:ln w="1905"/>
                <a:solidFill>
                  <a:schemeClr val="accent2">
                    <a:lumMod val="50000"/>
                  </a:schemeClr>
                </a:solidFill>
                <a:effectLst>
                  <a:innerShdw blurRad="69850" dist="43180" dir="5400000">
                    <a:srgbClr val="000000">
                      <a:alpha val="65000"/>
                    </a:srgbClr>
                  </a:innerShdw>
                </a:effectLst>
              </a:rPr>
              <a:t>Name</a:t>
            </a:r>
          </a:p>
          <a:p>
            <a:r>
              <a:rPr lang="en-US" b="1" dirty="0" err="1">
                <a:ln w="1905"/>
                <a:solidFill>
                  <a:schemeClr val="accent2">
                    <a:lumMod val="50000"/>
                  </a:schemeClr>
                </a:solidFill>
                <a:effectLst>
                  <a:innerShdw blurRad="69850" dist="43180" dir="5400000">
                    <a:srgbClr val="000000">
                      <a:alpha val="65000"/>
                    </a:srgbClr>
                  </a:innerShdw>
                </a:effectLst>
              </a:rPr>
              <a:t>a</a:t>
            </a:r>
            <a:r>
              <a:rPr lang="en-US" b="1" dirty="0" err="1" smtClean="0">
                <a:ln w="1905"/>
                <a:solidFill>
                  <a:schemeClr val="accent2">
                    <a:lumMod val="50000"/>
                  </a:schemeClr>
                </a:solidFill>
                <a:effectLst>
                  <a:innerShdw blurRad="69850" dist="43180" dir="5400000">
                    <a:srgbClr val="000000">
                      <a:alpha val="65000"/>
                    </a:srgbClr>
                  </a:innerShdw>
                </a:effectLst>
              </a:rPr>
              <a:t>ccountType</a:t>
            </a:r>
            <a:endParaRPr lang="en-US" b="1" dirty="0" smtClean="0">
              <a:ln w="1905"/>
              <a:solidFill>
                <a:schemeClr val="accent2">
                  <a:lumMod val="50000"/>
                </a:schemeClr>
              </a:solidFill>
              <a:effectLst>
                <a:innerShdw blurRad="69850" dist="43180" dir="5400000">
                  <a:srgbClr val="000000">
                    <a:alpha val="65000"/>
                  </a:srgbClr>
                </a:innerShdw>
              </a:effectLst>
            </a:endParaRP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Buy()</a:t>
            </a:r>
            <a:endParaRPr lang="en-US" b="1" dirty="0">
              <a:ln w="1905"/>
              <a:solidFill>
                <a:schemeClr val="accent2">
                  <a:lumMod val="50000"/>
                </a:schemeClr>
              </a:solidFill>
              <a:effectLst>
                <a:innerShdw blurRad="69850" dist="43180" dir="5400000">
                  <a:srgbClr val="000000">
                    <a:alpha val="65000"/>
                  </a:srgbClr>
                </a:innerShdw>
              </a:effectLst>
            </a:endParaRPr>
          </a:p>
        </p:txBody>
      </p:sp>
      <p:sp>
        <p:nvSpPr>
          <p:cNvPr id="8" name="TextBox 7"/>
          <p:cNvSpPr txBox="1"/>
          <p:nvPr/>
        </p:nvSpPr>
        <p:spPr>
          <a:xfrm>
            <a:off x="3636818" y="4158734"/>
            <a:ext cx="1620982" cy="2031325"/>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Manager</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ID </a:t>
            </a:r>
          </a:p>
          <a:p>
            <a:r>
              <a:rPr lang="en-US" b="1" dirty="0" smtClean="0">
                <a:ln w="1905"/>
                <a:solidFill>
                  <a:schemeClr val="accent2">
                    <a:lumMod val="50000"/>
                  </a:schemeClr>
                </a:solidFill>
                <a:effectLst>
                  <a:innerShdw blurRad="69850" dist="43180" dir="5400000">
                    <a:srgbClr val="000000">
                      <a:alpha val="65000"/>
                    </a:srgbClr>
                  </a:innerShdw>
                </a:effectLst>
              </a:rPr>
              <a:t>Name</a:t>
            </a:r>
          </a:p>
          <a:p>
            <a:r>
              <a:rPr lang="en-US" b="1" dirty="0" smtClean="0">
                <a:ln w="1905"/>
                <a:solidFill>
                  <a:schemeClr val="accent2">
                    <a:lumMod val="50000"/>
                  </a:schemeClr>
                </a:solidFill>
                <a:effectLst>
                  <a:innerShdw blurRad="69850" dist="43180" dir="5400000">
                    <a:srgbClr val="000000">
                      <a:alpha val="65000"/>
                    </a:srgbClr>
                  </a:innerShdw>
                </a:effectLst>
              </a:rPr>
              <a:t>salary</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err="1" smtClean="0">
                <a:ln w="1905"/>
                <a:solidFill>
                  <a:schemeClr val="accent2">
                    <a:lumMod val="50000"/>
                  </a:schemeClr>
                </a:solidFill>
                <a:effectLst>
                  <a:innerShdw blurRad="69850" dist="43180" dir="5400000">
                    <a:srgbClr val="000000">
                      <a:alpha val="65000"/>
                    </a:srgbClr>
                  </a:innerShdw>
                </a:effectLst>
              </a:rPr>
              <a:t>BringProduct</a:t>
            </a:r>
            <a:r>
              <a:rPr lang="en-US" b="1" dirty="0" smtClean="0">
                <a:ln w="1905"/>
                <a:solidFill>
                  <a:schemeClr val="accent2">
                    <a:lumMod val="50000"/>
                  </a:schemeClr>
                </a:solidFill>
                <a:effectLst>
                  <a:innerShdw blurRad="69850" dist="43180" dir="5400000">
                    <a:srgbClr val="000000">
                      <a:alpha val="65000"/>
                    </a:srgbClr>
                  </a:innerShdw>
                </a:effectLst>
              </a:rPr>
              <a:t>()</a:t>
            </a:r>
            <a:endParaRPr lang="en-US" b="1" dirty="0">
              <a:ln w="1905"/>
              <a:solidFill>
                <a:schemeClr val="accent2">
                  <a:lumMod val="50000"/>
                </a:schemeClr>
              </a:solidFill>
              <a:effectLst>
                <a:innerShdw blurRad="69850" dist="43180" dir="5400000">
                  <a:srgbClr val="000000">
                    <a:alpha val="65000"/>
                  </a:srgbClr>
                </a:innerShdw>
              </a:effectLst>
            </a:endParaRPr>
          </a:p>
        </p:txBody>
      </p:sp>
      <p:sp>
        <p:nvSpPr>
          <p:cNvPr id="9" name="TextBox 8"/>
          <p:cNvSpPr txBox="1"/>
          <p:nvPr/>
        </p:nvSpPr>
        <p:spPr>
          <a:xfrm>
            <a:off x="6199908" y="4170218"/>
            <a:ext cx="1496291" cy="2031325"/>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Employee</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ID</a:t>
            </a:r>
          </a:p>
          <a:p>
            <a:r>
              <a:rPr lang="en-US" b="1" dirty="0" smtClean="0">
                <a:ln w="1905"/>
                <a:solidFill>
                  <a:schemeClr val="accent2">
                    <a:lumMod val="50000"/>
                  </a:schemeClr>
                </a:solidFill>
                <a:effectLst>
                  <a:innerShdw blurRad="69850" dist="43180" dir="5400000">
                    <a:srgbClr val="000000">
                      <a:alpha val="65000"/>
                    </a:srgbClr>
                  </a:innerShdw>
                </a:effectLst>
              </a:rPr>
              <a:t>Name</a:t>
            </a:r>
          </a:p>
          <a:p>
            <a:r>
              <a:rPr lang="en-US" b="1" dirty="0" err="1" smtClean="0">
                <a:ln w="1905"/>
                <a:solidFill>
                  <a:schemeClr val="accent2">
                    <a:lumMod val="50000"/>
                  </a:schemeClr>
                </a:solidFill>
                <a:effectLst>
                  <a:innerShdw blurRad="69850" dist="43180" dir="5400000">
                    <a:srgbClr val="000000">
                      <a:alpha val="65000"/>
                    </a:srgbClr>
                  </a:innerShdw>
                </a:effectLst>
              </a:rPr>
              <a:t>joiningDate</a:t>
            </a:r>
            <a:endParaRPr lang="en-US" b="1" dirty="0" smtClean="0">
              <a:ln w="1905"/>
              <a:solidFill>
                <a:schemeClr val="accent2">
                  <a:lumMod val="50000"/>
                </a:schemeClr>
              </a:solidFill>
              <a:effectLst>
                <a:innerShdw blurRad="69850" dist="43180" dir="5400000">
                  <a:srgbClr val="000000">
                    <a:alpha val="65000"/>
                  </a:srgbClr>
                </a:innerShdw>
              </a:effectLst>
            </a:endParaRP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Cleaning()</a:t>
            </a:r>
            <a:endParaRPr lang="en-US" b="1" dirty="0">
              <a:ln w="1905"/>
              <a:solidFill>
                <a:schemeClr val="accent2">
                  <a:lumMod val="50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65000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163" y="0"/>
            <a:ext cx="8229600" cy="1143000"/>
          </a:xfrm>
        </p:spPr>
        <p:txBody>
          <a:bodyPr/>
          <a:lstStyle/>
          <a:p>
            <a:r>
              <a:rPr lang="en-US" dirty="0" smtClean="0"/>
              <a:t>Super Shop</a:t>
            </a:r>
            <a:endParaRPr lang="en-US" dirty="0"/>
          </a:p>
        </p:txBody>
      </p:sp>
      <p:pic>
        <p:nvPicPr>
          <p:cNvPr id="4" name="Picture 2" descr="C:\Users\Administrator\Desktop\imag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7719" y="3048001"/>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dministrator\Desktop\downlo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263" y="3048000"/>
            <a:ext cx="647700" cy="107577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dministrator\Desktop\afd-11873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7300" y="2895600"/>
            <a:ext cx="1017587" cy="1097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4158734"/>
            <a:ext cx="1524000" cy="1477328"/>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Customer</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err="1">
                <a:ln w="1905"/>
                <a:solidFill>
                  <a:schemeClr val="accent2">
                    <a:lumMod val="50000"/>
                  </a:schemeClr>
                </a:solidFill>
                <a:effectLst>
                  <a:innerShdw blurRad="69850" dist="43180" dir="5400000">
                    <a:srgbClr val="000000">
                      <a:alpha val="65000"/>
                    </a:srgbClr>
                  </a:innerShdw>
                </a:effectLst>
              </a:rPr>
              <a:t>accountType</a:t>
            </a:r>
            <a:endParaRPr lang="en-US" b="1" dirty="0" smtClean="0">
              <a:ln w="1905"/>
              <a:solidFill>
                <a:schemeClr val="accent2">
                  <a:lumMod val="50000"/>
                </a:schemeClr>
              </a:solidFill>
              <a:effectLst>
                <a:innerShdw blurRad="69850" dist="43180" dir="5400000">
                  <a:srgbClr val="000000">
                    <a:alpha val="65000"/>
                  </a:srgbClr>
                </a:innerShdw>
              </a:effectLst>
            </a:endParaRP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Buy()</a:t>
            </a:r>
            <a:endParaRPr lang="en-US" b="1" dirty="0">
              <a:ln w="1905"/>
              <a:solidFill>
                <a:schemeClr val="accent2">
                  <a:lumMod val="50000"/>
                </a:schemeClr>
              </a:solidFill>
              <a:effectLst>
                <a:innerShdw blurRad="69850" dist="43180" dir="5400000">
                  <a:srgbClr val="000000">
                    <a:alpha val="65000"/>
                  </a:srgbClr>
                </a:innerShdw>
              </a:effectLst>
            </a:endParaRPr>
          </a:p>
        </p:txBody>
      </p:sp>
      <p:sp>
        <p:nvSpPr>
          <p:cNvPr id="8" name="TextBox 7"/>
          <p:cNvSpPr txBox="1"/>
          <p:nvPr/>
        </p:nvSpPr>
        <p:spPr>
          <a:xfrm>
            <a:off x="3636818" y="4158734"/>
            <a:ext cx="1620982" cy="1477328"/>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Manager</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salary</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err="1" smtClean="0">
                <a:ln w="1905"/>
                <a:solidFill>
                  <a:schemeClr val="accent2">
                    <a:lumMod val="50000"/>
                  </a:schemeClr>
                </a:solidFill>
                <a:effectLst>
                  <a:innerShdw blurRad="69850" dist="43180" dir="5400000">
                    <a:srgbClr val="000000">
                      <a:alpha val="65000"/>
                    </a:srgbClr>
                  </a:innerShdw>
                </a:effectLst>
              </a:rPr>
              <a:t>BringProduct</a:t>
            </a:r>
            <a:r>
              <a:rPr lang="en-US" b="1" dirty="0" smtClean="0">
                <a:ln w="1905"/>
                <a:solidFill>
                  <a:schemeClr val="accent2">
                    <a:lumMod val="50000"/>
                  </a:schemeClr>
                </a:solidFill>
                <a:effectLst>
                  <a:innerShdw blurRad="69850" dist="43180" dir="5400000">
                    <a:srgbClr val="000000">
                      <a:alpha val="65000"/>
                    </a:srgbClr>
                  </a:innerShdw>
                </a:effectLst>
              </a:rPr>
              <a:t>()</a:t>
            </a:r>
            <a:endParaRPr lang="en-US" b="1" dirty="0">
              <a:ln w="1905"/>
              <a:solidFill>
                <a:schemeClr val="accent2">
                  <a:lumMod val="50000"/>
                </a:schemeClr>
              </a:solidFill>
              <a:effectLst>
                <a:innerShdw blurRad="69850" dist="43180" dir="5400000">
                  <a:srgbClr val="000000">
                    <a:alpha val="65000"/>
                  </a:srgbClr>
                </a:innerShdw>
              </a:effectLst>
            </a:endParaRPr>
          </a:p>
        </p:txBody>
      </p:sp>
      <p:sp>
        <p:nvSpPr>
          <p:cNvPr id="9" name="TextBox 8"/>
          <p:cNvSpPr txBox="1"/>
          <p:nvPr/>
        </p:nvSpPr>
        <p:spPr>
          <a:xfrm>
            <a:off x="6199909" y="4170218"/>
            <a:ext cx="1295400" cy="1477328"/>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Employee</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err="1" smtClean="0">
                <a:ln w="1905"/>
                <a:solidFill>
                  <a:schemeClr val="accent2">
                    <a:lumMod val="50000"/>
                  </a:schemeClr>
                </a:solidFill>
                <a:effectLst>
                  <a:innerShdw blurRad="69850" dist="43180" dir="5400000">
                    <a:srgbClr val="000000">
                      <a:alpha val="65000"/>
                    </a:srgbClr>
                  </a:innerShdw>
                </a:effectLst>
              </a:rPr>
              <a:t>joiningDate</a:t>
            </a:r>
            <a:endParaRPr lang="en-US" b="1" dirty="0" smtClean="0">
              <a:ln w="1905"/>
              <a:solidFill>
                <a:schemeClr val="accent2">
                  <a:lumMod val="50000"/>
                </a:schemeClr>
              </a:solidFill>
              <a:effectLst>
                <a:innerShdw blurRad="69850" dist="43180" dir="5400000">
                  <a:srgbClr val="000000">
                    <a:alpha val="65000"/>
                  </a:srgbClr>
                </a:innerShdw>
              </a:effectLst>
            </a:endParaRP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Cleaning()</a:t>
            </a:r>
            <a:endParaRPr lang="en-US" b="1" dirty="0">
              <a:ln w="1905"/>
              <a:solidFill>
                <a:schemeClr val="accent2">
                  <a:lumMod val="50000"/>
                </a:schemeClr>
              </a:solidFill>
              <a:effectLst>
                <a:innerShdw blurRad="69850" dist="43180" dir="5400000">
                  <a:srgbClr val="000000">
                    <a:alpha val="65000"/>
                  </a:srgbClr>
                </a:innerShdw>
              </a:effectLst>
            </a:endParaRPr>
          </a:p>
        </p:txBody>
      </p:sp>
      <p:pic>
        <p:nvPicPr>
          <p:cNvPr id="10" name="Picture 2" descr="C:\Users\Administrator\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818" y="1295400"/>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904509" y="1295400"/>
            <a:ext cx="1295400" cy="1200329"/>
          </a:xfrm>
          <a:prstGeom prst="rect">
            <a:avLst/>
          </a:prstGeom>
          <a:noFill/>
          <a:ln>
            <a:solidFill>
              <a:schemeClr val="accent1"/>
            </a:solidFill>
          </a:ln>
        </p:spPr>
        <p:txBody>
          <a:bodyPr wrap="square" rtlCol="0">
            <a:spAutoFit/>
          </a:bodyPr>
          <a:lstStyle/>
          <a:p>
            <a:r>
              <a:rPr lang="en-US" b="1" dirty="0" smtClean="0">
                <a:ln w="1905"/>
                <a:solidFill>
                  <a:schemeClr val="accent2">
                    <a:lumMod val="50000"/>
                  </a:schemeClr>
                </a:solidFill>
                <a:effectLst>
                  <a:innerShdw blurRad="69850" dist="43180" dir="5400000">
                    <a:srgbClr val="000000">
                      <a:alpha val="65000"/>
                    </a:srgbClr>
                  </a:innerShdw>
                </a:effectLst>
              </a:rPr>
              <a:t>Person</a:t>
            </a:r>
          </a:p>
          <a:p>
            <a:r>
              <a:rPr lang="en-US" b="1" dirty="0" smtClean="0">
                <a:ln w="1905"/>
                <a:solidFill>
                  <a:schemeClr val="accent2">
                    <a:lumMod val="50000"/>
                  </a:schemeClr>
                </a:solidFill>
                <a:effectLst>
                  <a:innerShdw blurRad="69850" dist="43180" dir="5400000">
                    <a:srgbClr val="000000">
                      <a:alpha val="65000"/>
                    </a:srgbClr>
                  </a:innerShdw>
                </a:effectLst>
              </a:rPr>
              <a:t>---------------</a:t>
            </a:r>
          </a:p>
          <a:p>
            <a:r>
              <a:rPr lang="en-US" b="1" dirty="0" smtClean="0">
                <a:ln w="1905"/>
                <a:solidFill>
                  <a:schemeClr val="accent2">
                    <a:lumMod val="50000"/>
                  </a:schemeClr>
                </a:solidFill>
                <a:effectLst>
                  <a:innerShdw blurRad="69850" dist="43180" dir="5400000">
                    <a:srgbClr val="000000">
                      <a:alpha val="65000"/>
                    </a:srgbClr>
                  </a:innerShdw>
                </a:effectLst>
              </a:rPr>
              <a:t>ID</a:t>
            </a:r>
          </a:p>
          <a:p>
            <a:r>
              <a:rPr lang="en-US" b="1" dirty="0" smtClean="0">
                <a:ln w="1905"/>
                <a:solidFill>
                  <a:schemeClr val="accent2">
                    <a:lumMod val="50000"/>
                  </a:schemeClr>
                </a:solidFill>
                <a:effectLst>
                  <a:innerShdw blurRad="69850" dist="43180" dir="5400000">
                    <a:srgbClr val="000000">
                      <a:alpha val="65000"/>
                    </a:srgbClr>
                  </a:innerShdw>
                </a:effectLst>
              </a:rPr>
              <a:t>Name</a:t>
            </a:r>
          </a:p>
        </p:txBody>
      </p:sp>
    </p:spTree>
    <p:extLst>
      <p:ext uri="{BB962C8B-B14F-4D97-AF65-F5344CB8AC3E}">
        <p14:creationId xmlns:p14="http://schemas.microsoft.com/office/powerpoint/2010/main" val="407557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basics</a:t>
            </a:r>
            <a:endParaRPr lang="en-US" dirty="0"/>
          </a:p>
        </p:txBody>
      </p:sp>
      <p:sp>
        <p:nvSpPr>
          <p:cNvPr id="3" name="Content Placeholder 2"/>
          <p:cNvSpPr>
            <a:spLocks noGrp="1"/>
          </p:cNvSpPr>
          <p:nvPr>
            <p:ph idx="1"/>
          </p:nvPr>
        </p:nvSpPr>
        <p:spPr/>
        <p:txBody>
          <a:bodyPr/>
          <a:lstStyle/>
          <a:p>
            <a:r>
              <a:rPr lang="en-US" dirty="0" smtClean="0"/>
              <a:t>Inheritance makes </a:t>
            </a:r>
            <a:r>
              <a:rPr lang="en-US" dirty="0"/>
              <a:t>it easier to create and maintain an application. This also provides an opportunity to reuse the code functionality and speeds up implementation time.</a:t>
            </a:r>
          </a:p>
        </p:txBody>
      </p:sp>
    </p:spTree>
    <p:extLst>
      <p:ext uri="{BB962C8B-B14F-4D97-AF65-F5344CB8AC3E}">
        <p14:creationId xmlns:p14="http://schemas.microsoft.com/office/powerpoint/2010/main" val="4128736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6" y="1219200"/>
            <a:ext cx="4752330" cy="44727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066800"/>
            <a:ext cx="4570657" cy="2819400"/>
          </a:xfrm>
          <a:prstGeom prst="rect">
            <a:avLst/>
          </a:prstGeom>
        </p:spPr>
      </p:pic>
    </p:spTree>
    <p:extLst>
      <p:ext uri="{BB962C8B-B14F-4D97-AF65-F5344CB8AC3E}">
        <p14:creationId xmlns:p14="http://schemas.microsoft.com/office/powerpoint/2010/main" val="47717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superclass </a:t>
            </a:r>
            <a:r>
              <a:rPr lang="en-US" dirty="0"/>
              <a:t>and </a:t>
            </a:r>
            <a:r>
              <a:rPr lang="en-US" i="1" dirty="0" smtClean="0"/>
              <a:t>subclass</a:t>
            </a:r>
            <a:r>
              <a:rPr lang="en-US" dirty="0"/>
              <a:t> </a:t>
            </a:r>
            <a:r>
              <a:rPr lang="en-US" dirty="0" smtClean="0"/>
              <a:t>: </a:t>
            </a:r>
            <a:r>
              <a:rPr lang="en-US" dirty="0"/>
              <a:t>These terms come from Java programming. What Java calls a superclass, C# </a:t>
            </a:r>
            <a:r>
              <a:rPr lang="en-US" dirty="0" smtClean="0"/>
              <a:t>calls a </a:t>
            </a:r>
            <a:r>
              <a:rPr lang="en-US" dirty="0"/>
              <a:t>base class. What Java calls a subclass, C# calls a derived class.</a:t>
            </a:r>
            <a:br>
              <a:rPr lang="en-US" dirty="0"/>
            </a:br>
            <a:endParaRPr lang="en-US" dirty="0"/>
          </a:p>
        </p:txBody>
      </p:sp>
    </p:spTree>
    <p:extLst>
      <p:ext uri="{BB962C8B-B14F-4D97-AF65-F5344CB8AC3E}">
        <p14:creationId xmlns:p14="http://schemas.microsoft.com/office/powerpoint/2010/main" val="252145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Member Access and Inheritance</a:t>
            </a:r>
            <a:r>
              <a:rPr lang="en-US" dirty="0" smtClean="0"/>
              <a:t> </a:t>
            </a:r>
            <a:endParaRPr lang="en-US" dirty="0"/>
          </a:p>
        </p:txBody>
      </p:sp>
      <p:sp>
        <p:nvSpPr>
          <p:cNvPr id="3" name="Content Placeholder 2"/>
          <p:cNvSpPr>
            <a:spLocks noGrp="1"/>
          </p:cNvSpPr>
          <p:nvPr>
            <p:ph idx="1"/>
          </p:nvPr>
        </p:nvSpPr>
        <p:spPr/>
        <p:txBody>
          <a:bodyPr/>
          <a:lstStyle/>
          <a:p>
            <a:r>
              <a:rPr lang="en-US" sz="2800" i="1" dirty="0"/>
              <a:t>A private class member will remain private to its class. It is not accessible to any </a:t>
            </a:r>
            <a:r>
              <a:rPr lang="en-US" sz="2800" i="1" dirty="0" smtClean="0"/>
              <a:t>code outside </a:t>
            </a:r>
            <a:r>
              <a:rPr lang="en-US" sz="2800" i="1" dirty="0"/>
              <a:t>its class, including derived classes.</a:t>
            </a:r>
            <a:r>
              <a:rPr lang="en-US" sz="2800" dirty="0" smtClean="0"/>
              <a:t> </a:t>
            </a:r>
          </a:p>
          <a:p>
            <a:r>
              <a:rPr lang="en-US" sz="2800" dirty="0"/>
              <a:t>B</a:t>
            </a:r>
            <a:r>
              <a:rPr lang="en-US" sz="2800" dirty="0" smtClean="0"/>
              <a:t>y </a:t>
            </a:r>
            <a:r>
              <a:rPr lang="en-US" sz="2800" dirty="0"/>
              <a:t>using </a:t>
            </a:r>
            <a:r>
              <a:rPr lang="en-US" sz="2800" b="1" dirty="0"/>
              <a:t>protected</a:t>
            </a:r>
            <a:r>
              <a:rPr lang="en-US" sz="2800" dirty="0"/>
              <a:t>, you can create class members that </a:t>
            </a:r>
            <a:r>
              <a:rPr lang="en-US" sz="2800" dirty="0" smtClean="0"/>
              <a:t>are private </a:t>
            </a:r>
            <a:r>
              <a:rPr lang="en-US" sz="2800" dirty="0"/>
              <a:t>to their class but that can still be inherited and accessed by a derived class.</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92812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t>
            </a:r>
            <a:r>
              <a:rPr lang="en-US" dirty="0" smtClean="0"/>
              <a:t>derived </a:t>
            </a:r>
            <a:r>
              <a:rPr lang="en-US" dirty="0"/>
              <a:t>Class Constructors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254" y="1752600"/>
            <a:ext cx="5367596" cy="3962400"/>
          </a:xfrm>
        </p:spPr>
      </p:pic>
    </p:spTree>
    <p:extLst>
      <p:ext uri="{BB962C8B-B14F-4D97-AF65-F5344CB8AC3E}">
        <p14:creationId xmlns:p14="http://schemas.microsoft.com/office/powerpoint/2010/main" val="236605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95" y="457200"/>
            <a:ext cx="8229600" cy="639762"/>
          </a:xfrm>
        </p:spPr>
        <p:txBody>
          <a:bodyPr>
            <a:normAutofit fontScale="90000"/>
          </a:bodyPr>
          <a:lstStyle/>
          <a:p>
            <a:r>
              <a:rPr lang="en-US" dirty="0"/>
              <a:t>Calling Base Class </a:t>
            </a:r>
            <a:r>
              <a:rPr lang="en-US" dirty="0" smtClean="0"/>
              <a:t>Constructors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989" y="2686996"/>
            <a:ext cx="6665612" cy="1185710"/>
          </a:xfrm>
        </p:spPr>
      </p:pic>
    </p:spTree>
    <p:extLst>
      <p:ext uri="{BB962C8B-B14F-4D97-AF65-F5344CB8AC3E}">
        <p14:creationId xmlns:p14="http://schemas.microsoft.com/office/powerpoint/2010/main" val="3742751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365</Words>
  <Application>Microsoft Office PowerPoint</Application>
  <PresentationFormat>On-screen Show (4:3)</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Inheritance </vt:lpstr>
      <vt:lpstr>Super Shop</vt:lpstr>
      <vt:lpstr>Super Shop</vt:lpstr>
      <vt:lpstr>Inheritance basics</vt:lpstr>
      <vt:lpstr>PowerPoint Presentation</vt:lpstr>
      <vt:lpstr>PowerPoint Presentation</vt:lpstr>
      <vt:lpstr>Member Access and Inheritance </vt:lpstr>
      <vt:lpstr>Calling derived Class Constructors</vt:lpstr>
      <vt:lpstr>Calling Base Class Constructors</vt:lpstr>
      <vt:lpstr>PowerPoint Presentation</vt:lpstr>
      <vt:lpstr>Inheritance and Name Hiding</vt:lpstr>
      <vt:lpstr>Using base to Access a Hidden Name</vt:lpstr>
      <vt:lpstr>Creating a Multilevel Hierarchy</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Diu</dc:creator>
  <cp:lastModifiedBy>Diu</cp:lastModifiedBy>
  <cp:revision>23</cp:revision>
  <dcterms:created xsi:type="dcterms:W3CDTF">2017-06-11T08:28:17Z</dcterms:created>
  <dcterms:modified xsi:type="dcterms:W3CDTF">2017-06-13T05:07:23Z</dcterms:modified>
</cp:coreProperties>
</file>