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1" r:id="rId4"/>
    <p:sldId id="259" r:id="rId5"/>
    <p:sldId id="260" r:id="rId6"/>
    <p:sldId id="262" r:id="rId7"/>
    <p:sldId id="263" r:id="rId8"/>
    <p:sldId id="265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5" r:id="rId18"/>
    <p:sldId id="273" r:id="rId19"/>
    <p:sldId id="276" r:id="rId20"/>
    <p:sldId id="277" r:id="rId21"/>
    <p:sldId id="278" r:id="rId22"/>
    <p:sldId id="279" r:id="rId23"/>
    <p:sldId id="285" r:id="rId24"/>
    <p:sldId id="280" r:id="rId25"/>
    <p:sldId id="281" r:id="rId26"/>
    <p:sldId id="282" r:id="rId27"/>
    <p:sldId id="283" r:id="rId28"/>
    <p:sldId id="284" r:id="rId29"/>
    <p:sldId id="286" r:id="rId30"/>
    <p:sldId id="287" r:id="rId31"/>
    <p:sldId id="288" r:id="rId32"/>
    <p:sldId id="289" r:id="rId33"/>
    <p:sldId id="291" r:id="rId34"/>
    <p:sldId id="290" r:id="rId35"/>
    <p:sldId id="292" r:id="rId36"/>
    <p:sldId id="294" r:id="rId37"/>
    <p:sldId id="295" r:id="rId38"/>
    <p:sldId id="296" r:id="rId39"/>
    <p:sldId id="304" r:id="rId40"/>
    <p:sldId id="305" r:id="rId41"/>
    <p:sldId id="306" r:id="rId42"/>
    <p:sldId id="307" r:id="rId43"/>
    <p:sldId id="308" r:id="rId44"/>
    <p:sldId id="309" r:id="rId45"/>
    <p:sldId id="310" r:id="rId46"/>
    <p:sldId id="312" r:id="rId47"/>
    <p:sldId id="313" r:id="rId48"/>
    <p:sldId id="297" r:id="rId49"/>
    <p:sldId id="298" r:id="rId50"/>
    <p:sldId id="299" r:id="rId51"/>
    <p:sldId id="300" r:id="rId52"/>
    <p:sldId id="301" r:id="rId53"/>
    <p:sldId id="302" r:id="rId54"/>
    <p:sldId id="311" r:id="rId55"/>
    <p:sldId id="303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729" autoAdjust="0"/>
  </p:normalViewPr>
  <p:slideViewPr>
    <p:cSldViewPr>
      <p:cViewPr varScale="1">
        <p:scale>
          <a:sx n="70" d="100"/>
          <a:sy n="70" d="100"/>
        </p:scale>
        <p:origin x="-13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9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Relationship Id="rId4" Type="http://schemas.openxmlformats.org/officeDocument/2006/relationships/image" Target="../media/image1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4E22B-D496-4DDE-99EB-D04A27A6F1EE}" type="datetimeFigureOut">
              <a:rPr lang="en-US" smtClean="0"/>
              <a:pPr/>
              <a:t>13-Nov-15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2F11A-5C9C-4618-BD5D-4B32FB11CB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4E22B-D496-4DDE-99EB-D04A27A6F1EE}" type="datetimeFigureOut">
              <a:rPr lang="en-US" smtClean="0"/>
              <a:pPr/>
              <a:t>13-Nov-15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2F11A-5C9C-4618-BD5D-4B32FB11CB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4E22B-D496-4DDE-99EB-D04A27A6F1EE}" type="datetimeFigureOut">
              <a:rPr lang="en-US" smtClean="0"/>
              <a:pPr/>
              <a:t>13-Nov-15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2F11A-5C9C-4618-BD5D-4B32FB11CB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4E22B-D496-4DDE-99EB-D04A27A6F1EE}" type="datetimeFigureOut">
              <a:rPr lang="en-US" smtClean="0"/>
              <a:pPr/>
              <a:t>13-Nov-15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2F11A-5C9C-4618-BD5D-4B32FB11CB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4E22B-D496-4DDE-99EB-D04A27A6F1EE}" type="datetimeFigureOut">
              <a:rPr lang="en-US" smtClean="0"/>
              <a:pPr/>
              <a:t>13-Nov-15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2F11A-5C9C-4618-BD5D-4B32FB11CB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4E22B-D496-4DDE-99EB-D04A27A6F1EE}" type="datetimeFigureOut">
              <a:rPr lang="en-US" smtClean="0"/>
              <a:pPr/>
              <a:t>13-Nov-15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2F11A-5C9C-4618-BD5D-4B32FB11CB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4E22B-D496-4DDE-99EB-D04A27A6F1EE}" type="datetimeFigureOut">
              <a:rPr lang="en-US" smtClean="0"/>
              <a:pPr/>
              <a:t>13-Nov-15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2F11A-5C9C-4618-BD5D-4B32FB11CB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4E22B-D496-4DDE-99EB-D04A27A6F1EE}" type="datetimeFigureOut">
              <a:rPr lang="en-US" smtClean="0"/>
              <a:pPr/>
              <a:t>13-Nov-15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2F11A-5C9C-4618-BD5D-4B32FB11CB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4E22B-D496-4DDE-99EB-D04A27A6F1EE}" type="datetimeFigureOut">
              <a:rPr lang="en-US" smtClean="0"/>
              <a:pPr/>
              <a:t>13-Nov-15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2F11A-5C9C-4618-BD5D-4B32FB11CB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4E22B-D496-4DDE-99EB-D04A27A6F1EE}" type="datetimeFigureOut">
              <a:rPr lang="en-US" smtClean="0"/>
              <a:pPr/>
              <a:t>13-Nov-15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2F11A-5C9C-4618-BD5D-4B32FB11CB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F5F4E22B-D496-4DDE-99EB-D04A27A6F1EE}" type="datetimeFigureOut">
              <a:rPr lang="en-US" smtClean="0"/>
              <a:pPr/>
              <a:t>13-Nov-15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6C2F11A-5C9C-4618-BD5D-4B32FB11CB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5F4E22B-D496-4DDE-99EB-D04A27A6F1EE}" type="datetimeFigureOut">
              <a:rPr lang="en-US" smtClean="0"/>
              <a:pPr/>
              <a:t>13-Nov-15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6C2F11A-5C9C-4618-BD5D-4B32FB11CB5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0.emf"/><Relationship Id="rId4" Type="http://schemas.openxmlformats.org/officeDocument/2006/relationships/image" Target="../media/image7.emf"/><Relationship Id="rId9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topics/dotnet/products/" TargetMode="External"/><Relationship Id="rId2" Type="http://schemas.openxmlformats.org/officeDocument/2006/relationships/hyperlink" Target="http://www.mysql.com/products/connecto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npgsql.projects.postgresql.org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system.data.datatable(v=vs.80).aspx" TargetMode="External"/><Relationship Id="rId2" Type="http://schemas.openxmlformats.org/officeDocument/2006/relationships/hyperlink" Target="http://msdn.microsoft.com/en-us/library/system.data.dataview(v=vs.80)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sdn.microsoft.com/en-us/library/system.data.dataview.dataviewmanager(v=vs.80).aspx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system.data.datatable.defaultview(v=vs.80).aspx" TargetMode="External"/><Relationship Id="rId2" Type="http://schemas.openxmlformats.org/officeDocument/2006/relationships/hyperlink" Target="http://msdn.microsoft.com/en-us/library/system.data.dataview(v=vs.80)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sdn.microsoft.com/en-us/library/system.data.datatable(v=vs.80).aspx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system.data.dataview.applydefaultsort(v=vs.80).aspx" TargetMode="External"/><Relationship Id="rId2" Type="http://schemas.openxmlformats.org/officeDocument/2006/relationships/hyperlink" Target="http://msdn.microsoft.com/en-us/library/system.data.dataview.sort(v=vs.80)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sdn.microsoft.com/en-us/library/system.data.dataview.rowstatefilter(v=vs.80).aspx" TargetMode="External"/><Relationship Id="rId4" Type="http://schemas.openxmlformats.org/officeDocument/2006/relationships/hyperlink" Target="http://msdn.microsoft.com/en-us/library/system.data.dataview.rowfilter(v=vs.80).aspx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e80y5yhx(v=vs.80)" TargetMode="External"/><Relationship Id="rId2" Type="http://schemas.openxmlformats.org/officeDocument/2006/relationships/hyperlink" Target="http://www.csharp-station.com/Tutorial/AdoDotNe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google.com/open?id=0B5b3ZcIvnbMrdHlOSDRXWG9mbDA" TargetMode="External"/><Relationship Id="rId4" Type="http://schemas.openxmlformats.org/officeDocument/2006/relationships/hyperlink" Target="http://www.codeproject.com/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Access with ADO.NET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Accessing SQL Server and OLE DB from .NET</a:t>
            </a:r>
            <a:endParaRPr lang="bg-B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</a:t>
            </a:r>
            <a:r>
              <a:rPr lang="bg-BG" dirty="0" smtClean="0"/>
              <a:t> </a:t>
            </a:r>
            <a:r>
              <a:rPr lang="en-US" dirty="0" smtClean="0"/>
              <a:t>ADO.NET</a:t>
            </a:r>
            <a:r>
              <a:rPr lang="bg-BG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8077200" cy="52578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000" b="1" dirty="0" smtClean="0"/>
              <a:t>ADO.NET </a:t>
            </a:r>
            <a:r>
              <a:rPr lang="en-US" sz="2000" dirty="0" smtClean="0"/>
              <a:t>is a standard .NET class library for accessing</a:t>
            </a:r>
            <a:r>
              <a:rPr lang="en-US" sz="2000" baseline="0" dirty="0" smtClean="0"/>
              <a:t> </a:t>
            </a:r>
            <a:r>
              <a:rPr lang="en-US" sz="2000" dirty="0" smtClean="0"/>
              <a:t>databases, processing data and XML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 ActiveX Data Object. 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An API for working with data in .NET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Supports connected, disconnected and ORM data access models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Excellent integration with LINQ, XML and WCF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Allows executing SQL in RDBMS systems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DB connections, data readers, DB commands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Supports the ORM approach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LINQ-to-SQL and ADO.NET Entity Framework</a:t>
            </a:r>
            <a:endParaRPr lang="bg-BG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 in</a:t>
            </a:r>
            <a:r>
              <a:rPr lang="bg-BG" dirty="0" smtClean="0"/>
              <a:t> </a:t>
            </a:r>
            <a:r>
              <a:rPr lang="en-US" dirty="0" smtClean="0"/>
              <a:t>ADO.NET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5000"/>
              </a:lnSpc>
            </a:pPr>
            <a:r>
              <a:rPr lang="en-US" sz="3000" noProof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System.Data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ADO.NET core classes</a:t>
            </a:r>
          </a:p>
          <a:p>
            <a:pPr>
              <a:lnSpc>
                <a:spcPct val="95000"/>
              </a:lnSpc>
            </a:pPr>
            <a:r>
              <a:rPr lang="en-US" sz="3000" noProof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System.Data.Common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Common classes for all ADO.NET technologies</a:t>
            </a:r>
          </a:p>
          <a:p>
            <a:pPr>
              <a:lnSpc>
                <a:spcPct val="95000"/>
              </a:lnSpc>
            </a:pPr>
            <a:r>
              <a:rPr lang="en-US" sz="3000" noProof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System.Data.Linq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LINQ to SQL framework classes</a:t>
            </a:r>
          </a:p>
          <a:p>
            <a:pPr>
              <a:lnSpc>
                <a:spcPct val="95000"/>
              </a:lnSpc>
            </a:pPr>
            <a:r>
              <a:rPr lang="en-US" sz="3000" noProof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System.Data.Entity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Entity Framework classes</a:t>
            </a:r>
          </a:p>
          <a:p>
            <a:pPr>
              <a:lnSpc>
                <a:spcPct val="95000"/>
              </a:lnSpc>
            </a:pPr>
            <a:r>
              <a:rPr lang="en-US" sz="3000" noProof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System.Xml</a:t>
            </a:r>
          </a:p>
          <a:p>
            <a:pPr marL="574675" lvl="2" indent="-282575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XML processing classes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</a:t>
            </a:r>
            <a:r>
              <a:rPr lang="bg-BG" dirty="0" smtClean="0"/>
              <a:t> </a:t>
            </a:r>
            <a:r>
              <a:rPr lang="en-US" dirty="0" smtClean="0"/>
              <a:t>ADO.NET</a:t>
            </a:r>
            <a:endParaRPr lang="en-US" dirty="0"/>
          </a:p>
        </p:txBody>
      </p:sp>
      <p:sp>
        <p:nvSpPr>
          <p:cNvPr id="43" name="AutoShape 3"/>
          <p:cNvSpPr>
            <a:spLocks noChangeArrowheads="1"/>
          </p:cNvSpPr>
          <p:nvPr/>
        </p:nvSpPr>
        <p:spPr bwMode="auto">
          <a:xfrm>
            <a:off x="533400" y="4117392"/>
            <a:ext cx="1721691" cy="681267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0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</a:t>
            </a:r>
            <a:r>
              <a:rPr lang="en-US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</a:t>
            </a:r>
            <a:r>
              <a:rPr lang="en-US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sz="20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</a:t>
            </a:r>
            <a:r>
              <a:rPr lang="en-US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r>
              <a:rPr lang="en-US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Provider</a:t>
            </a:r>
            <a:endParaRPr lang="bg-BG" sz="2000" b="1" noProof="1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AutoShape 4"/>
          <p:cNvSpPr>
            <a:spLocks noChangeArrowheads="1"/>
          </p:cNvSpPr>
          <p:nvPr/>
        </p:nvSpPr>
        <p:spPr bwMode="auto">
          <a:xfrm>
            <a:off x="2764467" y="4120567"/>
            <a:ext cx="1580798" cy="681267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0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OleDb</a:t>
            </a:r>
            <a:r>
              <a:rPr lang="en-US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sz="20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</a:t>
            </a:r>
            <a:r>
              <a:rPr lang="en-US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r>
              <a:rPr lang="en-US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Provider</a:t>
            </a:r>
            <a:endParaRPr lang="bg-BG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AutoShape 5"/>
          <p:cNvSpPr>
            <a:spLocks noChangeArrowheads="1"/>
          </p:cNvSpPr>
          <p:nvPr/>
        </p:nvSpPr>
        <p:spPr bwMode="auto">
          <a:xfrm>
            <a:off x="4843132" y="4122156"/>
            <a:ext cx="1555438" cy="681266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Oracle </a:t>
            </a:r>
            <a:r>
              <a:rPr lang="bg-BG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 </a:t>
            </a:r>
            <a:br>
              <a:rPr 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Provider</a:t>
            </a:r>
            <a:endParaRPr lang="bg-BG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AutoShape 6"/>
          <p:cNvSpPr>
            <a:spLocks noChangeArrowheads="1"/>
          </p:cNvSpPr>
          <p:nvPr/>
        </p:nvSpPr>
        <p:spPr bwMode="auto">
          <a:xfrm>
            <a:off x="6899606" y="4112631"/>
            <a:ext cx="1548394" cy="681266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ODBC </a:t>
            </a:r>
            <a:r>
              <a:rPr lang="bg-BG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 </a:t>
            </a:r>
            <a:br>
              <a:rPr 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Provider</a:t>
            </a:r>
            <a:endParaRPr lang="bg-BG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7" name="Object 7"/>
          <p:cNvGraphicFramePr>
            <a:graphicFrameLocks noChangeAspect="1"/>
          </p:cNvGraphicFramePr>
          <p:nvPr/>
        </p:nvGraphicFramePr>
        <p:xfrm>
          <a:off x="712308" y="5290835"/>
          <a:ext cx="1411729" cy="1434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Visio" r:id="rId3" imgW="1109688" imgH="1126933" progId="">
                  <p:embed/>
                </p:oleObj>
              </mc:Choice>
              <mc:Fallback>
                <p:oleObj name="Visio" r:id="rId3" imgW="1109688" imgH="1126933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308" y="5290835"/>
                        <a:ext cx="1411729" cy="14342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Line 15"/>
          <p:cNvSpPr>
            <a:spLocks noChangeShapeType="1"/>
          </p:cNvSpPr>
          <p:nvPr/>
        </p:nvSpPr>
        <p:spPr bwMode="auto">
          <a:xfrm>
            <a:off x="516268" y="3438172"/>
            <a:ext cx="7371424" cy="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9" name="AutoShape 25"/>
          <p:cNvSpPr>
            <a:spLocks noChangeArrowheads="1"/>
          </p:cNvSpPr>
          <p:nvPr/>
        </p:nvSpPr>
        <p:spPr bwMode="auto">
          <a:xfrm>
            <a:off x="450222" y="1625097"/>
            <a:ext cx="1865691" cy="1244011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bg-BG" sz="2400" b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0" name="Rectangle 26"/>
          <p:cNvSpPr>
            <a:spLocks noChangeArrowheads="1"/>
          </p:cNvSpPr>
          <p:nvPr/>
        </p:nvSpPr>
        <p:spPr bwMode="auto">
          <a:xfrm>
            <a:off x="689934" y="1946256"/>
            <a:ext cx="1450063" cy="285118"/>
          </a:xfrm>
          <a:prstGeom prst="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1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DataReader</a:t>
            </a:r>
          </a:p>
        </p:txBody>
      </p:sp>
      <p:sp>
        <p:nvSpPr>
          <p:cNvPr id="51" name="Rectangle 27"/>
          <p:cNvSpPr>
            <a:spLocks noChangeArrowheads="1"/>
          </p:cNvSpPr>
          <p:nvPr/>
        </p:nvSpPr>
        <p:spPr bwMode="auto">
          <a:xfrm>
            <a:off x="689934" y="2373922"/>
            <a:ext cx="1450063" cy="285118"/>
          </a:xfrm>
          <a:prstGeom prst="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DbCommand</a:t>
            </a:r>
            <a:endParaRPr lang="bg-BG" sz="1800" b="1" noProof="1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Text Box 28"/>
          <p:cNvSpPr txBox="1">
            <a:spLocks noChangeArrowheads="1"/>
          </p:cNvSpPr>
          <p:nvPr/>
        </p:nvSpPr>
        <p:spPr bwMode="auto">
          <a:xfrm>
            <a:off x="367044" y="1524000"/>
            <a:ext cx="202601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2060"/>
                </a:solidFill>
              </a:rPr>
              <a:t>Connected Model</a:t>
            </a:r>
            <a:endParaRPr lang="bg-BG" sz="1600" b="1" dirty="0">
              <a:solidFill>
                <a:srgbClr val="002060"/>
              </a:solidFill>
            </a:endParaRPr>
          </a:p>
        </p:txBody>
      </p:sp>
      <p:graphicFrame>
        <p:nvGraphicFramePr>
          <p:cNvPr id="53" name="Object 6"/>
          <p:cNvGraphicFramePr>
            <a:graphicFrameLocks noChangeAspect="1"/>
          </p:cNvGraphicFramePr>
          <p:nvPr/>
        </p:nvGraphicFramePr>
        <p:xfrm>
          <a:off x="2872267" y="5296226"/>
          <a:ext cx="1411729" cy="1434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Visio" r:id="rId5" imgW="1109688" imgH="1126933" progId="">
                  <p:embed/>
                </p:oleObj>
              </mc:Choice>
              <mc:Fallback>
                <p:oleObj name="Visio" r:id="rId5" imgW="1109688" imgH="1126933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2267" y="5296226"/>
                        <a:ext cx="1411729" cy="14342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7"/>
          <p:cNvGraphicFramePr>
            <a:graphicFrameLocks noChangeAspect="1"/>
          </p:cNvGraphicFramePr>
          <p:nvPr/>
        </p:nvGraphicFramePr>
        <p:xfrm>
          <a:off x="4932032" y="5289066"/>
          <a:ext cx="1411729" cy="1434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Visio" r:id="rId7" imgW="1109688" imgH="1126933" progId="">
                  <p:embed/>
                </p:oleObj>
              </mc:Choice>
              <mc:Fallback>
                <p:oleObj name="Visio" r:id="rId7" imgW="1109688" imgH="1126933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32" y="5289066"/>
                        <a:ext cx="1411729" cy="14342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8"/>
          <p:cNvGraphicFramePr>
            <a:graphicFrameLocks noChangeAspect="1"/>
          </p:cNvGraphicFramePr>
          <p:nvPr/>
        </p:nvGraphicFramePr>
        <p:xfrm>
          <a:off x="6982155" y="5289066"/>
          <a:ext cx="1411729" cy="1434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Visio" r:id="rId9" imgW="1109688" imgH="1126933" progId="">
                  <p:embed/>
                </p:oleObj>
              </mc:Choice>
              <mc:Fallback>
                <p:oleObj name="Visio" r:id="rId9" imgW="1109688" imgH="1126933" progId="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2155" y="5289066"/>
                        <a:ext cx="1411729" cy="14342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AutoShape 25"/>
          <p:cNvSpPr>
            <a:spLocks noChangeArrowheads="1"/>
          </p:cNvSpPr>
          <p:nvPr/>
        </p:nvSpPr>
        <p:spPr bwMode="auto">
          <a:xfrm>
            <a:off x="2709529" y="1625097"/>
            <a:ext cx="1634076" cy="1244011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bg-BG" sz="2400" b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7" name="Rectangle 26"/>
          <p:cNvSpPr>
            <a:spLocks noChangeArrowheads="1"/>
          </p:cNvSpPr>
          <p:nvPr/>
        </p:nvSpPr>
        <p:spPr bwMode="auto">
          <a:xfrm>
            <a:off x="2875292" y="1946256"/>
            <a:ext cx="1332831" cy="285118"/>
          </a:xfrm>
          <a:prstGeom prst="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DataSet</a:t>
            </a:r>
            <a:endParaRPr lang="en-US" sz="1800" b="1" noProof="1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Rectangle 27"/>
          <p:cNvSpPr>
            <a:spLocks noChangeArrowheads="1"/>
          </p:cNvSpPr>
          <p:nvPr/>
        </p:nvSpPr>
        <p:spPr bwMode="auto">
          <a:xfrm>
            <a:off x="2875292" y="2373922"/>
            <a:ext cx="1332831" cy="285118"/>
          </a:xfrm>
          <a:prstGeom prst="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DataAdapter</a:t>
            </a:r>
            <a:endParaRPr lang="bg-BG" sz="1800" b="1" noProof="1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Text Box 28"/>
          <p:cNvSpPr txBox="1">
            <a:spLocks noChangeArrowheads="1"/>
          </p:cNvSpPr>
          <p:nvPr/>
        </p:nvSpPr>
        <p:spPr bwMode="auto">
          <a:xfrm>
            <a:off x="2649868" y="1524000"/>
            <a:ext cx="17357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2060"/>
                </a:solidFill>
              </a:rPr>
              <a:t>Disconn</a:t>
            </a:r>
            <a:r>
              <a:rPr lang="en-US" sz="2000" b="1" dirty="0" smtClean="0">
                <a:solidFill>
                  <a:srgbClr val="002060"/>
                </a:solidFill>
              </a:rPr>
              <a:t>. Model</a:t>
            </a:r>
            <a:endParaRPr lang="bg-BG" sz="2000" b="1" dirty="0">
              <a:solidFill>
                <a:srgbClr val="002060"/>
              </a:solidFill>
            </a:endParaRPr>
          </a:p>
        </p:txBody>
      </p:sp>
      <p:sp>
        <p:nvSpPr>
          <p:cNvPr id="60" name="AutoShape 25"/>
          <p:cNvSpPr>
            <a:spLocks noChangeArrowheads="1"/>
          </p:cNvSpPr>
          <p:nvPr/>
        </p:nvSpPr>
        <p:spPr bwMode="auto">
          <a:xfrm>
            <a:off x="4703134" y="1625097"/>
            <a:ext cx="1612057" cy="1244011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bg-BG" sz="2400" b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61" name="Rectangle 26"/>
          <p:cNvSpPr>
            <a:spLocks noChangeArrowheads="1"/>
          </p:cNvSpPr>
          <p:nvPr/>
        </p:nvSpPr>
        <p:spPr bwMode="auto">
          <a:xfrm>
            <a:off x="4856492" y="1946256"/>
            <a:ext cx="1332831" cy="285118"/>
          </a:xfrm>
          <a:prstGeom prst="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DataContext</a:t>
            </a:r>
            <a:endParaRPr lang="en-US" sz="1800" b="1" noProof="1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Rectangle 27"/>
          <p:cNvSpPr>
            <a:spLocks noChangeArrowheads="1"/>
          </p:cNvSpPr>
          <p:nvPr/>
        </p:nvSpPr>
        <p:spPr bwMode="auto">
          <a:xfrm>
            <a:off x="4856492" y="2373922"/>
            <a:ext cx="1332831" cy="285118"/>
          </a:xfrm>
          <a:prstGeom prst="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Table&lt;T&gt;</a:t>
            </a:r>
            <a:endParaRPr lang="bg-BG" sz="1800" b="1" noProof="1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Text Box 28"/>
          <p:cNvSpPr txBox="1">
            <a:spLocks noChangeArrowheads="1"/>
          </p:cNvSpPr>
          <p:nvPr/>
        </p:nvSpPr>
        <p:spPr bwMode="auto">
          <a:xfrm>
            <a:off x="4631068" y="1524000"/>
            <a:ext cx="173577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2060"/>
                </a:solidFill>
              </a:rPr>
              <a:t>LINQ-to-SQL</a:t>
            </a:r>
            <a:endParaRPr lang="bg-BG" sz="1600" b="1" dirty="0">
              <a:solidFill>
                <a:srgbClr val="002060"/>
              </a:solidFill>
            </a:endParaRPr>
          </a:p>
        </p:txBody>
      </p:sp>
      <p:sp>
        <p:nvSpPr>
          <p:cNvPr id="64" name="AutoShape 25"/>
          <p:cNvSpPr>
            <a:spLocks noChangeArrowheads="1"/>
          </p:cNvSpPr>
          <p:nvPr/>
        </p:nvSpPr>
        <p:spPr bwMode="auto">
          <a:xfrm>
            <a:off x="6676656" y="1625097"/>
            <a:ext cx="1933944" cy="1244011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bg-BG" sz="2400" b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65" name="Rectangle 26"/>
          <p:cNvSpPr>
            <a:spLocks noChangeArrowheads="1"/>
          </p:cNvSpPr>
          <p:nvPr/>
        </p:nvSpPr>
        <p:spPr bwMode="auto">
          <a:xfrm>
            <a:off x="6837692" y="1946256"/>
            <a:ext cx="1641089" cy="285118"/>
          </a:xfrm>
          <a:prstGeom prst="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ObjectContext</a:t>
            </a:r>
            <a:endParaRPr lang="en-US" sz="1800" b="1" noProof="1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Rectangle 27"/>
          <p:cNvSpPr>
            <a:spLocks noChangeArrowheads="1"/>
          </p:cNvSpPr>
          <p:nvPr/>
        </p:nvSpPr>
        <p:spPr bwMode="auto">
          <a:xfrm>
            <a:off x="6837692" y="2373922"/>
            <a:ext cx="1641089" cy="285118"/>
          </a:xfrm>
          <a:prstGeom prst="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EntityObject</a:t>
            </a:r>
          </a:p>
        </p:txBody>
      </p:sp>
      <p:sp>
        <p:nvSpPr>
          <p:cNvPr id="67" name="Line 11"/>
          <p:cNvSpPr>
            <a:spLocks noChangeShapeType="1"/>
          </p:cNvSpPr>
          <p:nvPr/>
        </p:nvSpPr>
        <p:spPr bwMode="auto">
          <a:xfrm flipH="1" flipV="1">
            <a:off x="1503362" y="4887869"/>
            <a:ext cx="1409" cy="48387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8" name="Line 12"/>
          <p:cNvSpPr>
            <a:spLocks noChangeShapeType="1"/>
          </p:cNvSpPr>
          <p:nvPr/>
        </p:nvSpPr>
        <p:spPr bwMode="auto">
          <a:xfrm flipH="1" flipV="1">
            <a:off x="3659816" y="4886282"/>
            <a:ext cx="1409" cy="48387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9" name="Line 13"/>
          <p:cNvSpPr>
            <a:spLocks noChangeShapeType="1"/>
          </p:cNvSpPr>
          <p:nvPr/>
        </p:nvSpPr>
        <p:spPr bwMode="auto">
          <a:xfrm flipH="1" flipV="1">
            <a:off x="5719432" y="4886282"/>
            <a:ext cx="1409" cy="48387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0" name="Line 14"/>
          <p:cNvSpPr>
            <a:spLocks noChangeShapeType="1"/>
          </p:cNvSpPr>
          <p:nvPr/>
        </p:nvSpPr>
        <p:spPr bwMode="auto">
          <a:xfrm flipH="1" flipV="1">
            <a:off x="7775905" y="4889457"/>
            <a:ext cx="1409" cy="48387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1" name="Line 16"/>
          <p:cNvSpPr>
            <a:spLocks noChangeShapeType="1"/>
          </p:cNvSpPr>
          <p:nvPr/>
        </p:nvSpPr>
        <p:spPr bwMode="auto">
          <a:xfrm flipH="1" flipV="1">
            <a:off x="1509712" y="3530557"/>
            <a:ext cx="1409" cy="48387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2" name="Line 17"/>
          <p:cNvSpPr>
            <a:spLocks noChangeShapeType="1"/>
          </p:cNvSpPr>
          <p:nvPr/>
        </p:nvSpPr>
        <p:spPr bwMode="auto">
          <a:xfrm flipH="1" flipV="1">
            <a:off x="3102934" y="3530557"/>
            <a:ext cx="1408" cy="48387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3" name="Line 18"/>
          <p:cNvSpPr>
            <a:spLocks noChangeShapeType="1"/>
          </p:cNvSpPr>
          <p:nvPr/>
        </p:nvSpPr>
        <p:spPr bwMode="auto">
          <a:xfrm flipH="1" flipV="1">
            <a:off x="1506868" y="2952706"/>
            <a:ext cx="1409" cy="48387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4" name="Line 19"/>
          <p:cNvSpPr>
            <a:spLocks noChangeShapeType="1"/>
          </p:cNvSpPr>
          <p:nvPr/>
        </p:nvSpPr>
        <p:spPr bwMode="auto">
          <a:xfrm flipH="1" flipV="1">
            <a:off x="3636334" y="2952706"/>
            <a:ext cx="1408" cy="48387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5" name="Line 20"/>
          <p:cNvSpPr>
            <a:spLocks noChangeShapeType="1"/>
          </p:cNvSpPr>
          <p:nvPr/>
        </p:nvSpPr>
        <p:spPr bwMode="auto">
          <a:xfrm flipH="1" flipV="1">
            <a:off x="6246813" y="3530557"/>
            <a:ext cx="1408" cy="48387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6" name="Line 21"/>
          <p:cNvSpPr>
            <a:spLocks noChangeShapeType="1"/>
          </p:cNvSpPr>
          <p:nvPr/>
        </p:nvSpPr>
        <p:spPr bwMode="auto">
          <a:xfrm flipH="1" flipV="1">
            <a:off x="7774318" y="3530557"/>
            <a:ext cx="1408" cy="48387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7" name="Line 19"/>
          <p:cNvSpPr>
            <a:spLocks noChangeShapeType="1"/>
          </p:cNvSpPr>
          <p:nvPr/>
        </p:nvSpPr>
        <p:spPr bwMode="auto">
          <a:xfrm flipH="1" flipV="1">
            <a:off x="5603542" y="2952706"/>
            <a:ext cx="1408" cy="48387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8" name="Line 19"/>
          <p:cNvSpPr>
            <a:spLocks noChangeShapeType="1"/>
          </p:cNvSpPr>
          <p:nvPr/>
        </p:nvSpPr>
        <p:spPr bwMode="auto">
          <a:xfrm flipH="1" flipV="1">
            <a:off x="7772400" y="2952706"/>
            <a:ext cx="1408" cy="48387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9" name="Text Box 28"/>
          <p:cNvSpPr txBox="1">
            <a:spLocks noChangeArrowheads="1"/>
          </p:cNvSpPr>
          <p:nvPr/>
        </p:nvSpPr>
        <p:spPr bwMode="auto">
          <a:xfrm>
            <a:off x="6536068" y="1504890"/>
            <a:ext cx="23031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2060"/>
                </a:solidFill>
              </a:rPr>
              <a:t>Entity Framework</a:t>
            </a:r>
            <a:endParaRPr lang="bg-BG" sz="1600" b="1" dirty="0">
              <a:solidFill>
                <a:srgbClr val="00206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481468" y="2906007"/>
            <a:ext cx="5591464" cy="1286856"/>
          </a:xfrm>
          <a:prstGeom prst="irregularSeal1">
            <a:avLst/>
          </a:prstGeom>
          <a:solidFill>
            <a:schemeClr val="accent5">
              <a:lumMod val="20000"/>
              <a:lumOff val="80000"/>
              <a:alpha val="25000"/>
            </a:schemeClr>
          </a:solidFill>
          <a:ln w="19050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 dirty="0" smtClean="0">
                <a:ln>
                  <a:solidFill>
                    <a:srgbClr val="0B6277"/>
                  </a:solidFill>
                </a:ln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ADO.NET</a:t>
            </a:r>
          </a:p>
          <a:p>
            <a:pPr algn="ctr">
              <a:lnSpc>
                <a:spcPct val="110000"/>
              </a:lnSpc>
            </a:pPr>
            <a:r>
              <a:rPr lang="en-US" sz="2000" b="1" dirty="0" smtClean="0">
                <a:ln>
                  <a:solidFill>
                    <a:srgbClr val="0B6277"/>
                  </a:solidFill>
                </a:ln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Programming Model</a:t>
            </a:r>
            <a:endParaRPr lang="en-US" sz="2000" b="1" dirty="0">
              <a:ln>
                <a:solidFill>
                  <a:srgbClr val="0B6277"/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Providers in</a:t>
            </a:r>
            <a:r>
              <a:rPr lang="bg-BG" dirty="0" smtClean="0"/>
              <a:t> </a:t>
            </a:r>
            <a:r>
              <a:rPr lang="en-US" dirty="0" smtClean="0"/>
              <a:t>ADO.NET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bg-BG" dirty="0" smtClean="0">
                <a:solidFill>
                  <a:srgbClr val="002060"/>
                </a:solidFill>
              </a:rPr>
              <a:t>Data Provider</a:t>
            </a:r>
            <a:r>
              <a:rPr lang="en-US" dirty="0" smtClean="0">
                <a:solidFill>
                  <a:srgbClr val="002060"/>
                </a:solidFill>
              </a:rPr>
              <a:t>s are collections of classes that provide access to various databases</a:t>
            </a:r>
            <a:endParaRPr lang="bg-BG" dirty="0" smtClean="0">
              <a:solidFill>
                <a:srgbClr val="002060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For different </a:t>
            </a:r>
            <a:r>
              <a:rPr lang="bg-BG" dirty="0" smtClean="0"/>
              <a:t>RDBMS </a:t>
            </a:r>
            <a:r>
              <a:rPr lang="en-US" dirty="0" smtClean="0"/>
              <a:t>systems different</a:t>
            </a:r>
            <a:r>
              <a:rPr lang="bg-BG" dirty="0" smtClean="0"/>
              <a:t> Data Provider</a:t>
            </a:r>
            <a:r>
              <a:rPr lang="en-US" dirty="0" smtClean="0"/>
              <a:t>s are available</a:t>
            </a:r>
            <a:endParaRPr lang="bg-BG" dirty="0" smtClean="0"/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Each provider uses vendor-specific protocols to talk to the database server</a:t>
            </a:r>
            <a:endParaRPr lang="bg-BG" sz="2600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Data providers define several</a:t>
            </a:r>
            <a:r>
              <a:rPr lang="bg-BG" dirty="0" smtClean="0"/>
              <a:t> </a:t>
            </a:r>
            <a:r>
              <a:rPr lang="en-US" dirty="0" smtClean="0"/>
              <a:t>common objects</a:t>
            </a:r>
            <a:r>
              <a:rPr lang="bg-BG" dirty="0" smtClean="0"/>
              <a:t>:</a:t>
            </a:r>
          </a:p>
          <a:p>
            <a:pPr lvl="2">
              <a:lnSpc>
                <a:spcPct val="100000"/>
              </a:lnSpc>
            </a:pPr>
            <a:r>
              <a:rPr lang="bg-BG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Connection</a:t>
            </a:r>
            <a:r>
              <a:rPr lang="bg-BG" dirty="0" smtClean="0"/>
              <a:t> – </a:t>
            </a:r>
            <a:r>
              <a:rPr lang="en-US" dirty="0" smtClean="0"/>
              <a:t>to connect to the database</a:t>
            </a:r>
            <a:endParaRPr lang="bg-BG" dirty="0" smtClean="0"/>
          </a:p>
          <a:p>
            <a:pPr lvl="2">
              <a:lnSpc>
                <a:spcPct val="100000"/>
              </a:lnSpc>
            </a:pPr>
            <a:r>
              <a:rPr lang="bg-BG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Command</a:t>
            </a:r>
            <a:r>
              <a:rPr lang="bg-BG" dirty="0" smtClean="0"/>
              <a:t> – </a:t>
            </a:r>
            <a:r>
              <a:rPr lang="en-US" dirty="0" smtClean="0"/>
              <a:t>to execute an</a:t>
            </a:r>
            <a:r>
              <a:rPr lang="bg-BG" dirty="0" smtClean="0"/>
              <a:t> SQL</a:t>
            </a:r>
            <a:r>
              <a:rPr lang="en-US" dirty="0" smtClean="0"/>
              <a:t> command</a:t>
            </a:r>
            <a:endParaRPr lang="bg-BG" dirty="0" smtClean="0"/>
          </a:p>
          <a:p>
            <a:pPr lvl="2">
              <a:lnSpc>
                <a:spcPct val="100000"/>
              </a:lnSpc>
            </a:pPr>
            <a:r>
              <a:rPr lang="bg-BG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DataReader</a:t>
            </a:r>
            <a:r>
              <a:rPr lang="bg-BG" dirty="0" smtClean="0"/>
              <a:t> – </a:t>
            </a:r>
            <a:r>
              <a:rPr lang="en-US" dirty="0" smtClean="0"/>
              <a:t>to retrieve data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Entity Framework support (optionally)</a:t>
            </a:r>
            <a:endParaRPr lang="bg-B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Providers in</a:t>
            </a:r>
            <a:r>
              <a:rPr lang="bg-BG" dirty="0" smtClean="0"/>
              <a:t> </a:t>
            </a:r>
            <a:r>
              <a:rPr lang="en-US" dirty="0" smtClean="0"/>
              <a:t>ADO.NET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Several standard </a:t>
            </a:r>
            <a:r>
              <a:rPr lang="bg-BG" sz="3000" dirty="0" smtClean="0"/>
              <a:t>ADO.NET </a:t>
            </a:r>
            <a:r>
              <a:rPr lang="en-US" sz="3000" dirty="0" smtClean="0"/>
              <a:t>Data Providers come as part of .NET Framework</a:t>
            </a:r>
            <a:endParaRPr lang="bg-BG" sz="3000" dirty="0" smtClean="0"/>
          </a:p>
          <a:p>
            <a:pPr lvl="1">
              <a:lnSpc>
                <a:spcPct val="100000"/>
              </a:lnSpc>
            </a:pPr>
            <a:r>
              <a:rPr lang="bg-BG" sz="2400" noProof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SqlClient</a:t>
            </a:r>
            <a:r>
              <a:rPr lang="bg-BG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bg-BG" dirty="0" smtClean="0"/>
              <a:t>–</a:t>
            </a:r>
            <a:r>
              <a:rPr lang="en-US" dirty="0" smtClean="0"/>
              <a:t> accessing</a:t>
            </a:r>
            <a:r>
              <a:rPr lang="bg-BG" dirty="0" smtClean="0"/>
              <a:t> SQL Server</a:t>
            </a:r>
          </a:p>
          <a:p>
            <a:pPr lvl="1">
              <a:lnSpc>
                <a:spcPct val="100000"/>
              </a:lnSpc>
            </a:pPr>
            <a:r>
              <a:rPr lang="bg-BG" sz="24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OleDB</a:t>
            </a:r>
            <a:r>
              <a:rPr lang="bg-BG" dirty="0" smtClean="0"/>
              <a:t> – </a:t>
            </a:r>
            <a:r>
              <a:rPr lang="en-US" dirty="0" smtClean="0"/>
              <a:t>accessing standard</a:t>
            </a:r>
            <a:r>
              <a:rPr lang="bg-BG" dirty="0" smtClean="0"/>
              <a:t> </a:t>
            </a:r>
            <a:r>
              <a:rPr lang="en-US" dirty="0" smtClean="0"/>
              <a:t>OLE DB data sources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bg-BG" sz="24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Odbc</a:t>
            </a:r>
            <a:r>
              <a:rPr lang="bg-BG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bg-BG" dirty="0" smtClean="0"/>
              <a:t>– </a:t>
            </a:r>
            <a:r>
              <a:rPr lang="en-US" dirty="0" smtClean="0"/>
              <a:t>accessing standard</a:t>
            </a:r>
            <a:r>
              <a:rPr lang="bg-BG" dirty="0" smtClean="0"/>
              <a:t> ODBC</a:t>
            </a:r>
            <a:r>
              <a:rPr lang="en-US" dirty="0" smtClean="0"/>
              <a:t> data sources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bg-BG" sz="24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Oracle</a:t>
            </a:r>
            <a:r>
              <a:rPr lang="bg-BG" dirty="0" smtClean="0"/>
              <a:t> – </a:t>
            </a:r>
            <a:r>
              <a:rPr lang="en-US" dirty="0" smtClean="0"/>
              <a:t>accessing</a:t>
            </a:r>
            <a:r>
              <a:rPr lang="bg-BG" dirty="0" smtClean="0"/>
              <a:t> Oracle</a:t>
            </a:r>
            <a:r>
              <a:rPr lang="en-US" dirty="0" smtClean="0"/>
              <a:t> database</a:t>
            </a:r>
            <a:endParaRPr lang="bg-BG" dirty="0" smtClean="0"/>
          </a:p>
          <a:p>
            <a:pPr>
              <a:lnSpc>
                <a:spcPct val="100000"/>
              </a:lnSpc>
            </a:pPr>
            <a:r>
              <a:rPr lang="en-US" sz="3000" dirty="0" smtClean="0"/>
              <a:t>Third party </a:t>
            </a:r>
            <a:r>
              <a:rPr lang="bg-BG" sz="3000" dirty="0" smtClean="0"/>
              <a:t>Data Provider</a:t>
            </a:r>
            <a:r>
              <a:rPr lang="en-US" sz="3000" dirty="0" smtClean="0"/>
              <a:t>s are available for</a:t>
            </a:r>
            <a:r>
              <a:rPr lang="bg-BG" sz="3000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bg-BG" dirty="0" smtClean="0"/>
              <a:t>MySQL</a:t>
            </a:r>
            <a:r>
              <a:rPr lang="en-US" dirty="0" smtClean="0"/>
              <a:t>, </a:t>
            </a:r>
            <a:r>
              <a:rPr lang="bg-BG" dirty="0" smtClean="0"/>
              <a:t>PostgreSQL</a:t>
            </a:r>
            <a:r>
              <a:rPr lang="en-US" dirty="0" smtClean="0"/>
              <a:t>, </a:t>
            </a:r>
            <a:r>
              <a:rPr lang="en-US" dirty="0" err="1" smtClean="0"/>
              <a:t>Interbase</a:t>
            </a:r>
            <a:r>
              <a:rPr lang="bg-BG" dirty="0" smtClean="0"/>
              <a:t>, </a:t>
            </a:r>
            <a:r>
              <a:rPr lang="en-US" dirty="0" smtClean="0"/>
              <a:t>DB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 smtClean="0"/>
              <a:t>, </a:t>
            </a:r>
            <a:r>
              <a:rPr lang="en-US" dirty="0" err="1" smtClean="0"/>
              <a:t>SQLite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Other RDBMS systems and data sources</a:t>
            </a:r>
            <a:endParaRPr lang="bg-B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Party Data Providers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000" dirty="0" smtClean="0"/>
              <a:t>ADO.NET Driver for </a:t>
            </a:r>
            <a:r>
              <a:rPr lang="en-US" sz="3000" dirty="0" err="1" smtClean="0"/>
              <a:t>MySQL</a:t>
            </a:r>
            <a:r>
              <a:rPr lang="en-US" sz="3000" dirty="0" smtClean="0"/>
              <a:t> (Connector/NET)</a:t>
            </a:r>
          </a:p>
          <a:p>
            <a:pPr lvl="1"/>
            <a:r>
              <a:rPr lang="en-US" dirty="0" smtClean="0">
                <a:hlinkClick r:id="rId2"/>
              </a:rPr>
              <a:t>http://www.mysql.com/products/connector/</a:t>
            </a:r>
            <a:endParaRPr lang="en-US" dirty="0" smtClean="0"/>
          </a:p>
          <a:p>
            <a:pPr lvl="1"/>
            <a:r>
              <a:rPr lang="en-US" dirty="0" smtClean="0"/>
              <a:t>Supports Entity Framework (from version 6.0)</a:t>
            </a:r>
          </a:p>
          <a:p>
            <a:r>
              <a:rPr lang="nn-NO" sz="3000" dirty="0" smtClean="0"/>
              <a:t>Oracle Data Provider for .NET (ODP.NET)</a:t>
            </a:r>
          </a:p>
          <a:p>
            <a:pPr lvl="1"/>
            <a:r>
              <a:rPr lang="en-US" dirty="0" smtClean="0">
                <a:hlinkClick r:id="rId3"/>
              </a:rPr>
              <a:t>http://www.oracle.com/technetwork/topics/dotnet</a:t>
            </a:r>
            <a:endParaRPr lang="en-US" dirty="0" smtClean="0"/>
          </a:p>
          <a:p>
            <a:pPr lvl="1"/>
            <a:r>
              <a:rPr lang="en-US" dirty="0" smtClean="0"/>
              <a:t>Does not support Entity Framework</a:t>
            </a:r>
          </a:p>
          <a:p>
            <a:r>
              <a:rPr lang="en-US" sz="3000" dirty="0" smtClean="0"/>
              <a:t>.NET Data Provider for </a:t>
            </a:r>
            <a:r>
              <a:rPr lang="en-US" sz="3000" dirty="0" err="1" smtClean="0"/>
              <a:t>PostgreSQL</a:t>
            </a:r>
            <a:endParaRPr lang="en-US" sz="3000" dirty="0" smtClean="0"/>
          </a:p>
          <a:p>
            <a:pPr lvl="1"/>
            <a:r>
              <a:rPr lang="en-US" dirty="0" smtClean="0">
                <a:hlinkClick r:id="rId4"/>
              </a:rPr>
              <a:t>http://npgsql.projects.postgresql.org/</a:t>
            </a:r>
            <a:endParaRPr lang="en-US" dirty="0" smtClean="0"/>
          </a:p>
          <a:p>
            <a:pPr lvl="1"/>
            <a:r>
              <a:rPr lang="en-US" sz="3200" dirty="0" smtClean="0"/>
              <a:t>Supports Entity Framework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Data Provider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System.Data.SqlClient</a:t>
            </a:r>
            <a:r>
              <a:rPr lang="en-US" noProof="1" smtClean="0"/>
              <a:t> and </a:t>
            </a:r>
            <a:r>
              <a:rPr lang="en-US" noProof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System.Data.SqlTypes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Data Provider classes for accessing SQL Server</a:t>
            </a:r>
          </a:p>
          <a:p>
            <a:pPr>
              <a:lnSpc>
                <a:spcPct val="100000"/>
              </a:lnSpc>
            </a:pPr>
            <a:r>
              <a:rPr lang="en-US" noProof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System.Data.OleDb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Classes for accessing OLE DB data sources</a:t>
            </a:r>
          </a:p>
          <a:p>
            <a:pPr>
              <a:lnSpc>
                <a:spcPct val="100000"/>
              </a:lnSpc>
            </a:pPr>
            <a:r>
              <a:rPr lang="en-US" noProof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System.Data.Odbc</a:t>
            </a:r>
            <a:endParaRPr lang="en-US" noProof="1" smtClean="0">
              <a:solidFill>
                <a:srgbClr val="002060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Classes for accessing ODBC data sources</a:t>
            </a:r>
          </a:p>
          <a:p>
            <a:pPr>
              <a:lnSpc>
                <a:spcPct val="100000"/>
              </a:lnSpc>
            </a:pPr>
            <a:r>
              <a:rPr lang="en-US" noProof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System.Data.Oracle</a:t>
            </a:r>
            <a:endParaRPr lang="en-US" dirty="0" smtClean="0">
              <a:solidFill>
                <a:srgbClr val="002060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Classes for accessing Oracle databases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ADO.NET</a:t>
            </a:r>
            <a:r>
              <a:rPr lang="en-US" dirty="0" smtClean="0"/>
              <a:t>: Connected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3000" dirty="0" smtClean="0"/>
              <a:t>Retrieving data in connected model</a:t>
            </a:r>
            <a:endParaRPr lang="bg-BG" sz="3000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Open a connection</a:t>
            </a:r>
            <a:r>
              <a:rPr lang="bg-BG" sz="2800" dirty="0" smtClean="0"/>
              <a:t> (</a:t>
            </a:r>
            <a:r>
              <a:rPr lang="bg-BG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SqlConnection</a:t>
            </a:r>
            <a:r>
              <a:rPr lang="bg-BG" sz="2800" dirty="0" smtClean="0"/>
              <a:t>)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Execute command (</a:t>
            </a:r>
            <a:r>
              <a:rPr lang="bg-BG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SqlCommand</a:t>
            </a:r>
            <a:r>
              <a:rPr lang="bg-BG" sz="2800" dirty="0" smtClean="0"/>
              <a:t>)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Process the result set of the query by using a reader</a:t>
            </a:r>
            <a:r>
              <a:rPr lang="bg-BG" sz="2800" dirty="0" smtClean="0"/>
              <a:t> (</a:t>
            </a:r>
            <a:r>
              <a:rPr lang="bg-BG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SqlDataReader</a:t>
            </a:r>
            <a:r>
              <a:rPr lang="bg-BG" sz="2800" dirty="0" smtClean="0"/>
              <a:t>)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Close the reader</a:t>
            </a:r>
            <a:endParaRPr lang="bg-BG" sz="2800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Close the connection</a:t>
            </a:r>
            <a:endParaRPr lang="bg-BG" sz="28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dirty="0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6272150" y="3810959"/>
            <a:ext cx="2362200" cy="503237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SqlConnection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576950" y="2733046"/>
            <a:ext cx="2057400" cy="503238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SqlCommand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272150" y="1676400"/>
            <a:ext cx="2362200" cy="503237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SqlDataReader</a:t>
            </a: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V="1">
            <a:off x="7480237" y="4361821"/>
            <a:ext cx="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V="1">
            <a:off x="7467537" y="3295021"/>
            <a:ext cx="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7454837" y="2224087"/>
            <a:ext cx="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1" name="Picture 2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00" y="4833937"/>
            <a:ext cx="1676400" cy="1295400"/>
          </a:xfrm>
          <a:prstGeom prst="rect">
            <a:avLst/>
          </a:prstGeom>
          <a:noFill/>
        </p:spPr>
      </p:pic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6815468" y="6238005"/>
            <a:ext cx="1447832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2400" b="1" dirty="0">
                <a:solidFill>
                  <a:srgbClr val="002060"/>
                </a:solidFill>
                <a:effectLst/>
              </a:rPr>
              <a:t>Database</a:t>
            </a:r>
            <a:endParaRPr lang="bg-BG" sz="2400" b="1" dirty="0">
              <a:solidFill>
                <a:srgbClr val="002060"/>
              </a:solidFill>
              <a:effectLst/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4454462" y="2298071"/>
            <a:ext cx="1970088" cy="411162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SqlParameter</a:t>
            </a:r>
            <a:endParaRPr lang="en-US" sz="2000" b="1" noProof="1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4443350" y="3258509"/>
            <a:ext cx="1970088" cy="411162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SqlParameter</a:t>
            </a:r>
            <a:endParaRPr lang="en-US" sz="2000" b="1" noProof="1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 flipH="1" flipV="1">
            <a:off x="6348350" y="2526671"/>
            <a:ext cx="304800" cy="3048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non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Line 9"/>
          <p:cNvSpPr>
            <a:spLocks noChangeShapeType="1"/>
          </p:cNvSpPr>
          <p:nvPr/>
        </p:nvSpPr>
        <p:spPr bwMode="auto">
          <a:xfrm flipH="1" flipV="1">
            <a:off x="6195950" y="2983871"/>
            <a:ext cx="457200" cy="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non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 flipH="1">
            <a:off x="6348350" y="3136271"/>
            <a:ext cx="304800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non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4191000" y="2789238"/>
            <a:ext cx="1970088" cy="411162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SqlParameter</a:t>
            </a:r>
            <a:endParaRPr lang="en-US" sz="2000" b="1" noProof="1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ADO.NET: Disconnected</a:t>
            </a:r>
            <a:r>
              <a:rPr lang="bg-BG" dirty="0" smtClean="0"/>
              <a:t>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3000" dirty="0" smtClean="0"/>
              <a:t>Disconnected model – data is cached in a </a:t>
            </a:r>
            <a:r>
              <a:rPr lang="bg-BG" sz="30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DataSet</a:t>
            </a:r>
            <a:endParaRPr lang="bg-BG" sz="3000" dirty="0" smtClean="0">
              <a:solidFill>
                <a:srgbClr val="002060"/>
              </a:solidFill>
            </a:endParaRP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Open a connection</a:t>
            </a:r>
            <a:r>
              <a:rPr lang="bg-BG" sz="2600" dirty="0" smtClean="0"/>
              <a:t> (</a:t>
            </a:r>
            <a:r>
              <a:rPr lang="bg-BG" sz="26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SqlConnection</a:t>
            </a:r>
            <a:r>
              <a:rPr lang="bg-BG" sz="2600" dirty="0" smtClean="0"/>
              <a:t>)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Fill a</a:t>
            </a:r>
            <a:r>
              <a:rPr lang="bg-BG" sz="2600" dirty="0" smtClean="0"/>
              <a:t> </a:t>
            </a:r>
            <a:r>
              <a:rPr lang="bg-BG" sz="26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DataSet</a:t>
            </a:r>
            <a:r>
              <a:rPr lang="bg-BG" sz="2600" dirty="0" smtClean="0"/>
              <a:t> </a:t>
            </a:r>
            <a:r>
              <a:rPr lang="en-US" sz="2600" dirty="0" smtClean="0"/>
              <a:t>(using </a:t>
            </a:r>
            <a:r>
              <a:rPr lang="bg-BG" sz="26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SqlDataAdapter</a:t>
            </a:r>
            <a:r>
              <a:rPr lang="bg-BG" sz="2600" dirty="0" smtClean="0">
                <a:latin typeface="Courier New" pitchFamily="49" charset="0"/>
              </a:rPr>
              <a:t>)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Close the connection</a:t>
            </a:r>
            <a:endParaRPr lang="bg-BG" sz="2600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Modify the</a:t>
            </a:r>
            <a:r>
              <a:rPr lang="bg-BG" sz="2600" dirty="0" smtClean="0"/>
              <a:t> </a:t>
            </a:r>
            <a:r>
              <a:rPr lang="bg-BG" sz="26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DataSet</a:t>
            </a:r>
            <a:endParaRPr lang="en-US" sz="2600" dirty="0" smtClean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Open a connection</a:t>
            </a:r>
            <a:endParaRPr lang="bg-BG" sz="2600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Update changes into the DB</a:t>
            </a:r>
            <a:endParaRPr lang="bg-BG" sz="2600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Close the connection</a:t>
            </a:r>
            <a:endParaRPr lang="bg-BG" sz="2600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5673725" y="3940893"/>
            <a:ext cx="2460624" cy="503237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2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SqlConnection</a:t>
            </a:r>
            <a:endParaRPr lang="bg-BG" sz="2200" b="1" noProof="1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662612" y="2862980"/>
            <a:ext cx="2460624" cy="503238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2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SqlDataAdapter</a:t>
            </a:r>
            <a:endParaRPr lang="bg-BG" sz="2200" b="1" noProof="1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5638800" y="1785068"/>
            <a:ext cx="2460624" cy="503237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2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DataSet</a:t>
            </a:r>
            <a:endParaRPr lang="bg-BG" sz="2200" b="1" noProof="1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6913562" y="4491755"/>
            <a:ext cx="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V="1">
            <a:off x="6900862" y="3424955"/>
            <a:ext cx="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V="1">
            <a:off x="6888162" y="2332755"/>
            <a:ext cx="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2" name="Picture 2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7524" y="5009280"/>
            <a:ext cx="1676400" cy="1295400"/>
          </a:xfrm>
          <a:prstGeom prst="rect">
            <a:avLst/>
          </a:prstGeom>
          <a:noFill/>
        </p:spPr>
      </p:pic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6258017" y="6357068"/>
            <a:ext cx="1447832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  <a:endParaRPr lang="bg-BG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ORM ADO.NET: LINQ to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3000" dirty="0" smtClean="0"/>
              <a:t>LINQ to SQL is ORM framework for SQL Server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Create object models mapping the database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Open a data context</a:t>
            </a:r>
            <a:endParaRPr lang="bg-BG" sz="2600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Retrieve data with LINQ / modify the tables in the data context</a:t>
            </a:r>
            <a:endParaRPr lang="en-US" sz="26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Persist the data context changes into the DB</a:t>
            </a:r>
            <a:endParaRPr lang="bg-BG" sz="2600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Connection is auto-closed</a:t>
            </a:r>
            <a:endParaRPr lang="en-US" sz="30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endParaRPr lang="en-US" dirty="0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562600" y="4082422"/>
            <a:ext cx="2362200" cy="503237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SqlConnection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5562600" y="3004509"/>
            <a:ext cx="2362200" cy="503238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2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DataContext</a:t>
            </a:r>
            <a:endParaRPr lang="en-US" sz="2200" b="1" noProof="1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 flipV="1">
            <a:off x="6770687" y="4633284"/>
            <a:ext cx="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V="1">
            <a:off x="6757987" y="3566484"/>
            <a:ext cx="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9" name="Picture 2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5105400"/>
            <a:ext cx="1676400" cy="1295400"/>
          </a:xfrm>
          <a:prstGeom prst="rect">
            <a:avLst/>
          </a:prstGeom>
          <a:noFill/>
        </p:spPr>
      </p:pic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6053468" y="6400800"/>
            <a:ext cx="1447832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  <a:endParaRPr lang="bg-BG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7162800" y="2264734"/>
            <a:ext cx="1077912" cy="411162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</a:t>
            </a:r>
            <a:endParaRPr lang="en-US" sz="2000" b="1" noProof="1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5257800" y="2264734"/>
            <a:ext cx="1077912" cy="411162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</a:t>
            </a:r>
            <a:endParaRPr lang="en-US" sz="2000" b="1" noProof="1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6248400" y="1731334"/>
            <a:ext cx="1077912" cy="411162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</a:t>
            </a:r>
            <a:endParaRPr lang="en-US" sz="2000" b="1" noProof="1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 flipH="1" flipV="1">
            <a:off x="6142074" y="2619153"/>
            <a:ext cx="182526" cy="42884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 flipV="1">
            <a:off x="6781800" y="2188534"/>
            <a:ext cx="0" cy="7620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Line 9"/>
          <p:cNvSpPr>
            <a:spLocks noChangeShapeType="1"/>
          </p:cNvSpPr>
          <p:nvPr/>
        </p:nvSpPr>
        <p:spPr bwMode="auto">
          <a:xfrm flipV="1">
            <a:off x="7238999" y="2619153"/>
            <a:ext cx="93921" cy="42884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6088" indent="-446088">
              <a:spcBef>
                <a:spcPts val="300"/>
              </a:spcBef>
              <a:buFontTx/>
              <a:buAutoNum type="arabicPeriod"/>
              <a:tabLst>
                <a:tab pos="3052763" algn="l"/>
              </a:tabLst>
            </a:pPr>
            <a:r>
              <a:rPr lang="en-US" dirty="0" smtClean="0"/>
              <a:t>Data Access Models – Connected, Disconnected, ORM</a:t>
            </a:r>
          </a:p>
          <a:p>
            <a:pPr marL="446088" indent="-446088">
              <a:spcBef>
                <a:spcPts val="300"/>
              </a:spcBef>
              <a:buFontTx/>
              <a:buAutoNum type="arabicPeriod"/>
              <a:tabLst>
                <a:tab pos="3052763" algn="l"/>
              </a:tabLst>
            </a:pPr>
            <a:r>
              <a:rPr lang="en-US" dirty="0" smtClean="0"/>
              <a:t>ADO.NET Architecture and Data Providers</a:t>
            </a:r>
          </a:p>
          <a:p>
            <a:pPr marL="446088" indent="-446088">
              <a:spcBef>
                <a:spcPts val="300"/>
              </a:spcBef>
              <a:buFontTx/>
              <a:buAutoNum type="arabicPeriod"/>
              <a:tabLst>
                <a:tab pos="3052763" algn="l"/>
              </a:tabLst>
            </a:pPr>
            <a:r>
              <a:rPr lang="en-US" dirty="0" smtClean="0"/>
              <a:t>Accessing SQL Server (Connected Model)</a:t>
            </a:r>
            <a:endParaRPr lang="bg-BG" dirty="0" smtClean="0"/>
          </a:p>
          <a:p>
            <a:pPr marL="893763" lvl="1" indent="-350838">
              <a:spcBef>
                <a:spcPts val="300"/>
              </a:spcBef>
              <a:tabLst>
                <a:tab pos="3052763" algn="l"/>
              </a:tabLst>
            </a:pPr>
            <a:r>
              <a:rPr lang="en-US" dirty="0" smtClean="0"/>
              <a:t>Using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SqlConnection</a:t>
            </a:r>
            <a:r>
              <a:rPr lang="en-US" dirty="0" smtClean="0"/>
              <a:t> ,	S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qlCommand</a:t>
            </a:r>
            <a:r>
              <a:rPr lang="en-US" dirty="0" smtClean="0"/>
              <a:t> and S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qlDataReader</a:t>
            </a:r>
          </a:p>
          <a:p>
            <a:pPr marL="893763" lvl="1" indent="-350838">
              <a:spcBef>
                <a:spcPts val="300"/>
              </a:spcBef>
              <a:tabLst>
                <a:tab pos="3052763" algn="l"/>
              </a:tabLst>
            </a:pPr>
            <a:r>
              <a:rPr lang="en-US" dirty="0" smtClean="0"/>
              <a:t>Parameterized Queries</a:t>
            </a:r>
          </a:p>
          <a:p>
            <a:pPr marL="446088" indent="-446088">
              <a:spcBef>
                <a:spcPts val="300"/>
              </a:spcBef>
              <a:buFont typeface="+mj-lt"/>
              <a:buAutoNum type="arabicPeriod" startAt="4"/>
              <a:tabLst>
                <a:tab pos="3052763" algn="l"/>
              </a:tabLst>
            </a:pPr>
            <a:r>
              <a:rPr lang="en-US" dirty="0" smtClean="0"/>
              <a:t>Accessing Other Databases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ADO.NET: Entity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3000" dirty="0" smtClean="0"/>
              <a:t>Entity Framework is generic ORM framework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Create entity data model mapping the database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Open an object context</a:t>
            </a:r>
            <a:endParaRPr lang="bg-BG" sz="2600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Retrieve data with LINQ / modify the tables in the object context</a:t>
            </a:r>
            <a:endParaRPr lang="en-US" sz="26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Persist the object context changes into the DB</a:t>
            </a:r>
            <a:endParaRPr lang="bg-BG" sz="2600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Connection is auto-closed</a:t>
            </a:r>
            <a:endParaRPr lang="en-US" sz="30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endParaRPr lang="en-US" dirty="0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518778" y="4373563"/>
            <a:ext cx="2362200" cy="503237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SqlConnection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5518778" y="2446338"/>
            <a:ext cx="2362200" cy="503238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2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ObjectContext</a:t>
            </a:r>
            <a:endParaRPr lang="en-US" sz="2200" b="1" noProof="1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2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879" y="5105400"/>
            <a:ext cx="1676400" cy="1295400"/>
          </a:xfrm>
          <a:prstGeom prst="rect">
            <a:avLst/>
          </a:prstGeom>
          <a:noFill/>
        </p:spPr>
      </p:pic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391400" y="1782763"/>
            <a:ext cx="1077912" cy="411162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Entity</a:t>
            </a:r>
            <a:endParaRPr lang="en-US" sz="2000" b="1" noProof="1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4953000" y="1782763"/>
            <a:ext cx="1077912" cy="411162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Entity</a:t>
            </a:r>
            <a:endParaRPr lang="en-US" sz="2000" b="1" noProof="1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6172200" y="1630363"/>
            <a:ext cx="1077912" cy="411162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Entity</a:t>
            </a:r>
            <a:endParaRPr lang="en-US" sz="2000" b="1" noProof="1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5518778" y="3328029"/>
            <a:ext cx="2362200" cy="655636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2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EntityClient</a:t>
            </a:r>
          </a:p>
          <a:p>
            <a:pPr algn="ctr"/>
            <a:r>
              <a:rPr lang="en-US" sz="2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Data Provider</a:t>
            </a:r>
            <a:endParaRPr lang="bg-BG" sz="2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 flipV="1">
            <a:off x="6703532" y="2904497"/>
            <a:ext cx="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 flipH="1" flipV="1">
            <a:off x="5945852" y="2082248"/>
            <a:ext cx="182526" cy="42884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 flipV="1">
            <a:off x="6706077" y="1990097"/>
            <a:ext cx="1" cy="5334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 flipV="1">
            <a:off x="7340490" y="2082248"/>
            <a:ext cx="93921" cy="42884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 flipV="1">
            <a:off x="6694966" y="4821866"/>
            <a:ext cx="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 flipV="1">
            <a:off x="6706079" y="3971297"/>
            <a:ext cx="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6019768" y="6357068"/>
            <a:ext cx="1447832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  <a:endParaRPr lang="bg-BG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Client Data Provider</a:t>
            </a:r>
            <a:endParaRPr lang="en-US" dirty="0"/>
          </a:p>
        </p:txBody>
      </p:sp>
      <p:grpSp>
        <p:nvGrpSpPr>
          <p:cNvPr id="4" name="Content Placeholder 3"/>
          <p:cNvGrpSpPr>
            <a:grpSpLocks noGrp="1"/>
          </p:cNvGrpSpPr>
          <p:nvPr/>
        </p:nvGrpSpPr>
        <p:grpSpPr>
          <a:xfrm>
            <a:off x="457200" y="1774825"/>
            <a:ext cx="8229600" cy="4625975"/>
            <a:chOff x="1689400" y="838200"/>
            <a:chExt cx="5778200" cy="3990810"/>
          </a:xfrm>
        </p:grpSpPr>
        <p:pic>
          <p:nvPicPr>
            <p:cNvPr id="5" name="Picture 2" descr="http://www.interprise.co.uk/images/server_client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89400" y="838200"/>
              <a:ext cx="5778200" cy="3990810"/>
            </a:xfrm>
            <a:prstGeom prst="roundRect">
              <a:avLst>
                <a:gd name="adj" fmla="val 5426"/>
              </a:avLst>
            </a:prstGeom>
            <a:noFill/>
            <a:scene3d>
              <a:camera prst="perspectiveRelaxedModerately" fov="7200000">
                <a:rot lat="20999999" lon="0" rev="0"/>
              </a:camera>
              <a:lightRig rig="threePt" dir="t"/>
            </a:scene3d>
            <a:sp3d>
              <a:bevelT/>
            </a:sp3d>
          </p:spPr>
        </p:pic>
        <p:sp>
          <p:nvSpPr>
            <p:cNvPr id="6" name="TextBox 5"/>
            <p:cNvSpPr txBox="1"/>
            <p:nvPr/>
          </p:nvSpPr>
          <p:spPr>
            <a:xfrm rot="20449637">
              <a:off x="4836956" y="3490651"/>
              <a:ext cx="1242648" cy="76944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r>
                <a:rPr lang="en-US" sz="4400" b="1" dirty="0" smtClean="0">
                  <a:ln w="11430"/>
                  <a:gradFill>
                    <a:gsLst>
                      <a:gs pos="0">
                        <a:schemeClr val="accent6">
                          <a:tint val="90000"/>
                          <a:satMod val="120000"/>
                        </a:schemeClr>
                      </a:gs>
                      <a:gs pos="25000">
                        <a:schemeClr val="accent6">
                          <a:tint val="93000"/>
                          <a:satMod val="120000"/>
                        </a:schemeClr>
                      </a:gs>
                      <a:gs pos="50000">
                        <a:schemeClr val="accent6">
                          <a:shade val="89000"/>
                          <a:satMod val="110000"/>
                        </a:schemeClr>
                      </a:gs>
                      <a:gs pos="75000">
                        <a:schemeClr val="accent6">
                          <a:tint val="93000"/>
                          <a:satMod val="120000"/>
                        </a:schemeClr>
                      </a:gs>
                      <a:gs pos="100000">
                        <a:schemeClr val="accent6">
                          <a:tint val="90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glow rad="228600">
                      <a:schemeClr val="accent5">
                        <a:lumMod val="20000"/>
                        <a:lumOff val="80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SQL</a:t>
              </a:r>
              <a:endParaRPr lang="en-US" sz="4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5">
                      <a:lumMod val="20000"/>
                      <a:lumOff val="80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SqlClient Data 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noProof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SqlConnection</a:t>
            </a:r>
          </a:p>
          <a:p>
            <a:pPr lvl="1"/>
            <a:r>
              <a:rPr lang="en-US" dirty="0" smtClean="0"/>
              <a:t>Establish database connection to</a:t>
            </a:r>
            <a:r>
              <a:rPr lang="bg-BG" dirty="0" smtClean="0"/>
              <a:t> SQL Server </a:t>
            </a:r>
          </a:p>
          <a:p>
            <a:r>
              <a:rPr lang="en-US" sz="3000" noProof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SqlCommand</a:t>
            </a:r>
          </a:p>
          <a:p>
            <a:pPr lvl="1"/>
            <a:r>
              <a:rPr lang="en-US" dirty="0" smtClean="0"/>
              <a:t>Executes SQL commands on the</a:t>
            </a:r>
            <a:r>
              <a:rPr lang="bg-BG" dirty="0" smtClean="0"/>
              <a:t> SQL Server</a:t>
            </a:r>
            <a:r>
              <a:rPr lang="en-US" dirty="0" smtClean="0"/>
              <a:t> through an established connection</a:t>
            </a:r>
          </a:p>
          <a:p>
            <a:pPr lvl="1"/>
            <a:r>
              <a:rPr lang="en-US" dirty="0" smtClean="0"/>
              <a:t>Could accept parameters (</a:t>
            </a:r>
            <a:r>
              <a:rPr lang="en-US" noProof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SQLParameter</a:t>
            </a:r>
            <a:r>
              <a:rPr lang="en-US" dirty="0" smtClean="0"/>
              <a:t>)</a:t>
            </a:r>
            <a:endParaRPr lang="bg-BG" dirty="0" smtClean="0"/>
          </a:p>
          <a:p>
            <a:r>
              <a:rPr lang="en-US" sz="3000" noProof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SqlDataReader</a:t>
            </a:r>
          </a:p>
          <a:p>
            <a:pPr lvl="1"/>
            <a:r>
              <a:rPr lang="en-US" dirty="0" smtClean="0"/>
              <a:t>Retrieves data (record set) from</a:t>
            </a:r>
            <a:r>
              <a:rPr lang="bg-BG" dirty="0" smtClean="0"/>
              <a:t> SQL Server</a:t>
            </a:r>
            <a:r>
              <a:rPr lang="en-US" dirty="0" smtClean="0"/>
              <a:t> as a result of SQL query execution</a:t>
            </a:r>
            <a:endParaRPr lang="bg-B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ADO.NET Classes for the Connected Model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H="1" flipV="1">
            <a:off x="4699000" y="3379707"/>
            <a:ext cx="0" cy="404378"/>
          </a:xfrm>
          <a:prstGeom prst="line">
            <a:avLst/>
          </a:prstGeom>
          <a:noFill/>
          <a:ln w="44450">
            <a:solidFill>
              <a:schemeClr val="accent5">
                <a:lumMod val="20000"/>
                <a:lumOff val="80000"/>
              </a:schemeClr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bg-BG" sz="2200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752725" y="4068470"/>
            <a:ext cx="2427288" cy="503667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200" b="1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SqlConnection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296987" y="1782470"/>
            <a:ext cx="2427288" cy="503667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200" b="1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SqlDataReader</a:t>
            </a: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4162425" y="1782470"/>
            <a:ext cx="2427288" cy="503667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200" b="1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XmlReader</a:t>
            </a: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5454650" y="3479285"/>
            <a:ext cx="2427288" cy="503667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2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SqlParameter</a:t>
            </a:r>
            <a:endParaRPr lang="en-US" sz="2200" b="1" noProof="1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flipH="1">
            <a:off x="4686300" y="3762101"/>
            <a:ext cx="758825" cy="0"/>
          </a:xfrm>
          <a:prstGeom prst="line">
            <a:avLst/>
          </a:prstGeom>
          <a:noFill/>
          <a:ln w="4445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none" w="med" len="med"/>
          </a:ln>
          <a:effectLst/>
        </p:spPr>
        <p:txBody>
          <a:bodyPr wrap="none" anchor="ctr"/>
          <a:lstStyle/>
          <a:p>
            <a:endParaRPr lang="bg-BG" sz="2200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 flipV="1">
            <a:off x="3209924" y="2311540"/>
            <a:ext cx="1587" cy="537730"/>
          </a:xfrm>
          <a:prstGeom prst="line">
            <a:avLst/>
          </a:prstGeom>
          <a:noFill/>
          <a:ln w="4445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bg-BG" sz="2200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AutoShape 16"/>
          <p:cNvSpPr>
            <a:spLocks noChangeArrowheads="1"/>
          </p:cNvSpPr>
          <p:nvPr/>
        </p:nvSpPr>
        <p:spPr bwMode="auto">
          <a:xfrm>
            <a:off x="2751137" y="2849270"/>
            <a:ext cx="2427288" cy="503667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200" b="1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SqlCommand</a:t>
            </a:r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 flipH="1" flipV="1">
            <a:off x="3954462" y="3403297"/>
            <a:ext cx="19049" cy="665173"/>
          </a:xfrm>
          <a:prstGeom prst="line">
            <a:avLst/>
          </a:prstGeom>
          <a:noFill/>
          <a:ln w="4445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bg-BG" sz="2200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 flipH="1" flipV="1">
            <a:off x="3971925" y="4601870"/>
            <a:ext cx="1587" cy="514731"/>
          </a:xfrm>
          <a:prstGeom prst="line">
            <a:avLst/>
          </a:prstGeom>
          <a:noFill/>
          <a:ln w="4445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6" name="Picture 2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5312" y="5137868"/>
            <a:ext cx="1676400" cy="1219200"/>
          </a:xfrm>
          <a:prstGeom prst="rect">
            <a:avLst/>
          </a:prstGeom>
          <a:noFill/>
        </p:spPr>
      </p:pic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3245180" y="6433268"/>
            <a:ext cx="1447832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/>
              </a:rPr>
              <a:t>Database</a:t>
            </a:r>
            <a:endParaRPr lang="bg-BG" sz="2400" b="1" dirty="0">
              <a:solidFill>
                <a:schemeClr val="tx1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 flipV="1">
            <a:off x="4657725" y="2315870"/>
            <a:ext cx="1587" cy="537730"/>
          </a:xfrm>
          <a:prstGeom prst="line">
            <a:avLst/>
          </a:prstGeom>
          <a:noFill/>
          <a:ln w="4445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bg-BG" sz="2200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AutoShape 11"/>
          <p:cNvSpPr>
            <a:spLocks noChangeArrowheads="1"/>
          </p:cNvSpPr>
          <p:nvPr/>
        </p:nvSpPr>
        <p:spPr bwMode="auto">
          <a:xfrm>
            <a:off x="5683580" y="3839733"/>
            <a:ext cx="2427288" cy="503667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2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SqlParameter</a:t>
            </a:r>
          </a:p>
        </p:txBody>
      </p:sp>
      <p:sp>
        <p:nvSpPr>
          <p:cNvPr id="20" name="AutoShape 12"/>
          <p:cNvSpPr>
            <a:spLocks noChangeArrowheads="1"/>
          </p:cNvSpPr>
          <p:nvPr/>
        </p:nvSpPr>
        <p:spPr bwMode="auto">
          <a:xfrm>
            <a:off x="5933446" y="4191000"/>
            <a:ext cx="2427288" cy="503667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2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SqlParameter</a:t>
            </a:r>
            <a:endParaRPr lang="en-US" sz="2200" b="1" noProof="1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SqlConnection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noProof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SqlConnection</a:t>
            </a:r>
            <a:r>
              <a:rPr lang="en-US" dirty="0" smtClean="0"/>
              <a:t> holds a connection to SQL Server database</a:t>
            </a:r>
          </a:p>
          <a:p>
            <a:pPr lvl="1"/>
            <a:r>
              <a:rPr lang="en-US" dirty="0" smtClean="0"/>
              <a:t>Requires a valid connection string</a:t>
            </a:r>
          </a:p>
          <a:p>
            <a:pPr>
              <a:spcBef>
                <a:spcPct val="20000"/>
              </a:spcBef>
            </a:pPr>
            <a:r>
              <a:rPr lang="en-US" dirty="0" smtClean="0"/>
              <a:t>Connection string example:</a:t>
            </a:r>
          </a:p>
          <a:p>
            <a:endParaRPr lang="en-US" dirty="0" smtClean="0"/>
          </a:p>
          <a:p>
            <a:pPr>
              <a:spcBef>
                <a:spcPts val="2400"/>
              </a:spcBef>
            </a:pPr>
            <a:r>
              <a:rPr lang="en-US" dirty="0" smtClean="0"/>
              <a:t>Connecting to SQL Server: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27102" y="3887450"/>
            <a:ext cx="7531098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Data Source=</a:t>
            </a:r>
            <a:r>
              <a:rPr lang="en-US" sz="20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(local)\SQLEXPRESS</a:t>
            </a:r>
            <a:r>
              <a:rPr lang="bg-BG" sz="20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;Initial</a:t>
            </a:r>
            <a:r>
              <a:rPr lang="en-US" sz="20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0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Catalog=</a:t>
            </a:r>
            <a:r>
              <a:rPr lang="en-US" sz="20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Northwind</a:t>
            </a:r>
            <a:r>
              <a:rPr lang="bg-BG" sz="20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;Integrated Security=SSPI;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27102" y="5334000"/>
            <a:ext cx="7531098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SqlConnection con = new SqlConnection(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"Server=.\SQLEXPRESS;Database=Northwind;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Integrated Security=true");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con.Open();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</a:t>
            </a:r>
            <a:r>
              <a:rPr lang="bg-BG" dirty="0" smtClean="0"/>
              <a:t> </a:t>
            </a:r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Database connection string</a:t>
            </a:r>
          </a:p>
          <a:p>
            <a:pPr lvl="1"/>
            <a:r>
              <a:rPr lang="en-US" dirty="0" smtClean="0"/>
              <a:t>Defines the parameters needed to establish the connection to the database</a:t>
            </a:r>
            <a:endParaRPr lang="bg-BG" dirty="0" smtClean="0"/>
          </a:p>
          <a:p>
            <a:r>
              <a:rPr lang="en-US" dirty="0" smtClean="0"/>
              <a:t>Main parameters for SQL Server connections:</a:t>
            </a:r>
            <a:endParaRPr lang="bg-BG" dirty="0" smtClean="0"/>
          </a:p>
          <a:p>
            <a:pPr lvl="1"/>
            <a:r>
              <a:rPr lang="en-US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Provider</a:t>
            </a:r>
            <a:r>
              <a:rPr lang="bg-BG" dirty="0" smtClean="0"/>
              <a:t> – </a:t>
            </a:r>
            <a:r>
              <a:rPr lang="en-US" dirty="0" smtClean="0"/>
              <a:t>name of the DB driver</a:t>
            </a:r>
            <a:endParaRPr lang="bg-BG" dirty="0" smtClean="0"/>
          </a:p>
          <a:p>
            <a:pPr lvl="1"/>
            <a:r>
              <a:rPr lang="en-US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Data</a:t>
            </a:r>
            <a:r>
              <a:rPr lang="en-US" dirty="0" smtClean="0">
                <a:solidFill>
                  <a:srgbClr val="002060"/>
                </a:solidFill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Source</a:t>
            </a:r>
            <a:r>
              <a:rPr lang="bg-BG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/ </a:t>
            </a:r>
            <a:r>
              <a:rPr lang="bg-BG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Server</a:t>
            </a:r>
            <a:r>
              <a:rPr lang="bg-BG" dirty="0" smtClean="0">
                <a:solidFill>
                  <a:srgbClr val="002060"/>
                </a:solidFill>
              </a:rPr>
              <a:t> </a:t>
            </a:r>
            <a:r>
              <a:rPr lang="bg-BG" dirty="0" smtClean="0"/>
              <a:t>– </a:t>
            </a:r>
            <a:r>
              <a:rPr lang="en-US" dirty="0" smtClean="0"/>
              <a:t>server name / IP address + database instance name</a:t>
            </a:r>
            <a:endParaRPr lang="bg-BG" dirty="0" smtClean="0"/>
          </a:p>
          <a:p>
            <a:pPr lvl="1"/>
            <a:r>
              <a:rPr lang="en-US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Database</a:t>
            </a:r>
            <a:r>
              <a:rPr lang="bg-BG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/ </a:t>
            </a:r>
            <a:r>
              <a:rPr lang="en-US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Initial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Catalog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bg-BG" dirty="0" smtClean="0"/>
              <a:t>– </a:t>
            </a:r>
            <a:r>
              <a:rPr lang="en-US" dirty="0" smtClean="0"/>
              <a:t>database name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User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bg-BG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/ </a:t>
            </a:r>
            <a:r>
              <a:rPr lang="en-US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Password</a:t>
            </a:r>
            <a:r>
              <a:rPr lang="bg-BG" dirty="0" smtClean="0">
                <a:solidFill>
                  <a:srgbClr val="002060"/>
                </a:solidFill>
              </a:rPr>
              <a:t> </a:t>
            </a:r>
            <a:r>
              <a:rPr lang="bg-BG" dirty="0" smtClean="0"/>
              <a:t>– </a:t>
            </a:r>
            <a:r>
              <a:rPr lang="en-US" dirty="0" smtClean="0"/>
              <a:t>credentials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</a:t>
            </a:r>
            <a:r>
              <a:rPr lang="bg-BG" dirty="0" smtClean="0"/>
              <a:t> </a:t>
            </a:r>
            <a:r>
              <a:rPr lang="en-US" dirty="0" smtClean="0"/>
              <a:t>String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parameters for SQL Server connections:</a:t>
            </a:r>
            <a:endParaRPr lang="bg-BG" dirty="0" smtClean="0"/>
          </a:p>
          <a:p>
            <a:pPr lvl="1"/>
            <a:r>
              <a:rPr lang="en-US" noProof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AttachDbFilename=some_db.mdf</a:t>
            </a:r>
          </a:p>
          <a:p>
            <a:pPr lvl="2"/>
            <a:r>
              <a:rPr lang="en-US" dirty="0" smtClean="0"/>
              <a:t>Attaches a local database file at startup</a:t>
            </a:r>
          </a:p>
          <a:p>
            <a:pPr lvl="2"/>
            <a:r>
              <a:rPr lang="en-US" dirty="0" smtClean="0"/>
              <a:t>Supported by SQL Express only</a:t>
            </a:r>
          </a:p>
          <a:p>
            <a:pPr lvl="1"/>
            <a:r>
              <a:rPr lang="en-US" noProof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Server=server_name\database_instance</a:t>
            </a:r>
          </a:p>
          <a:p>
            <a:pPr lvl="2"/>
            <a:r>
              <a:rPr lang="en-US" dirty="0" smtClean="0">
                <a:solidFill>
                  <a:srgbClr val="002060"/>
                </a:solidFill>
              </a:rPr>
              <a:t>"</a:t>
            </a:r>
            <a:r>
              <a:rPr lang="en-US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smtClean="0">
                <a:solidFill>
                  <a:srgbClr val="002060"/>
                </a:solidFill>
              </a:rPr>
              <a:t>"</a:t>
            </a:r>
            <a:r>
              <a:rPr lang="en-US" dirty="0" smtClean="0"/>
              <a:t> or "</a:t>
            </a:r>
            <a:r>
              <a:rPr lang="en-US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(local)</a:t>
            </a:r>
            <a:r>
              <a:rPr lang="en-US" dirty="0" smtClean="0"/>
              <a:t>" or "</a:t>
            </a:r>
            <a:r>
              <a:rPr lang="en-US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SOME_SERVER</a:t>
            </a:r>
            <a:r>
              <a:rPr lang="en-US" dirty="0" smtClean="0"/>
              <a:t>"</a:t>
            </a:r>
          </a:p>
          <a:p>
            <a:pPr lvl="2"/>
            <a:r>
              <a:rPr lang="en-US" dirty="0" smtClean="0"/>
              <a:t>Database instance is "</a:t>
            </a:r>
            <a:r>
              <a:rPr lang="en-US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MSSQL</a:t>
            </a:r>
            <a:r>
              <a:rPr lang="en-US" dirty="0" smtClean="0"/>
              <a:t>", "</a:t>
            </a:r>
            <a:r>
              <a:rPr lang="en-US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SQLEXPRESS</a:t>
            </a:r>
            <a:r>
              <a:rPr lang="en-US" dirty="0" smtClean="0"/>
              <a:t>" or other SQL Server instance name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Integrated</a:t>
            </a:r>
            <a:r>
              <a:rPr lang="en-US" dirty="0" smtClean="0">
                <a:solidFill>
                  <a:srgbClr val="002060"/>
                </a:solidFill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Security</a:t>
            </a:r>
            <a:r>
              <a:rPr lang="bg-BG" dirty="0" smtClean="0"/>
              <a:t> – </a:t>
            </a:r>
            <a:r>
              <a:rPr lang="en-US" dirty="0" smtClean="0"/>
              <a:t>true / false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</a:t>
            </a:r>
            <a:r>
              <a:rPr lang="bg-BG" dirty="0" smtClean="0"/>
              <a:t> </a:t>
            </a:r>
            <a:r>
              <a:rPr lang="bg-BG" dirty="0" smtClean="0">
                <a:latin typeface="Consolas" pitchFamily="49" charset="0"/>
                <a:cs typeface="Consolas" pitchFamily="49" charset="0"/>
              </a:rPr>
              <a:t>SqlConnection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Explicitly opening</a:t>
            </a:r>
            <a:r>
              <a:rPr lang="bg-BG" dirty="0" smtClean="0"/>
              <a:t> </a:t>
            </a:r>
            <a:r>
              <a:rPr lang="en-US" dirty="0" smtClean="0"/>
              <a:t>and closing a connection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bg-BG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Open()</a:t>
            </a:r>
            <a:r>
              <a:rPr lang="bg-BG" dirty="0" smtClean="0"/>
              <a:t> </a:t>
            </a:r>
            <a:r>
              <a:rPr lang="en-US" dirty="0" smtClean="0"/>
              <a:t>and</a:t>
            </a:r>
            <a:r>
              <a:rPr lang="bg-BG" dirty="0" smtClean="0"/>
              <a:t> </a:t>
            </a:r>
            <a:r>
              <a:rPr lang="bg-BG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Close()</a:t>
            </a:r>
            <a:r>
              <a:rPr lang="bg-BG" dirty="0" smtClean="0"/>
              <a:t> </a:t>
            </a:r>
            <a:r>
              <a:rPr lang="en-US" dirty="0" smtClean="0"/>
              <a:t>methods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Works through the connection pool</a:t>
            </a:r>
            <a:endParaRPr lang="bg-BG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Implicitly opening</a:t>
            </a:r>
            <a:r>
              <a:rPr lang="bg-BG" dirty="0" smtClean="0"/>
              <a:t> </a:t>
            </a:r>
            <a:r>
              <a:rPr lang="en-US" dirty="0" smtClean="0"/>
              <a:t>and closing the connection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Done automatically by </a:t>
            </a:r>
            <a:r>
              <a:rPr lang="en-US" noProof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DataAdapter</a:t>
            </a:r>
            <a:r>
              <a:rPr lang="en-US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DataContexts</a:t>
            </a:r>
            <a:r>
              <a:rPr lang="en-US" dirty="0" smtClean="0"/>
              <a:t> and </a:t>
            </a:r>
            <a:r>
              <a:rPr lang="en-US" noProof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ObjectContexts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Connections are </a:t>
            </a:r>
            <a:r>
              <a:rPr lang="en-US" noProof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IDisposable</a:t>
            </a:r>
            <a:r>
              <a:rPr lang="en-US" dirty="0" smtClean="0"/>
              <a:t> objects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Can be managed with the </a:t>
            </a:r>
            <a:r>
              <a:rPr lang="en-US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en-US" dirty="0" smtClean="0"/>
              <a:t> construct</a:t>
            </a:r>
            <a:endParaRPr lang="bg-B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SqlConnection</a:t>
            </a:r>
            <a:r>
              <a:rPr lang="en-US" noProof="1" smtClean="0">
                <a:cs typeface="Consolas" pitchFamily="49" charset="0"/>
              </a:rPr>
              <a:t> </a:t>
            </a:r>
            <a:r>
              <a:rPr lang="en-US" dirty="0" smtClean="0"/>
              <a:t>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Creating and opening connection to SQL Server (</a:t>
            </a:r>
            <a:r>
              <a:rPr lang="en-US" dirty="0" smtClean="0">
                <a:solidFill>
                  <a:srgbClr val="002060"/>
                </a:solidFill>
              </a:rPr>
              <a:t>database</a:t>
            </a:r>
            <a:r>
              <a:rPr lang="en-US" dirty="0" smtClean="0"/>
              <a:t> </a:t>
            </a:r>
            <a:r>
              <a:rPr lang="en-US" noProof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DUIITAcademy</a:t>
            </a:r>
            <a:r>
              <a:rPr lang="en-US" dirty="0" smtClean="0"/>
              <a:t>)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85800" y="2880479"/>
            <a:ext cx="7772400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SqlConnection dbCon = new SqlConnection(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"Server=.\\SQLEXPRESS; 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"Database=DUIITAcademy; 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"Integrated Security=true");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dbCon.Open();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using(dbCon)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  <a:endParaRPr lang="bg-BG" sz="2000" b="1" noProof="1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0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Use the connection to execute SQL commands here …</a:t>
            </a:r>
            <a:endParaRPr lang="bg-BG" sz="2000" b="1" noProof="1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SqlClient</a:t>
            </a:r>
            <a:r>
              <a:rPr lang="en-US" dirty="0" smtClean="0"/>
              <a:t> and </a:t>
            </a:r>
            <a:r>
              <a:rPr lang="bg-BG" dirty="0" smtClean="0"/>
              <a:t>ADO.NET</a:t>
            </a:r>
            <a:r>
              <a:rPr lang="en-US" dirty="0" smtClean="0"/>
              <a:t> Connected Model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3000" dirty="0" smtClean="0"/>
              <a:t>Retrieving data in connected model</a:t>
            </a:r>
            <a:endParaRPr lang="bg-BG" sz="3000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Open a connection</a:t>
            </a:r>
            <a:r>
              <a:rPr lang="bg-BG" sz="2800" dirty="0" smtClean="0"/>
              <a:t> (</a:t>
            </a:r>
            <a:r>
              <a:rPr lang="bg-BG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SqlConnection</a:t>
            </a:r>
            <a:r>
              <a:rPr lang="bg-BG" sz="2800" dirty="0" smtClean="0"/>
              <a:t>)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Execute command (</a:t>
            </a:r>
            <a:r>
              <a:rPr lang="bg-BG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SqlCommand</a:t>
            </a:r>
            <a:r>
              <a:rPr lang="bg-BG" sz="2800" dirty="0" smtClean="0"/>
              <a:t>)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Process the result set of the query by using a reader</a:t>
            </a:r>
            <a:r>
              <a:rPr lang="bg-BG" sz="2800" dirty="0" smtClean="0"/>
              <a:t> (</a:t>
            </a:r>
            <a:r>
              <a:rPr lang="bg-BG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SqlDataReader</a:t>
            </a:r>
            <a:r>
              <a:rPr lang="bg-BG" sz="2800" dirty="0" smtClean="0"/>
              <a:t>)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Close the reader</a:t>
            </a:r>
            <a:endParaRPr lang="bg-BG" sz="2800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Close the connection</a:t>
            </a:r>
            <a:endParaRPr lang="bg-BG" sz="2800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6248400" y="3853822"/>
            <a:ext cx="2362200" cy="503237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SqlConnection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553200" y="2775909"/>
            <a:ext cx="2057400" cy="503238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SqlCommand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248400" y="1719263"/>
            <a:ext cx="2362200" cy="503237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SqlDataReader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V="1">
            <a:off x="7456487" y="4404684"/>
            <a:ext cx="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V="1">
            <a:off x="7443787" y="3337884"/>
            <a:ext cx="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V="1">
            <a:off x="7431087" y="2266950"/>
            <a:ext cx="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2" name="Picture 2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4876800"/>
            <a:ext cx="1676400" cy="1295400"/>
          </a:xfrm>
          <a:prstGeom prst="rect">
            <a:avLst/>
          </a:prstGeom>
          <a:noFill/>
        </p:spPr>
      </p:pic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6739268" y="6280868"/>
            <a:ext cx="1447832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2400" b="1" dirty="0">
                <a:solidFill>
                  <a:srgbClr val="002060"/>
                </a:solidFill>
                <a:effectLst/>
              </a:rPr>
              <a:t>Database</a:t>
            </a:r>
            <a:endParaRPr lang="bg-BG" sz="2400" b="1" dirty="0">
              <a:solidFill>
                <a:srgbClr val="002060"/>
              </a:solidFill>
              <a:effectLst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4430712" y="2340934"/>
            <a:ext cx="1970088" cy="411162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SqlParameter</a:t>
            </a:r>
            <a:endParaRPr lang="en-US" sz="2000" b="1" noProof="1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4419600" y="3301372"/>
            <a:ext cx="1970088" cy="411162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SqlParameter</a:t>
            </a:r>
            <a:endParaRPr lang="en-US" sz="2000" b="1" noProof="1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4267200" y="2819400"/>
            <a:ext cx="1970088" cy="411162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SqlParameter</a:t>
            </a:r>
            <a:endParaRPr lang="en-US" sz="2000" b="1" noProof="1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 flipH="1" flipV="1">
            <a:off x="6324600" y="2569534"/>
            <a:ext cx="304800" cy="3048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non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 flipH="1" flipV="1">
            <a:off x="6172200" y="3026734"/>
            <a:ext cx="457200" cy="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non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Line 9"/>
          <p:cNvSpPr>
            <a:spLocks noChangeShapeType="1"/>
          </p:cNvSpPr>
          <p:nvPr/>
        </p:nvSpPr>
        <p:spPr bwMode="auto">
          <a:xfrm flipH="1">
            <a:off x="6324600" y="3179134"/>
            <a:ext cx="304800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non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Access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514600"/>
          </a:xfrm>
        </p:spPr>
        <p:txBody>
          <a:bodyPr/>
          <a:lstStyle/>
          <a:p>
            <a:r>
              <a:rPr lang="en-US" dirty="0" smtClean="0"/>
              <a:t>Connected Model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114800"/>
            <a:ext cx="8229600" cy="2514600"/>
          </a:xfrm>
        </p:spPr>
        <p:txBody>
          <a:bodyPr/>
          <a:lstStyle/>
          <a:p>
            <a:r>
              <a:rPr lang="en-US" dirty="0" smtClean="0"/>
              <a:t>Disconnected Model</a:t>
            </a: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7075093" y="5256213"/>
            <a:ext cx="6254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DB</a:t>
            </a:r>
            <a:endParaRPr kumimoji="0" lang="bg-BG" sz="24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3415889" y="4908699"/>
            <a:ext cx="2689327" cy="9787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20000"/>
              </a:lnSpc>
            </a:pPr>
            <a:r>
              <a:rPr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temporary (offline)</a:t>
            </a:r>
            <a:endParaRPr lang="bg-BG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eaLnBrk="1" hangingPunct="1">
              <a:lnSpc>
                <a:spcPct val="12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connection</a:t>
            </a:r>
            <a:endParaRPr lang="bg-BG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 flipV="1">
            <a:off x="2938100" y="5431466"/>
            <a:ext cx="3657600" cy="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 type="stealth" w="lg" len="lg"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6629368" y="6043720"/>
            <a:ext cx="1447832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  <a:endParaRPr lang="bg-BG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846491" y="6087452"/>
            <a:ext cx="2548810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kumimoji="0"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ADO.NET client</a:t>
            </a:r>
            <a:endParaRPr kumimoji="0" lang="bg-BG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7129068" y="5257800"/>
            <a:ext cx="6254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DB</a:t>
            </a:r>
            <a:endParaRPr kumimoji="0" lang="bg-BG" sz="24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11" name="Picture 2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71868" y="4724400"/>
            <a:ext cx="1371600" cy="1219200"/>
          </a:xfrm>
          <a:prstGeom prst="rect">
            <a:avLst/>
          </a:prstGeom>
          <a:noFill/>
        </p:spPr>
      </p:pic>
      <p:grpSp>
        <p:nvGrpSpPr>
          <p:cNvPr id="12" name="Group 11"/>
          <p:cNvGrpSpPr/>
          <p:nvPr/>
        </p:nvGrpSpPr>
        <p:grpSpPr>
          <a:xfrm>
            <a:off x="1261700" y="4419600"/>
            <a:ext cx="1752600" cy="1771650"/>
            <a:chOff x="1066800" y="3581400"/>
            <a:chExt cx="1619250" cy="1619250"/>
          </a:xfrm>
        </p:grpSpPr>
        <p:pic>
          <p:nvPicPr>
            <p:cNvPr id="13" name="Picture 6" descr="http://symphony.lotus.com/software/lotus/symphony/gallery.nsf/atom_clipArt/D06A76F82AC365B18525759600325093/$File/Icon-Computer02-Black.png"/>
            <p:cNvPicPr>
              <a:picLocks noChangeAspect="1" noChangeArrowheads="1"/>
            </p:cNvPicPr>
            <p:nvPr/>
          </p:nvPicPr>
          <p:blipFill>
            <a:blip r:embed="rId3" cstate="screen">
              <a:lum bright="30000" contrast="2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" y="3581400"/>
              <a:ext cx="1619250" cy="1619250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 rot="21433289">
              <a:off x="1420057" y="4038600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effectLst>
                    <a:glow rad="139700">
                      <a:schemeClr val="accent5">
                        <a:satMod val="175000"/>
                        <a:alpha val="40000"/>
                      </a:schemeClr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ADO.NET</a:t>
              </a:r>
              <a:endParaRPr lang="en-US" sz="1400" b="1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</p:grpSp>
      <p:pic>
        <p:nvPicPr>
          <p:cNvPr id="15" name="Picture 2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07234" y="5183369"/>
            <a:ext cx="600075" cy="533400"/>
          </a:xfrm>
          <a:prstGeom prst="rect">
            <a:avLst/>
          </a:prstGeom>
          <a:noFill/>
        </p:spPr>
      </p:pic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7066801" y="2894013"/>
            <a:ext cx="6254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DB</a:t>
            </a:r>
            <a:endParaRPr kumimoji="0" lang="bg-BG" sz="24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3589921" y="2503967"/>
            <a:ext cx="2324674" cy="10138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30000"/>
              </a:lnSpc>
            </a:pPr>
            <a:r>
              <a:rPr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constantly open</a:t>
            </a:r>
            <a:endParaRPr lang="bg-BG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eaLnBrk="1" hangingPunct="1">
              <a:lnSpc>
                <a:spcPct val="13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connection</a:t>
            </a:r>
            <a:endParaRPr lang="bg-BG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Line 8"/>
          <p:cNvSpPr>
            <a:spLocks noChangeShapeType="1"/>
          </p:cNvSpPr>
          <p:nvPr/>
        </p:nvSpPr>
        <p:spPr bwMode="auto">
          <a:xfrm flipV="1">
            <a:off x="2929808" y="3069266"/>
            <a:ext cx="3657600" cy="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6631677" y="3690068"/>
            <a:ext cx="1447832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  <a:endParaRPr lang="bg-BG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914400" y="3733800"/>
            <a:ext cx="2396408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kumimoji="0"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ADO.NET client</a:t>
            </a:r>
            <a:endParaRPr kumimoji="0" lang="bg-BG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 Box 10"/>
          <p:cNvSpPr txBox="1">
            <a:spLocks noChangeArrowheads="1"/>
          </p:cNvSpPr>
          <p:nvPr/>
        </p:nvSpPr>
        <p:spPr bwMode="auto">
          <a:xfrm>
            <a:off x="7120776" y="2895600"/>
            <a:ext cx="6254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DB</a:t>
            </a:r>
            <a:endParaRPr kumimoji="0" lang="bg-BG" sz="24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22" name="Picture 2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3576" y="2362200"/>
            <a:ext cx="1371600" cy="1219200"/>
          </a:xfrm>
          <a:prstGeom prst="rect">
            <a:avLst/>
          </a:prstGeom>
          <a:noFill/>
        </p:spPr>
      </p:pic>
      <p:grpSp>
        <p:nvGrpSpPr>
          <p:cNvPr id="23" name="Group 22"/>
          <p:cNvGrpSpPr/>
          <p:nvPr/>
        </p:nvGrpSpPr>
        <p:grpSpPr>
          <a:xfrm>
            <a:off x="1253408" y="2057400"/>
            <a:ext cx="1752600" cy="1771650"/>
            <a:chOff x="1066800" y="3581400"/>
            <a:chExt cx="1619250" cy="1619250"/>
          </a:xfrm>
        </p:grpSpPr>
        <p:pic>
          <p:nvPicPr>
            <p:cNvPr id="24" name="Picture 6" descr="http://symphony.lotus.com/software/lotus/symphony/gallery.nsf/atom_clipArt/D06A76F82AC365B18525759600325093/$File/Icon-Computer02-Black.png"/>
            <p:cNvPicPr>
              <a:picLocks noChangeAspect="1" noChangeArrowheads="1"/>
            </p:cNvPicPr>
            <p:nvPr/>
          </p:nvPicPr>
          <p:blipFill>
            <a:blip r:embed="rId3" cstate="screen">
              <a:lum bright="30000" contrast="2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" y="3581400"/>
              <a:ext cx="1619250" cy="1619250"/>
            </a:xfrm>
            <a:prstGeom prst="rect">
              <a:avLst/>
            </a:prstGeom>
            <a:noFill/>
          </p:spPr>
        </p:pic>
        <p:sp>
          <p:nvSpPr>
            <p:cNvPr id="25" name="TextBox 24"/>
            <p:cNvSpPr txBox="1"/>
            <p:nvPr/>
          </p:nvSpPr>
          <p:spPr>
            <a:xfrm rot="21433289">
              <a:off x="1420057" y="4038600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effectLst>
                    <a:glow rad="139700">
                      <a:schemeClr val="accent5">
                        <a:satMod val="175000"/>
                        <a:alpha val="40000"/>
                      </a:schemeClr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ADO.NET</a:t>
              </a:r>
              <a:endParaRPr lang="en-US" sz="1400" b="1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bg-BG" dirty="0" smtClean="0"/>
              <a:t> </a:t>
            </a:r>
            <a:r>
              <a:rPr lang="bg-BG" dirty="0" smtClean="0">
                <a:latin typeface="Consolas" pitchFamily="49" charset="0"/>
                <a:cs typeface="Consolas" pitchFamily="49" charset="0"/>
              </a:rPr>
              <a:t>SqlCommand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3000" dirty="0" smtClean="0"/>
              <a:t>Executes an</a:t>
            </a:r>
            <a:r>
              <a:rPr lang="bg-BG" sz="3000" dirty="0" smtClean="0"/>
              <a:t> </a:t>
            </a:r>
            <a:r>
              <a:rPr lang="en-US" sz="3000" dirty="0" smtClean="0"/>
              <a:t>SQL statement or a stored procedure</a:t>
            </a:r>
            <a:endParaRPr lang="bg-BG" sz="3000" dirty="0" smtClean="0"/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3000" dirty="0" smtClean="0"/>
              <a:t>More important properties</a:t>
            </a:r>
            <a:endParaRPr lang="bg-BG" sz="3000" dirty="0" smtClean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bg-BG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Connection</a:t>
            </a:r>
            <a:r>
              <a:rPr lang="bg-BG" dirty="0" smtClean="0"/>
              <a:t> – </a:t>
            </a:r>
            <a:r>
              <a:rPr lang="en-US" dirty="0" smtClean="0"/>
              <a:t>gets</a:t>
            </a:r>
            <a:r>
              <a:rPr lang="bg-BG" dirty="0" smtClean="0"/>
              <a:t> / </a:t>
            </a:r>
            <a:r>
              <a:rPr lang="en-US" dirty="0" smtClean="0"/>
              <a:t>sets the</a:t>
            </a:r>
            <a:r>
              <a:rPr lang="bg-BG" dirty="0" smtClean="0"/>
              <a:t> </a:t>
            </a:r>
            <a:r>
              <a:rPr lang="bg-BG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SqlConnection</a:t>
            </a:r>
            <a:r>
              <a:rPr lang="en-US" dirty="0" smtClean="0"/>
              <a:t> of the</a:t>
            </a:r>
            <a:r>
              <a:rPr lang="bg-BG" dirty="0" smtClean="0"/>
              <a:t> </a:t>
            </a:r>
            <a:r>
              <a:rPr lang="en-US" dirty="0" smtClean="0"/>
              <a:t>command</a:t>
            </a:r>
            <a:endParaRPr lang="bg-BG" dirty="0" smtClean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bg-BG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CommandType</a:t>
            </a:r>
            <a:r>
              <a:rPr lang="bg-BG" dirty="0" smtClean="0"/>
              <a:t> – </a:t>
            </a:r>
            <a:r>
              <a:rPr lang="en-US" dirty="0" smtClean="0"/>
              <a:t>the type of the command</a:t>
            </a:r>
            <a:endParaRPr lang="bg-BG" dirty="0" smtClean="0"/>
          </a:p>
          <a:p>
            <a:pPr lvl="2">
              <a:lnSpc>
                <a:spcPct val="100000"/>
              </a:lnSpc>
              <a:spcBef>
                <a:spcPts val="300"/>
              </a:spcBef>
            </a:pPr>
            <a:r>
              <a:rPr lang="bg-BG" sz="26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CommandType.StoredProcedure</a:t>
            </a:r>
          </a:p>
          <a:p>
            <a:pPr lvl="2">
              <a:lnSpc>
                <a:spcPct val="100000"/>
              </a:lnSpc>
              <a:spcBef>
                <a:spcPts val="300"/>
              </a:spcBef>
            </a:pPr>
            <a:r>
              <a:rPr lang="bg-BG" sz="26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CommandType.TableDirect</a:t>
            </a:r>
          </a:p>
          <a:p>
            <a:pPr lvl="2">
              <a:lnSpc>
                <a:spcPct val="100000"/>
              </a:lnSpc>
              <a:spcBef>
                <a:spcPts val="300"/>
              </a:spcBef>
            </a:pPr>
            <a:r>
              <a:rPr lang="bg-BG" sz="26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CommandType.Text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bg-BG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CommandText</a:t>
            </a:r>
            <a:r>
              <a:rPr lang="bg-BG" dirty="0" smtClean="0"/>
              <a:t> – </a:t>
            </a:r>
            <a:r>
              <a:rPr lang="en-US" dirty="0" smtClean="0"/>
              <a:t>the body of the SQL query or the name of the stored procedure</a:t>
            </a:r>
            <a:endParaRPr lang="bg-BG" dirty="0" smtClean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bg-BG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Parameters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bg-BG" dirty="0" smtClean="0"/>
              <a:t>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SqlCommand</a:t>
            </a:r>
            <a:r>
              <a:rPr lang="en-US" dirty="0" smtClean="0"/>
              <a:t> Class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More important methods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bg-BG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ExecuteScalar()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Returns a single value</a:t>
            </a:r>
            <a:r>
              <a:rPr lang="bg-BG" dirty="0" smtClean="0"/>
              <a:t> (</a:t>
            </a:r>
            <a:r>
              <a:rPr lang="en-US" dirty="0" smtClean="0"/>
              <a:t>the value in the first column of the</a:t>
            </a:r>
            <a:r>
              <a:rPr lang="bg-BG" dirty="0" smtClean="0"/>
              <a:t> </a:t>
            </a:r>
            <a:r>
              <a:rPr lang="en-US" dirty="0" smtClean="0"/>
              <a:t>first row of the result set</a:t>
            </a:r>
            <a:r>
              <a:rPr lang="bg-BG" dirty="0" smtClean="0"/>
              <a:t>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The returned value is</a:t>
            </a:r>
            <a:r>
              <a:rPr lang="bg-BG" dirty="0" smtClean="0"/>
              <a:t> </a:t>
            </a:r>
            <a:r>
              <a:rPr lang="en-US" noProof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System.Object</a:t>
            </a:r>
            <a:r>
              <a:rPr lang="en-US" dirty="0" smtClean="0"/>
              <a:t> but can be casted to the actual returned data type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bg-BG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ExecuteReader()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Returns a </a:t>
            </a:r>
            <a:r>
              <a:rPr lang="en-US" noProof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SqlDataReader</a:t>
            </a:r>
          </a:p>
          <a:p>
            <a:pPr lvl="3">
              <a:lnSpc>
                <a:spcPct val="100000"/>
              </a:lnSpc>
            </a:pPr>
            <a:r>
              <a:rPr lang="en-US" dirty="0" smtClean="0"/>
              <a:t>It is a cursor over the returned records (result set)</a:t>
            </a:r>
            <a:endParaRPr lang="bg-BG" dirty="0" smtClean="0">
              <a:latin typeface="Courier New" pitchFamily="49" charset="0"/>
            </a:endParaRPr>
          </a:p>
          <a:p>
            <a:pPr lvl="2">
              <a:lnSpc>
                <a:spcPct val="100000"/>
              </a:lnSpc>
            </a:pPr>
            <a:r>
              <a:rPr lang="en-US" noProof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CommandBehavior</a:t>
            </a:r>
            <a:r>
              <a:rPr lang="bg-BG" dirty="0" smtClean="0"/>
              <a:t> </a:t>
            </a:r>
            <a:r>
              <a:rPr lang="en-US" dirty="0" smtClean="0"/>
              <a:t>– assigns some options</a:t>
            </a:r>
            <a:endParaRPr lang="bg-BG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bg-BG" dirty="0" smtClean="0"/>
              <a:t>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SqlCommand</a:t>
            </a:r>
            <a:r>
              <a:rPr lang="en-US" dirty="0" smtClean="0"/>
              <a:t> Class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More important methods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bg-BG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ExecuteNonQuery()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Used for non-query SQL commands, e.g. </a:t>
            </a:r>
            <a:r>
              <a:rPr lang="en-US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INSERT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Returns the number of affected rows</a:t>
            </a:r>
            <a:r>
              <a:rPr lang="bg-BG" dirty="0" smtClean="0"/>
              <a:t> (</a:t>
            </a:r>
            <a:r>
              <a:rPr lang="bg-BG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bg-BG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bg-BG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ExecuteXmlReader()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Returns the record set as XML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Returns an</a:t>
            </a:r>
            <a:r>
              <a:rPr lang="bg-BG" dirty="0" smtClean="0"/>
              <a:t> </a:t>
            </a:r>
            <a:r>
              <a:rPr lang="en-US" noProof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XmlReader</a:t>
            </a:r>
            <a:endParaRPr lang="bg-BG" dirty="0" smtClean="0">
              <a:solidFill>
                <a:srgbClr val="002060"/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dirty="0" smtClean="0"/>
              <a:t>Supported in</a:t>
            </a:r>
            <a:r>
              <a:rPr lang="bg-BG" dirty="0" smtClean="0"/>
              <a:t> SqlClient</a:t>
            </a:r>
            <a:r>
              <a:rPr lang="en-US" dirty="0" smtClean="0"/>
              <a:t> Data Provider only</a:t>
            </a:r>
            <a:endParaRPr lang="bg-B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SqlCommand</a:t>
            </a:r>
            <a:r>
              <a:rPr lang="en-US" dirty="0" smtClean="0"/>
              <a:t> – Example</a:t>
            </a:r>
            <a:endParaRPr lang="en-US" dirty="0"/>
          </a:p>
        </p:txBody>
      </p:sp>
      <p:sp>
        <p:nvSpPr>
          <p:cNvPr id="5" name="Content Placeholder 4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SqlConnection dbCon = new SqlConnection(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"Server=.\\SQLEXPRESS; 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"Database=TelerikAcademy; 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"Integrated Security=true");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dbCon.Open();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using(dbCon)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  <a:endParaRPr lang="bg-BG" sz="2000" b="1" noProof="1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bg-BG" sz="20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SqlCommand command = new SqlCommand(</a:t>
            </a:r>
            <a:endParaRPr lang="en-US" sz="2000" b="1" noProof="1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"SELECT COUNT(*) FROM Employees"</a:t>
            </a:r>
            <a:r>
              <a:rPr lang="bg-BG" sz="20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0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dbC</a:t>
            </a:r>
            <a:r>
              <a:rPr lang="bg-BG" sz="20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on);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decimal employeesCount = </a:t>
            </a:r>
            <a:r>
              <a:rPr lang="bg-BG" sz="20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command.Execute</a:t>
            </a:r>
            <a:r>
              <a:rPr lang="en-US" sz="20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Scalar</a:t>
            </a:r>
            <a:r>
              <a:rPr lang="bg-BG" sz="20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0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Console.WriteLine("</a:t>
            </a:r>
            <a:r>
              <a:rPr lang="en-US" sz="20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Employees count: </a:t>
            </a:r>
            <a:r>
              <a:rPr lang="bg-BG" sz="20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{0} ",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employeesCount</a:t>
            </a:r>
            <a:r>
              <a:rPr lang="bg-BG" sz="20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bg-BG" sz="20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bg-BG" dirty="0" smtClean="0"/>
              <a:t> </a:t>
            </a:r>
            <a:r>
              <a:rPr lang="bg-BG" dirty="0" smtClean="0">
                <a:latin typeface="Consolas" pitchFamily="49" charset="0"/>
                <a:cs typeface="Consolas" pitchFamily="49" charset="0"/>
              </a:rPr>
              <a:t>SqlDataReader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sz="3000" noProof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SqlDataReader</a:t>
            </a:r>
            <a:r>
              <a:rPr lang="en-US" sz="3000" dirty="0" smtClean="0"/>
              <a:t> retrieves a sequence of records</a:t>
            </a:r>
            <a:r>
              <a:rPr lang="bg-BG" sz="3000" dirty="0" smtClean="0"/>
              <a:t> (</a:t>
            </a:r>
            <a:r>
              <a:rPr lang="en-US" sz="3000" dirty="0" smtClean="0"/>
              <a:t>cursor</a:t>
            </a:r>
            <a:r>
              <a:rPr lang="bg-BG" sz="3000" dirty="0" smtClean="0"/>
              <a:t>) </a:t>
            </a:r>
            <a:r>
              <a:rPr lang="en-US" sz="3000" dirty="0" smtClean="0"/>
              <a:t>returned as</a:t>
            </a:r>
            <a:r>
              <a:rPr lang="bg-BG" sz="3000" dirty="0" smtClean="0"/>
              <a:t> </a:t>
            </a:r>
            <a:r>
              <a:rPr lang="en-US" sz="3000" dirty="0" smtClean="0"/>
              <a:t>result of an SQL command</a:t>
            </a:r>
            <a:endParaRPr lang="bg-BG" sz="3000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Data is available for reading only (can't be changed)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Forward-only row processing (no move back)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Important properties and methods</a:t>
            </a:r>
            <a:r>
              <a:rPr lang="bg-BG" sz="3000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Read()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smtClean="0"/>
              <a:t>– moves the cursor forward and returns</a:t>
            </a:r>
            <a:r>
              <a:rPr lang="bg-BG" dirty="0" smtClean="0"/>
              <a:t> </a:t>
            </a:r>
            <a:r>
              <a:rPr lang="en-US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 smtClean="0"/>
              <a:t> if there is no next record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Item</a:t>
            </a:r>
            <a:r>
              <a:rPr lang="en-US" dirty="0" smtClean="0"/>
              <a:t> (indexer)</a:t>
            </a:r>
            <a:r>
              <a:rPr lang="bg-BG" dirty="0" smtClean="0"/>
              <a:t> – </a:t>
            </a:r>
            <a:r>
              <a:rPr lang="en-US" dirty="0" smtClean="0"/>
              <a:t>retrieves the value in the current record by given column name or index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Close()</a:t>
            </a:r>
            <a:r>
              <a:rPr lang="en-US" dirty="0" smtClean="0"/>
              <a:t> </a:t>
            </a:r>
            <a:r>
              <a:rPr lang="bg-BG" dirty="0" smtClean="0"/>
              <a:t>– </a:t>
            </a:r>
            <a:r>
              <a:rPr lang="en-US" dirty="0" smtClean="0"/>
              <a:t>closes the cursor</a:t>
            </a:r>
            <a:r>
              <a:rPr lang="bg-BG" dirty="0" smtClean="0"/>
              <a:t> </a:t>
            </a:r>
            <a:r>
              <a:rPr lang="en-US" dirty="0" smtClean="0"/>
              <a:t>and releases resources</a:t>
            </a:r>
            <a:endParaRPr lang="bg-BG" sz="26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SqlDataReader</a:t>
            </a:r>
            <a:r>
              <a:rPr lang="en-US" dirty="0" smtClean="0"/>
              <a:t> – Example</a:t>
            </a:r>
            <a:endParaRPr lang="en-US" dirty="0"/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447800"/>
            <a:ext cx="8229600" cy="54014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18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SqlConnection dbCon = new SqlConnection(…);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18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dbCon.Open();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18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using(dbCon)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18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  <a:endParaRPr lang="bg-BG" sz="1800" b="1" noProof="1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bg-BG" sz="18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SqlCommand command = new SqlCommand(</a:t>
            </a:r>
            <a:endParaRPr lang="en-US" sz="1800" b="1" noProof="1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18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"SELECT * FROM Employees"</a:t>
            </a:r>
            <a:r>
              <a:rPr lang="bg-BG" sz="18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18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dbC</a:t>
            </a:r>
            <a:r>
              <a:rPr lang="bg-BG" sz="18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on);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bg-BG" sz="18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SqlDataReader reader = command.ExecuteReader();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bg-BG" sz="18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using (reader)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bg-BG" sz="18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18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18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while (reader.Read())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bg-BG" sz="18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18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18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bg-BG" sz="18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US" sz="18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bg-BG" sz="18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string firstName = (</a:t>
            </a:r>
            <a:r>
              <a:rPr lang="en-US" sz="18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</a:t>
            </a:r>
            <a:r>
              <a:rPr lang="bg-BG" sz="18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tring)reader["</a:t>
            </a:r>
            <a:r>
              <a:rPr lang="en-US" sz="18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FirstName</a:t>
            </a:r>
            <a:r>
              <a:rPr lang="bg-BG" sz="18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bg-BG" sz="18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</a:t>
            </a:r>
            <a:r>
              <a:rPr lang="en-US" sz="18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18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string lastName = (</a:t>
            </a:r>
            <a:r>
              <a:rPr lang="en-US" sz="18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</a:t>
            </a:r>
            <a:r>
              <a:rPr lang="bg-BG" sz="18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tring)reader["</a:t>
            </a:r>
            <a:r>
              <a:rPr lang="en-US" sz="18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LastName</a:t>
            </a:r>
            <a:r>
              <a:rPr lang="bg-BG" sz="18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bg-BG" sz="18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</a:t>
            </a:r>
            <a:r>
              <a:rPr lang="en-US" sz="18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decimal</a:t>
            </a:r>
            <a:r>
              <a:rPr lang="bg-BG" sz="18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18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salary</a:t>
            </a:r>
            <a:r>
              <a:rPr lang="bg-BG" sz="18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= (</a:t>
            </a:r>
            <a:r>
              <a:rPr lang="en-US" sz="18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decimal</a:t>
            </a:r>
            <a:r>
              <a:rPr lang="bg-BG" sz="18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)reader["</a:t>
            </a:r>
            <a:r>
              <a:rPr lang="en-US" sz="18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Salary</a:t>
            </a:r>
            <a:r>
              <a:rPr lang="bg-BG" sz="18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bg-BG" sz="18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</a:t>
            </a:r>
            <a:r>
              <a:rPr lang="en-US" sz="18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18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Console.WriteLine("{0} {1} - {2}",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bg-BG" sz="18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firstName, lastName, </a:t>
            </a:r>
            <a:r>
              <a:rPr lang="en-US" sz="18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salary</a:t>
            </a:r>
            <a:r>
              <a:rPr lang="bg-BG" sz="18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bg-BG" sz="18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bg-BG" sz="18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bg-BG" sz="18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bg-BG" dirty="0" smtClean="0"/>
              <a:t> </a:t>
            </a:r>
            <a:r>
              <a:rPr lang="bg-BG" dirty="0" smtClean="0">
                <a:latin typeface="Consolas" pitchFamily="49" charset="0"/>
                <a:cs typeface="Consolas" pitchFamily="49" charset="0"/>
              </a:rPr>
              <a:t>SqlParameter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What are</a:t>
            </a:r>
            <a:r>
              <a:rPr lang="bg-BG" sz="3000" dirty="0" smtClean="0"/>
              <a:t> </a:t>
            </a:r>
            <a:r>
              <a:rPr lang="en-US" sz="3000" noProof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SqlParameters</a:t>
            </a:r>
            <a:r>
              <a:rPr lang="bg-BG" sz="3000" dirty="0" smtClean="0"/>
              <a:t>?</a:t>
            </a:r>
          </a:p>
          <a:p>
            <a:pPr lvl="1">
              <a:spcBef>
                <a:spcPts val="0"/>
              </a:spcBef>
            </a:pPr>
            <a:r>
              <a:rPr lang="bg-BG" dirty="0" smtClean="0"/>
              <a:t>SQL </a:t>
            </a:r>
            <a:r>
              <a:rPr lang="en-US" dirty="0" smtClean="0"/>
              <a:t>queries and stored procedures</a:t>
            </a:r>
            <a:r>
              <a:rPr lang="bg-BG" dirty="0" smtClean="0"/>
              <a:t> </a:t>
            </a:r>
            <a:r>
              <a:rPr lang="en-US" dirty="0" smtClean="0"/>
              <a:t>can have input and output parameters</a:t>
            </a:r>
            <a:endParaRPr lang="bg-BG" dirty="0" smtClean="0"/>
          </a:p>
          <a:p>
            <a:pPr lvl="1">
              <a:spcBef>
                <a:spcPts val="0"/>
              </a:spcBef>
            </a:pPr>
            <a:r>
              <a:rPr lang="en-US" dirty="0" smtClean="0"/>
              <a:t>Accessed through the </a:t>
            </a:r>
            <a:r>
              <a:rPr lang="en-US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Parameters</a:t>
            </a:r>
            <a:r>
              <a:rPr lang="bg-BG" dirty="0" smtClean="0"/>
              <a:t> </a:t>
            </a:r>
            <a:r>
              <a:rPr lang="en-US" dirty="0" smtClean="0"/>
              <a:t>property of the</a:t>
            </a:r>
            <a:r>
              <a:rPr lang="bg-BG" dirty="0" smtClean="0"/>
              <a:t> </a:t>
            </a:r>
            <a:r>
              <a:rPr lang="bg-BG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SqlCommand</a:t>
            </a:r>
            <a:r>
              <a:rPr lang="bg-BG" dirty="0" smtClean="0"/>
              <a:t> </a:t>
            </a:r>
            <a:r>
              <a:rPr lang="en-US" dirty="0" smtClean="0"/>
              <a:t>class</a:t>
            </a:r>
            <a:endParaRPr lang="bg-BG" dirty="0" smtClean="0"/>
          </a:p>
          <a:p>
            <a:pPr>
              <a:spcAft>
                <a:spcPts val="0"/>
              </a:spcAft>
            </a:pPr>
            <a:r>
              <a:rPr lang="en-US" sz="3000" dirty="0" smtClean="0"/>
              <a:t>Important properties of </a:t>
            </a:r>
            <a:r>
              <a:rPr lang="en-US" sz="3000" noProof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SqlParameter</a:t>
            </a:r>
            <a:r>
              <a:rPr lang="bg-BG" sz="3000" dirty="0" smtClean="0"/>
              <a:t>:</a:t>
            </a:r>
          </a:p>
          <a:p>
            <a:pPr lvl="1">
              <a:spcBef>
                <a:spcPts val="0"/>
              </a:spcBef>
            </a:pPr>
            <a:r>
              <a:rPr lang="bg-BG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ParameterName</a:t>
            </a:r>
            <a:r>
              <a:rPr lang="bg-BG" dirty="0" smtClean="0"/>
              <a:t> – </a:t>
            </a:r>
            <a:r>
              <a:rPr lang="en-US" dirty="0" smtClean="0"/>
              <a:t>name of the parameter</a:t>
            </a:r>
            <a:endParaRPr lang="bg-BG" dirty="0" smtClean="0"/>
          </a:p>
          <a:p>
            <a:pPr lvl="1">
              <a:spcBef>
                <a:spcPts val="0"/>
              </a:spcBef>
            </a:pPr>
            <a:r>
              <a:rPr lang="bg-BG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DbType</a:t>
            </a:r>
            <a:r>
              <a:rPr lang="bg-BG" dirty="0" smtClean="0"/>
              <a:t> – </a:t>
            </a:r>
            <a:r>
              <a:rPr lang="en-US" dirty="0" smtClean="0"/>
              <a:t>SQL type</a:t>
            </a:r>
            <a:r>
              <a:rPr lang="bg-BG" dirty="0" smtClean="0"/>
              <a:t> (</a:t>
            </a:r>
            <a:r>
              <a:rPr lang="bg-BG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NVarChar</a:t>
            </a:r>
            <a:r>
              <a:rPr lang="bg-BG" dirty="0" smtClean="0"/>
              <a:t>, </a:t>
            </a:r>
            <a:r>
              <a:rPr lang="bg-BG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Timestamp</a:t>
            </a:r>
            <a:r>
              <a:rPr lang="bg-BG" dirty="0" smtClean="0"/>
              <a:t>, …)</a:t>
            </a:r>
          </a:p>
          <a:p>
            <a:pPr lvl="1">
              <a:spcBef>
                <a:spcPts val="0"/>
              </a:spcBef>
            </a:pPr>
            <a:r>
              <a:rPr lang="bg-BG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Size</a:t>
            </a:r>
            <a:r>
              <a:rPr lang="bg-BG" dirty="0" smtClean="0"/>
              <a:t> – </a:t>
            </a:r>
            <a:r>
              <a:rPr lang="en-US" dirty="0" smtClean="0"/>
              <a:t>size of the type</a:t>
            </a:r>
            <a:r>
              <a:rPr lang="bg-BG" dirty="0" smtClean="0"/>
              <a:t> (</a:t>
            </a:r>
            <a:r>
              <a:rPr lang="en-US" dirty="0" smtClean="0"/>
              <a:t>if applicable</a:t>
            </a:r>
            <a:r>
              <a:rPr lang="bg-BG" dirty="0" smtClean="0"/>
              <a:t>)</a:t>
            </a:r>
          </a:p>
          <a:p>
            <a:pPr lvl="1">
              <a:spcBef>
                <a:spcPts val="0"/>
              </a:spcBef>
            </a:pPr>
            <a:r>
              <a:rPr lang="bg-BG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Direction</a:t>
            </a:r>
            <a:r>
              <a:rPr lang="bg-BG" dirty="0" smtClean="0"/>
              <a:t> – </a:t>
            </a:r>
            <a:r>
              <a:rPr lang="en-US" dirty="0" smtClean="0"/>
              <a:t>input / output</a:t>
            </a:r>
            <a:endParaRPr lang="bg-BG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Parameterized Commands </a:t>
            </a:r>
            <a:r>
              <a:rPr lang="bg-BG" dirty="0" smtClean="0"/>
              <a:t>–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775191"/>
            <a:ext cx="8229600" cy="45704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18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private void InsertProject(string name, string description,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18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DateTime startDate, DateTime? endDate)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18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18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SqlCommand cmd = new SqlCommand("INSERT INTO Projects " +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18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"(Name, Description, StartDate, EndDate) VALUES " +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18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"(@name, @desc, @start, @end)", dbCon);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18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cmd.Parameters.Add(new SqlParameter("@name", name));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18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cmd.Parameters.Add(new SqlParameter("@desc", description));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18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cmd.Parameters.Add(new SqlParameter("@start", startDate));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18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SqlParameter sqlParameterEndDate =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18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new SqlParameter("@end", endDate);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18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if (endDate == null)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18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sqlParameterEndDate.Value = DBNull.Value;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18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cmd.Parameters.Add(sqlParameterEndDate);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18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cmd.ExecuteNonQuery();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18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1800" b="1" noProof="1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Key</a:t>
            </a:r>
            <a:r>
              <a:rPr lang="bg-BG" dirty="0" smtClean="0"/>
              <a:t> </a:t>
            </a:r>
            <a:r>
              <a:rPr lang="en-US" dirty="0" smtClean="0"/>
              <a:t>Retrieval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006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Retrieval of an automatically generated primary key is specific to each database server</a:t>
            </a:r>
            <a:endParaRPr lang="bg-BG" dirty="0" smtClean="0"/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In</a:t>
            </a:r>
            <a:r>
              <a:rPr lang="bg-BG" dirty="0" smtClean="0"/>
              <a:t> </a:t>
            </a:r>
            <a:r>
              <a:rPr lang="en-US" dirty="0" smtClean="0"/>
              <a:t>SQL Server </a:t>
            </a:r>
            <a:r>
              <a:rPr lang="en-US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IDENTITY</a:t>
            </a:r>
            <a:r>
              <a:rPr lang="en-US" dirty="0" smtClean="0"/>
              <a:t> column is used</a:t>
            </a:r>
            <a:endParaRPr lang="bg-BG" dirty="0" smtClean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Obtained by executing the following query</a:t>
            </a:r>
            <a:r>
              <a:rPr lang="bg-BG" dirty="0" smtClean="0"/>
              <a:t>: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300"/>
              </a:spcBef>
              <a:buNone/>
            </a:pPr>
            <a:endParaRPr lang="en-US" sz="3200" dirty="0" smtClean="0"/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Example of obtaining the automatically generated primary key in</a:t>
            </a:r>
            <a:r>
              <a:rPr lang="bg-BG" dirty="0" smtClean="0"/>
              <a:t> </a:t>
            </a:r>
            <a:r>
              <a:rPr lang="en-US" dirty="0" smtClean="0"/>
              <a:t>ADO.NET:</a:t>
            </a:r>
            <a:endParaRPr lang="bg-BG" dirty="0" smtClean="0"/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bg-BG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143000" y="3962400"/>
            <a:ext cx="7510112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SELECT @@Identity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46162" y="5486400"/>
            <a:ext cx="7488238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SqlCommand selectIdentityCommand =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new SqlCommand("SELECT @@Identity", dbCon);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int insertedRecordId = (int)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(decimal) selectIdentityCommand.ExecuteScalar();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SqlCommand: </a:t>
            </a:r>
            <a:r>
              <a:rPr lang="en-US" dirty="0" smtClean="0"/>
              <a:t>Using Stored 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noProof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SqlCommand</a:t>
            </a:r>
            <a:r>
              <a:rPr lang="en-US" sz="3000" dirty="0" smtClean="0"/>
              <a:t> requires following configuration to execute a stored procedure.</a:t>
            </a:r>
            <a:endParaRPr lang="bg-BG" sz="3000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Set the stored procedure name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Set the command type as </a:t>
            </a:r>
            <a:r>
              <a:rPr lang="en-US" dirty="0" err="1" smtClean="0">
                <a:solidFill>
                  <a:srgbClr val="002060"/>
                </a:solidFill>
              </a:rPr>
              <a:t>CommantType.StoredProcedure</a:t>
            </a:r>
            <a:endParaRPr lang="en-US" dirty="0" smtClean="0">
              <a:solidFill>
                <a:srgbClr val="002060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Set the </a:t>
            </a:r>
            <a:r>
              <a:rPr lang="en-US" dirty="0" err="1" smtClean="0">
                <a:solidFill>
                  <a:srgbClr val="002060"/>
                </a:solidFill>
              </a:rPr>
              <a:t>SqlParameter</a:t>
            </a:r>
            <a:r>
              <a:rPr lang="en-US" dirty="0" smtClean="0"/>
              <a:t> to send parameter to the </a:t>
            </a:r>
            <a:r>
              <a:rPr lang="en-US" smtClean="0"/>
              <a:t>SP.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Connected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Connected data access model</a:t>
            </a:r>
          </a:p>
          <a:p>
            <a:pPr lvl="1"/>
            <a:r>
              <a:rPr lang="en-US" dirty="0" smtClean="0"/>
              <a:t>Applicable to an environment where the database is constantly available</a:t>
            </a:r>
          </a:p>
          <a:p>
            <a:pPr lvl="1"/>
            <a:r>
              <a:rPr lang="en-US" dirty="0" smtClean="0"/>
              <a:t>Too much effort to issue SQL commands by hand</a:t>
            </a:r>
            <a:endParaRPr lang="bg-BG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6803993" y="4875213"/>
            <a:ext cx="6254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DB</a:t>
            </a:r>
            <a:endParaRPr kumimoji="0" lang="bg-BG" sz="24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3327113" y="4485167"/>
            <a:ext cx="2324674" cy="10138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30000"/>
              </a:lnSpc>
            </a:pP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constantly open</a:t>
            </a:r>
            <a:endParaRPr lang="bg-BG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eaLnBrk="1" hangingPunct="1">
              <a:lnSpc>
                <a:spcPct val="130000"/>
              </a:lnSpc>
            </a:pPr>
            <a:r>
              <a:rPr 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connection</a:t>
            </a:r>
            <a:endParaRPr lang="bg-BG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V="1">
            <a:off x="2667000" y="5050466"/>
            <a:ext cx="3657600" cy="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6368869" y="5671268"/>
            <a:ext cx="1447832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  <a:endParaRPr lang="bg-BG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651592" y="5715000"/>
            <a:ext cx="2396408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kumimoji="0"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ADO.NET client</a:t>
            </a:r>
            <a:endParaRPr kumimoji="0" lang="bg-BG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6857968" y="4876800"/>
            <a:ext cx="6254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DB</a:t>
            </a:r>
            <a:endParaRPr kumimoji="0" lang="bg-BG" sz="24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10" name="Picture 2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768" y="4343400"/>
            <a:ext cx="1371600" cy="1219200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990600" y="4038600"/>
            <a:ext cx="1752600" cy="1771650"/>
            <a:chOff x="1066800" y="3581400"/>
            <a:chExt cx="1619250" cy="1619250"/>
          </a:xfrm>
        </p:grpSpPr>
        <p:pic>
          <p:nvPicPr>
            <p:cNvPr id="12" name="Picture 6" descr="http://symphony.lotus.com/software/lotus/symphony/gallery.nsf/atom_clipArt/D06A76F82AC365B18525759600325093/$File/Icon-Computer02-Black.png"/>
            <p:cNvPicPr>
              <a:picLocks noChangeAspect="1" noChangeArrowheads="1"/>
            </p:cNvPicPr>
            <p:nvPr/>
          </p:nvPicPr>
          <p:blipFill>
            <a:blip r:embed="rId3" cstate="screen">
              <a:lum bright="30000" contrast="2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" y="3581400"/>
              <a:ext cx="1619250" cy="1619250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 rot="21433289">
              <a:off x="1420057" y="4038600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effectLst>
                    <a:glow rad="139700">
                      <a:schemeClr val="accent5">
                        <a:satMod val="175000"/>
                        <a:alpha val="40000"/>
                      </a:schemeClr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ADO.NET</a:t>
              </a:r>
              <a:endParaRPr lang="en-US" sz="1400" b="1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SqlCommand: </a:t>
            </a:r>
            <a:r>
              <a:rPr lang="en-US" dirty="0" smtClean="0"/>
              <a:t>Using Stored Procedures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SqlCommand</a:t>
            </a:r>
            <a:r>
              <a:rPr lang="en-US" dirty="0" smtClean="0"/>
              <a:t> </a:t>
            </a:r>
            <a:r>
              <a:rPr lang="en-US" dirty="0" err="1" smtClean="0"/>
              <a:t>cmd</a:t>
            </a:r>
            <a:r>
              <a:rPr lang="en-US" dirty="0" smtClean="0"/>
              <a:t> = new </a:t>
            </a:r>
            <a:r>
              <a:rPr lang="en-US" dirty="0" err="1" smtClean="0"/>
              <a:t>SqlCommand</a:t>
            </a:r>
            <a:r>
              <a:rPr lang="en-US" dirty="0" smtClean="0"/>
              <a:t>( 	"</a:t>
            </a:r>
            <a:r>
              <a:rPr lang="en-US" dirty="0" err="1" smtClean="0"/>
              <a:t>CustOrderHist</a:t>
            </a:r>
            <a:r>
              <a:rPr lang="en-US" dirty="0" smtClean="0"/>
              <a:t>", </a:t>
            </a:r>
            <a:r>
              <a:rPr lang="en-US" dirty="0" err="1" smtClean="0"/>
              <a:t>conn</a:t>
            </a:r>
            <a:r>
              <a:rPr lang="en-US" dirty="0" smtClean="0"/>
              <a:t>); </a:t>
            </a:r>
          </a:p>
          <a:p>
            <a:pPr>
              <a:buNone/>
            </a:pPr>
            <a:r>
              <a:rPr lang="en-US" dirty="0" err="1" smtClean="0"/>
              <a:t>cmd.CommandType</a:t>
            </a:r>
            <a:r>
              <a:rPr lang="en-US" dirty="0" smtClean="0"/>
              <a:t> = 	</a:t>
            </a:r>
            <a:r>
              <a:rPr lang="en-US" dirty="0" err="1" smtClean="0"/>
              <a:t>CommandType.StoredProcedure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err="1" smtClean="0"/>
              <a:t>cmd.Parameters.Add</a:t>
            </a:r>
            <a:r>
              <a:rPr lang="en-US" dirty="0" smtClean="0"/>
              <a:t>( new 	</a:t>
            </a:r>
            <a:r>
              <a:rPr lang="en-US" dirty="0" err="1" smtClean="0"/>
              <a:t>SqlParameter</a:t>
            </a:r>
            <a:r>
              <a:rPr lang="en-US" dirty="0" smtClean="0"/>
              <a:t>("@</a:t>
            </a:r>
            <a:r>
              <a:rPr lang="en-US" dirty="0" err="1" smtClean="0"/>
              <a:t>CustomerID</a:t>
            </a:r>
            <a:r>
              <a:rPr lang="en-US" dirty="0" smtClean="0"/>
              <a:t>", </a:t>
            </a:r>
            <a:r>
              <a:rPr lang="en-US" dirty="0" err="1" smtClean="0"/>
              <a:t>custId</a:t>
            </a:r>
            <a:r>
              <a:rPr lang="en-US" dirty="0" smtClean="0"/>
              <a:t>));</a:t>
            </a:r>
          </a:p>
          <a:p>
            <a:pPr>
              <a:buNone/>
            </a:pPr>
            <a:r>
              <a:rPr lang="en-US" dirty="0" err="1" smtClean="0"/>
              <a:t>cmd.ExecuteReader</a:t>
            </a:r>
            <a:r>
              <a:rPr lang="en-US" dirty="0" smtClean="0"/>
              <a:t>();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ADO.Net</a:t>
            </a:r>
            <a:r>
              <a:rPr lang="en-US" dirty="0" smtClean="0"/>
              <a:t> </a:t>
            </a:r>
            <a:r>
              <a:rPr lang="en-US" dirty="0" err="1" smtClean="0"/>
              <a:t>DataSet</a:t>
            </a:r>
            <a:r>
              <a:rPr lang="en-US" dirty="0" smtClean="0"/>
              <a:t> and Adapters</a:t>
            </a:r>
            <a:endParaRPr lang="en-US" dirty="0"/>
          </a:p>
        </p:txBody>
      </p:sp>
      <p:pic>
        <p:nvPicPr>
          <p:cNvPr id="4" name="Content Placeholder 3" descr="ADO.NetDataSet.gif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5486400" y="2209800"/>
            <a:ext cx="3371850" cy="3295650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04800" y="1600200"/>
            <a:ext cx="4876800" cy="502920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>
                <a:solidFill>
                  <a:srgbClr val="002060"/>
                </a:solidFill>
              </a:rPr>
              <a:t>DataSet</a:t>
            </a:r>
            <a:r>
              <a:rPr lang="en-US" dirty="0" smtClean="0"/>
              <a:t> is an in-memory data store that can hold numerous tables.</a:t>
            </a:r>
          </a:p>
          <a:p>
            <a:r>
              <a:rPr lang="en-US" dirty="0" err="1" smtClean="0">
                <a:solidFill>
                  <a:srgbClr val="002060"/>
                </a:solidFill>
              </a:rPr>
              <a:t>DataSets</a:t>
            </a:r>
            <a:r>
              <a:rPr lang="en-US" dirty="0" smtClean="0"/>
              <a:t> only hold data and do not interact with a data source.</a:t>
            </a:r>
          </a:p>
          <a:p>
            <a:r>
              <a:rPr lang="en-US" dirty="0" smtClean="0"/>
              <a:t>It is the </a:t>
            </a:r>
            <a:r>
              <a:rPr lang="en-US" dirty="0" err="1" smtClean="0">
                <a:solidFill>
                  <a:srgbClr val="002060"/>
                </a:solidFill>
              </a:rPr>
              <a:t>SqlDataAdapter</a:t>
            </a:r>
            <a:r>
              <a:rPr lang="en-US" dirty="0" smtClean="0"/>
              <a:t> that manages connections with the data source and gives us disconnected behavior.</a:t>
            </a:r>
            <a:endParaRPr lang="en-US" dirty="0"/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5943600" y="5791200"/>
            <a:ext cx="3048000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2400" b="1" dirty="0" err="1" smtClean="0">
                <a:solidFill>
                  <a:srgbClr val="002060"/>
                </a:solidFill>
                <a:effectLst/>
              </a:rPr>
              <a:t>DataSet</a:t>
            </a:r>
            <a:endParaRPr lang="en-US" sz="2400" b="1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ADO.Net</a:t>
            </a:r>
            <a:r>
              <a:rPr lang="en-US" dirty="0" smtClean="0"/>
              <a:t> </a:t>
            </a:r>
            <a:r>
              <a:rPr lang="en-US" dirty="0" err="1" smtClean="0"/>
              <a:t>DataSet</a:t>
            </a:r>
            <a:r>
              <a:rPr lang="en-US" dirty="0" smtClean="0"/>
              <a:t> and Adapters(2)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SqlDataAdapter</a:t>
            </a:r>
            <a:r>
              <a:rPr lang="en-US" dirty="0" smtClean="0"/>
              <a:t> opens a connection only when required and closes it as soon as it has performed its task.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SqlDataAdapter</a:t>
            </a:r>
            <a:r>
              <a:rPr lang="en-US" dirty="0" smtClean="0"/>
              <a:t> performs the following tasks when filling a </a:t>
            </a:r>
            <a:r>
              <a:rPr lang="en-US" dirty="0" err="1" smtClean="0"/>
              <a:t>DataSet</a:t>
            </a:r>
            <a:r>
              <a:rPr lang="en-US" dirty="0" smtClean="0"/>
              <a:t> with data:</a:t>
            </a:r>
          </a:p>
          <a:p>
            <a:pPr lvl="1"/>
            <a:r>
              <a:rPr lang="en-US" dirty="0" smtClean="0"/>
              <a:t>Open connection</a:t>
            </a:r>
          </a:p>
          <a:p>
            <a:pPr lvl="1"/>
            <a:r>
              <a:rPr lang="en-US" dirty="0" smtClean="0"/>
              <a:t>Retrieve data into </a:t>
            </a:r>
            <a:r>
              <a:rPr lang="en-US" dirty="0" err="1" smtClean="0"/>
              <a:t>DataSet</a:t>
            </a:r>
            <a:endParaRPr lang="en-US" dirty="0" smtClean="0"/>
          </a:p>
          <a:p>
            <a:pPr lvl="1"/>
            <a:r>
              <a:rPr lang="en-US" dirty="0" smtClean="0"/>
              <a:t>Close connection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ADO.Net</a:t>
            </a:r>
            <a:r>
              <a:rPr lang="en-US" dirty="0" smtClean="0"/>
              <a:t> </a:t>
            </a:r>
            <a:r>
              <a:rPr lang="en-US" dirty="0" err="1" smtClean="0"/>
              <a:t>DataSet</a:t>
            </a:r>
            <a:r>
              <a:rPr lang="en-US" dirty="0" smtClean="0"/>
              <a:t> and Adapters(3)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Creating a </a:t>
            </a:r>
            <a:r>
              <a:rPr lang="en-US" b="1" dirty="0" err="1" smtClean="0"/>
              <a:t>DataSet</a:t>
            </a:r>
            <a:r>
              <a:rPr lang="en-US" b="1" dirty="0" smtClean="0"/>
              <a:t> Object</a:t>
            </a:r>
          </a:p>
          <a:p>
            <a:pPr lvl="1"/>
            <a:r>
              <a:rPr lang="en-US" dirty="0" err="1" smtClean="0"/>
              <a:t>DataSet</a:t>
            </a:r>
            <a:r>
              <a:rPr lang="en-US" dirty="0" smtClean="0"/>
              <a:t> </a:t>
            </a:r>
            <a:r>
              <a:rPr lang="en-US" dirty="0" err="1" smtClean="0"/>
              <a:t>dsCustomers</a:t>
            </a:r>
            <a:r>
              <a:rPr lang="en-US" dirty="0" smtClean="0"/>
              <a:t> = new </a:t>
            </a:r>
            <a:r>
              <a:rPr lang="en-US" dirty="0" err="1" smtClean="0"/>
              <a:t>DataSet</a:t>
            </a:r>
            <a:r>
              <a:rPr lang="en-US" dirty="0" smtClean="0"/>
              <a:t>();</a:t>
            </a:r>
            <a:endParaRPr lang="en-US" b="1" dirty="0" smtClean="0"/>
          </a:p>
          <a:p>
            <a:r>
              <a:rPr lang="en-US" b="1" dirty="0" smtClean="0"/>
              <a:t>Creating A </a:t>
            </a:r>
            <a:r>
              <a:rPr lang="en-US" b="1" dirty="0" err="1" smtClean="0"/>
              <a:t>SqlDataAdapter</a:t>
            </a:r>
            <a:endParaRPr lang="en-US" b="1" dirty="0" smtClean="0"/>
          </a:p>
          <a:p>
            <a:pPr lvl="1"/>
            <a:r>
              <a:rPr lang="en-US" dirty="0" err="1" smtClean="0"/>
              <a:t>SqlDataAdapter</a:t>
            </a:r>
            <a:r>
              <a:rPr lang="en-US" dirty="0" smtClean="0"/>
              <a:t> </a:t>
            </a:r>
            <a:r>
              <a:rPr lang="en-US" dirty="0" err="1" smtClean="0"/>
              <a:t>daCustomers</a:t>
            </a:r>
            <a:r>
              <a:rPr lang="en-US" dirty="0" smtClean="0"/>
              <a:t> = new </a:t>
            </a:r>
            <a:r>
              <a:rPr lang="en-US" dirty="0" err="1" smtClean="0"/>
              <a:t>SqlDataAdapter</a:t>
            </a:r>
            <a:r>
              <a:rPr lang="en-US" dirty="0" smtClean="0"/>
              <a:t>(</a:t>
            </a:r>
            <a:br>
              <a:rPr lang="en-US" dirty="0" smtClean="0"/>
            </a:br>
            <a:r>
              <a:rPr lang="en-US" dirty="0" smtClean="0"/>
              <a:t>    "select </a:t>
            </a:r>
            <a:r>
              <a:rPr lang="en-US" dirty="0" err="1" smtClean="0"/>
              <a:t>CustomerID</a:t>
            </a:r>
            <a:r>
              <a:rPr lang="en-US" dirty="0" smtClean="0"/>
              <a:t>, </a:t>
            </a:r>
            <a:r>
              <a:rPr lang="en-US" dirty="0" err="1" smtClean="0"/>
              <a:t>CompanyName</a:t>
            </a:r>
            <a:r>
              <a:rPr lang="en-US" dirty="0" smtClean="0"/>
              <a:t> from Customers", </a:t>
            </a:r>
            <a:r>
              <a:rPr lang="en-US" dirty="0" err="1" smtClean="0"/>
              <a:t>conn</a:t>
            </a:r>
            <a:r>
              <a:rPr lang="en-US" dirty="0" smtClean="0"/>
              <a:t>);</a:t>
            </a:r>
            <a:endParaRPr lang="en-US" b="1" dirty="0" smtClean="0"/>
          </a:p>
          <a:p>
            <a:r>
              <a:rPr lang="en-US" b="1" dirty="0" smtClean="0"/>
              <a:t>Filling the </a:t>
            </a:r>
            <a:r>
              <a:rPr lang="en-US" b="1" dirty="0" err="1" smtClean="0"/>
              <a:t>DataSet</a:t>
            </a:r>
            <a:endParaRPr lang="en-US" b="1" dirty="0" smtClean="0"/>
          </a:p>
          <a:p>
            <a:pPr lvl="1"/>
            <a:r>
              <a:rPr lang="en-US" dirty="0" err="1" smtClean="0"/>
              <a:t>daCustomers.Fill</a:t>
            </a:r>
            <a:r>
              <a:rPr lang="en-US" dirty="0" smtClean="0"/>
              <a:t>(</a:t>
            </a:r>
            <a:r>
              <a:rPr lang="en-US" dirty="0" err="1" smtClean="0"/>
              <a:t>dsCustomers</a:t>
            </a:r>
            <a:r>
              <a:rPr lang="en-US" dirty="0" smtClean="0"/>
              <a:t>, "Customers");</a:t>
            </a:r>
            <a:endParaRPr lang="en-US" b="1" dirty="0" smtClean="0"/>
          </a:p>
          <a:p>
            <a:r>
              <a:rPr lang="en-US" b="1" dirty="0" smtClean="0"/>
              <a:t>Using the </a:t>
            </a:r>
            <a:r>
              <a:rPr lang="en-US" b="1" dirty="0" err="1" smtClean="0"/>
              <a:t>DataSet</a:t>
            </a:r>
            <a:endParaRPr lang="en-US" b="1" dirty="0" smtClean="0"/>
          </a:p>
          <a:p>
            <a:pPr lvl="1"/>
            <a:r>
              <a:rPr lang="en-US" dirty="0" err="1" smtClean="0"/>
              <a:t>dgCustomers.DataSource</a:t>
            </a:r>
            <a:r>
              <a:rPr lang="en-US" dirty="0" smtClean="0"/>
              <a:t> = </a:t>
            </a:r>
            <a:r>
              <a:rPr lang="en-US" dirty="0" err="1" smtClean="0"/>
              <a:t>dsCustomers</a:t>
            </a:r>
            <a:r>
              <a:rPr lang="en-US" dirty="0" smtClean="0"/>
              <a:t>; </a:t>
            </a:r>
            <a:br>
              <a:rPr lang="en-US" dirty="0" smtClean="0"/>
            </a:br>
            <a:r>
              <a:rPr lang="en-US" dirty="0" err="1" smtClean="0"/>
              <a:t>dgCustomers.DataMember</a:t>
            </a:r>
            <a:r>
              <a:rPr lang="en-US" dirty="0" smtClean="0"/>
              <a:t> = "Customers"</a:t>
            </a:r>
            <a:endParaRPr lang="en-US" b="1" dirty="0" smtClean="0"/>
          </a:p>
          <a:p>
            <a:r>
              <a:rPr lang="en-US" b="1" dirty="0" smtClean="0"/>
              <a:t>Updating Changes</a:t>
            </a:r>
          </a:p>
          <a:p>
            <a:pPr lvl="1"/>
            <a:r>
              <a:rPr lang="en-US" dirty="0" err="1" smtClean="0"/>
              <a:t>daCustomers.Update</a:t>
            </a:r>
            <a:r>
              <a:rPr lang="en-US" dirty="0" smtClean="0"/>
              <a:t>(</a:t>
            </a:r>
            <a:r>
              <a:rPr lang="en-US" dirty="0" err="1" smtClean="0"/>
              <a:t>dsCustomers</a:t>
            </a:r>
            <a:r>
              <a:rPr lang="en-US" dirty="0" smtClean="0"/>
              <a:t>, "Customers");</a:t>
            </a:r>
            <a:endParaRPr lang="en-US" b="1" dirty="0" smtClean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ADO.Net</a:t>
            </a:r>
            <a:r>
              <a:rPr lang="en-US" dirty="0" smtClean="0"/>
              <a:t> </a:t>
            </a:r>
            <a:r>
              <a:rPr lang="en-US" dirty="0" err="1" smtClean="0"/>
              <a:t>DataSet</a:t>
            </a:r>
            <a:r>
              <a:rPr lang="en-US" dirty="0" smtClean="0"/>
              <a:t> additional functionalities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Adding</a:t>
            </a:r>
            <a:r>
              <a:rPr lang="en-US" dirty="0" smtClean="0"/>
              <a:t> </a:t>
            </a:r>
            <a:r>
              <a:rPr lang="en-US" b="1" dirty="0" smtClean="0"/>
              <a:t>Multiple Tables</a:t>
            </a:r>
          </a:p>
          <a:p>
            <a:r>
              <a:rPr lang="en-US" b="1" dirty="0" smtClean="0"/>
              <a:t>Adding a Relationship Between Tables </a:t>
            </a:r>
          </a:p>
          <a:p>
            <a:r>
              <a:rPr lang="en-US" b="1" dirty="0" smtClean="0"/>
              <a:t>Merging </a:t>
            </a:r>
            <a:r>
              <a:rPr lang="en-US" b="1" dirty="0" err="1" smtClean="0"/>
              <a:t>DataSet</a:t>
            </a:r>
            <a:r>
              <a:rPr lang="en-US" b="1" dirty="0" smtClean="0"/>
              <a:t> Contents </a:t>
            </a:r>
          </a:p>
          <a:p>
            <a:r>
              <a:rPr lang="en-US" b="1" dirty="0" smtClean="0"/>
              <a:t>Copying </a:t>
            </a:r>
            <a:r>
              <a:rPr lang="en-US" b="1" dirty="0" err="1" smtClean="0"/>
              <a:t>DataSet</a:t>
            </a:r>
            <a:r>
              <a:rPr lang="en-US" b="1" dirty="0" smtClean="0"/>
              <a:t> Contents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ADO.Net</a:t>
            </a:r>
            <a:r>
              <a:rPr lang="en-US" dirty="0" smtClean="0"/>
              <a:t> </a:t>
            </a:r>
            <a:r>
              <a:rPr lang="en-US" dirty="0" err="1" smtClean="0"/>
              <a:t>DataView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 </a:t>
            </a:r>
            <a:r>
              <a:rPr lang="en-US" dirty="0" err="1" smtClean="0">
                <a:hlinkClick r:id="rId2"/>
              </a:rPr>
              <a:t>DataView</a:t>
            </a:r>
            <a:r>
              <a:rPr lang="en-US" dirty="0" smtClean="0"/>
              <a:t> enables us to create different views of the data stored in a </a:t>
            </a:r>
            <a:r>
              <a:rPr lang="en-US" dirty="0" err="1" smtClean="0">
                <a:hlinkClick r:id="rId3"/>
              </a:rPr>
              <a:t>DataTable</a:t>
            </a:r>
            <a:r>
              <a:rPr lang="en-US" dirty="0" smtClean="0"/>
              <a:t>, a capability that is often used in data-binding applications. </a:t>
            </a:r>
          </a:p>
          <a:p>
            <a:r>
              <a:rPr lang="en-US" dirty="0" smtClean="0"/>
              <a:t>A </a:t>
            </a:r>
            <a:r>
              <a:rPr lang="en-US" b="1" dirty="0" err="1" smtClean="0"/>
              <a:t>DataView</a:t>
            </a:r>
            <a:r>
              <a:rPr lang="en-US" dirty="0" smtClean="0"/>
              <a:t> provides a dynamic view of data in the underlying </a:t>
            </a:r>
            <a:r>
              <a:rPr lang="en-US" b="1" dirty="0" err="1" smtClean="0"/>
              <a:t>DataTable</a:t>
            </a:r>
            <a:r>
              <a:rPr lang="en-US" dirty="0" smtClean="0"/>
              <a:t>: the content, ordering, and membership reflect changes as they occur.</a:t>
            </a:r>
          </a:p>
          <a:p>
            <a:r>
              <a:rPr lang="en-US" dirty="0" smtClean="0"/>
              <a:t>We can also use a </a:t>
            </a:r>
            <a:r>
              <a:rPr lang="en-US" dirty="0" err="1" smtClean="0">
                <a:hlinkClick r:id="rId4"/>
              </a:rPr>
              <a:t>DataViewManager</a:t>
            </a:r>
            <a:r>
              <a:rPr lang="en-US" dirty="0" smtClean="0"/>
              <a:t> to manage view settings for all the tables in a </a:t>
            </a:r>
            <a:r>
              <a:rPr lang="en-US" b="1" dirty="0" err="1" smtClean="0"/>
              <a:t>DataSet</a:t>
            </a:r>
            <a:r>
              <a:rPr lang="en-US" dirty="0" smtClean="0"/>
              <a:t>. 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</a:t>
            </a:r>
            <a:r>
              <a:rPr lang="en-US" dirty="0" err="1" smtClean="0"/>
              <a:t>DataView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There are two ways to create a </a:t>
            </a:r>
            <a:r>
              <a:rPr lang="en-US" dirty="0" err="1" smtClean="0">
                <a:hlinkClick r:id="rId2"/>
              </a:rPr>
              <a:t>DataView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can use the </a:t>
            </a:r>
            <a:r>
              <a:rPr lang="en-US" b="1" dirty="0" err="1" smtClean="0"/>
              <a:t>DataView</a:t>
            </a:r>
            <a:r>
              <a:rPr lang="en-US" dirty="0" smtClean="0"/>
              <a:t> constructor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err="1" smtClean="0"/>
              <a:t>DataView</a:t>
            </a:r>
            <a:r>
              <a:rPr lang="en-US" dirty="0" smtClean="0"/>
              <a:t> </a:t>
            </a:r>
            <a:r>
              <a:rPr lang="en-US" dirty="0" err="1" smtClean="0"/>
              <a:t>custDV</a:t>
            </a:r>
            <a:r>
              <a:rPr lang="en-US" dirty="0" smtClean="0"/>
              <a:t> = new </a:t>
            </a:r>
            <a:r>
              <a:rPr lang="en-US" dirty="0" err="1" smtClean="0"/>
              <a:t>DataView</a:t>
            </a:r>
            <a:r>
              <a:rPr lang="en-US" dirty="0" smtClean="0"/>
              <a:t>(</a:t>
            </a:r>
            <a:r>
              <a:rPr lang="en-US" dirty="0" err="1" smtClean="0"/>
              <a:t>custDS.Tables</a:t>
            </a:r>
            <a:r>
              <a:rPr lang="en-US" dirty="0" smtClean="0"/>
              <a:t>["Customers"], "Country = 'USA'", "</a:t>
            </a:r>
            <a:r>
              <a:rPr lang="en-US" dirty="0" err="1" smtClean="0"/>
              <a:t>ContactName</a:t>
            </a:r>
            <a:r>
              <a:rPr lang="en-US" dirty="0" smtClean="0"/>
              <a:t>", </a:t>
            </a:r>
            <a:r>
              <a:rPr lang="en-US" dirty="0" err="1" smtClean="0"/>
              <a:t>DataViewRowState.CurrentRows</a:t>
            </a:r>
            <a:r>
              <a:rPr lang="en-US" dirty="0" smtClean="0"/>
              <a:t>);</a:t>
            </a:r>
          </a:p>
          <a:p>
            <a:r>
              <a:rPr lang="en-US" dirty="0" smtClean="0"/>
              <a:t>We can also create a reference to the </a:t>
            </a:r>
            <a:r>
              <a:rPr lang="en-US" dirty="0" err="1" smtClean="0">
                <a:hlinkClick r:id="rId3"/>
              </a:rPr>
              <a:t>DefaultView</a:t>
            </a:r>
            <a:r>
              <a:rPr lang="en-US" dirty="0" smtClean="0"/>
              <a:t> property of the </a:t>
            </a:r>
            <a:r>
              <a:rPr lang="en-US" dirty="0" err="1" smtClean="0">
                <a:hlinkClick r:id="rId4"/>
              </a:rPr>
              <a:t>DataTable</a:t>
            </a:r>
            <a:r>
              <a:rPr lang="en-US" dirty="0" smtClean="0"/>
              <a:t>.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err="1" smtClean="0"/>
              <a:t>DataView</a:t>
            </a:r>
            <a:r>
              <a:rPr lang="en-US" dirty="0" smtClean="0"/>
              <a:t> </a:t>
            </a:r>
            <a:r>
              <a:rPr lang="en-US" dirty="0" err="1" smtClean="0"/>
              <a:t>custDV</a:t>
            </a:r>
            <a:r>
              <a:rPr lang="en-US" dirty="0" smtClean="0"/>
              <a:t> = </a:t>
            </a:r>
            <a:r>
              <a:rPr lang="en-US" dirty="0" err="1" smtClean="0"/>
              <a:t>custDS.Tables</a:t>
            </a:r>
            <a:r>
              <a:rPr lang="en-US" dirty="0" smtClean="0"/>
              <a:t>["Customers"].</a:t>
            </a:r>
            <a:r>
              <a:rPr lang="en-US" dirty="0" err="1" smtClean="0"/>
              <a:t>DefaultView</a:t>
            </a:r>
            <a:r>
              <a:rPr lang="en-US" dirty="0" smtClean="0"/>
              <a:t>;</a:t>
            </a: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Sorting and Filtering Data Using a </a:t>
            </a:r>
            <a:r>
              <a:rPr lang="en-US" dirty="0" err="1" smtClean="0"/>
              <a:t>DataView</a:t>
            </a:r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We can use the </a:t>
            </a:r>
            <a:r>
              <a:rPr lang="en-US" dirty="0" smtClean="0">
                <a:hlinkClick r:id="rId2"/>
              </a:rPr>
              <a:t>Sort</a:t>
            </a:r>
            <a:r>
              <a:rPr lang="en-US" dirty="0" smtClean="0"/>
              <a:t> property to specify single or multiple column sort orders and include ASC (ascending) and DESC (descending) parameters.</a:t>
            </a:r>
          </a:p>
          <a:p>
            <a:r>
              <a:rPr lang="en-US" dirty="0" smtClean="0"/>
              <a:t>We  can use the </a:t>
            </a:r>
            <a:r>
              <a:rPr lang="en-US" dirty="0" err="1" smtClean="0">
                <a:hlinkClick r:id="rId3"/>
              </a:rPr>
              <a:t>ApplyDefaultSort</a:t>
            </a:r>
            <a:r>
              <a:rPr lang="en-US" dirty="0" smtClean="0"/>
              <a:t> property to automatically create a sort order, in ascending order, based on the primary key column or columns of the table.</a:t>
            </a:r>
          </a:p>
          <a:p>
            <a:r>
              <a:rPr lang="en-US" dirty="0" smtClean="0"/>
              <a:t>We can use the </a:t>
            </a:r>
            <a:r>
              <a:rPr lang="en-US" dirty="0" err="1" smtClean="0">
                <a:hlinkClick r:id="rId4"/>
              </a:rPr>
              <a:t>RowFilter</a:t>
            </a:r>
            <a:r>
              <a:rPr lang="en-US" dirty="0" smtClean="0"/>
              <a:t> property to specify subsets of rows based on their column values.</a:t>
            </a:r>
          </a:p>
          <a:p>
            <a:r>
              <a:rPr lang="en-US" dirty="0" smtClean="0"/>
              <a:t>We can use the </a:t>
            </a:r>
            <a:r>
              <a:rPr lang="en-US" dirty="0" err="1" smtClean="0">
                <a:hlinkClick r:id="rId5"/>
              </a:rPr>
              <a:t>RowStateFilter</a:t>
            </a:r>
            <a:r>
              <a:rPr lang="en-US" dirty="0" smtClean="0"/>
              <a:t> property to specify which row versions to view.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err="1" smtClean="0"/>
              <a:t>DataView</a:t>
            </a:r>
            <a:r>
              <a:rPr lang="en-US" dirty="0" smtClean="0"/>
              <a:t> </a:t>
            </a:r>
            <a:r>
              <a:rPr lang="en-US" dirty="0" err="1" smtClean="0"/>
              <a:t>prodView</a:t>
            </a:r>
            <a:r>
              <a:rPr lang="en-US" dirty="0" smtClean="0"/>
              <a:t> = new </a:t>
            </a:r>
            <a:r>
              <a:rPr lang="en-US" dirty="0" err="1" smtClean="0"/>
              <a:t>DataView</a:t>
            </a:r>
            <a:r>
              <a:rPr lang="en-US" dirty="0" smtClean="0"/>
              <a:t>(</a:t>
            </a:r>
            <a:r>
              <a:rPr lang="en-US" dirty="0" err="1" smtClean="0"/>
              <a:t>prodDS.Tables</a:t>
            </a:r>
            <a:r>
              <a:rPr lang="en-US" dirty="0" smtClean="0"/>
              <a:t>["Products"], "</a:t>
            </a:r>
            <a:r>
              <a:rPr lang="en-US" dirty="0" err="1" smtClean="0"/>
              <a:t>UnitsInStock</a:t>
            </a:r>
            <a:r>
              <a:rPr lang="en-US" dirty="0" smtClean="0"/>
              <a:t> &lt;= </a:t>
            </a:r>
            <a:r>
              <a:rPr lang="en-US" dirty="0" err="1" smtClean="0"/>
              <a:t>ReorderLevel</a:t>
            </a:r>
            <a:r>
              <a:rPr lang="en-US" dirty="0" smtClean="0"/>
              <a:t>", "</a:t>
            </a:r>
            <a:r>
              <a:rPr lang="en-US" dirty="0" err="1" smtClean="0"/>
              <a:t>SupplierID</a:t>
            </a:r>
            <a:r>
              <a:rPr lang="en-US" dirty="0" smtClean="0"/>
              <a:t>, </a:t>
            </a:r>
            <a:r>
              <a:rPr lang="en-US" dirty="0" err="1" smtClean="0"/>
              <a:t>ProductName</a:t>
            </a:r>
            <a:r>
              <a:rPr lang="en-US" dirty="0" smtClean="0"/>
              <a:t>", </a:t>
            </a:r>
            <a:r>
              <a:rPr lang="en-US" dirty="0" err="1" smtClean="0"/>
              <a:t>DataViewRowState.CurrentRows</a:t>
            </a:r>
            <a:r>
              <a:rPr lang="en-US" dirty="0" smtClean="0"/>
              <a:t>);</a:t>
            </a: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Connecting to Non-Microsoft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4" name="Picture 2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1357945">
            <a:off x="1259700" y="4412635"/>
            <a:ext cx="1735498" cy="15414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2" descr="C:\Trash\table-red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lum bright="-10000" contrast="10000"/>
          </a:blip>
          <a:srcRect/>
          <a:stretch>
            <a:fillRect/>
          </a:stretch>
        </p:blipFill>
        <p:spPr bwMode="auto">
          <a:xfrm rot="465272">
            <a:off x="5392533" y="4218414"/>
            <a:ext cx="2124438" cy="17047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2" descr="http://idl3.files.wordpress.com/2009/11/microsoft-sig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56580">
            <a:off x="2616148" y="2264727"/>
            <a:ext cx="3623788" cy="2858974"/>
          </a:xfrm>
          <a:prstGeom prst="roundRect">
            <a:avLst>
              <a:gd name="adj" fmla="val 9225"/>
            </a:avLst>
          </a:prstGeom>
          <a:ln>
            <a:solidFill>
              <a:schemeClr val="tx1">
                <a:lumMod val="40000"/>
                <a:lumOff val="6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Connecting to Non-Microsoft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bg-BG" dirty="0" smtClean="0"/>
              <a:t>ADO.NET </a:t>
            </a:r>
            <a:r>
              <a:rPr lang="en-US" dirty="0" smtClean="0"/>
              <a:t>supports accessing various databases via their </a:t>
            </a:r>
            <a:r>
              <a:rPr lang="bg-BG" dirty="0" smtClean="0"/>
              <a:t>Data Providers: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bg-BG" dirty="0" smtClean="0"/>
              <a:t>OLE DB – </a:t>
            </a:r>
            <a:r>
              <a:rPr lang="en-US" dirty="0" smtClean="0"/>
              <a:t>supported internally in ADO.NET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dirty="0" smtClean="0"/>
              <a:t>Access any OLE DB-compliant data source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dirty="0" smtClean="0"/>
              <a:t>E.g. MS Access, MS Excel, MS Project, MS Exchange, Windows Active Directory, text files</a:t>
            </a:r>
            <a:endParaRPr lang="bg-BG" dirty="0" smtClean="0"/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bg-BG" dirty="0" smtClean="0"/>
              <a:t>Oracle – </a:t>
            </a:r>
            <a:r>
              <a:rPr lang="en-US" dirty="0" smtClean="0"/>
              <a:t>supported internally in ADO.NET</a:t>
            </a:r>
            <a:endParaRPr lang="bg-BG" dirty="0" smtClean="0"/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bg-BG" dirty="0" smtClean="0"/>
              <a:t>MySQL – </a:t>
            </a:r>
            <a:r>
              <a:rPr lang="en-US" dirty="0" smtClean="0"/>
              <a:t>third party data provider</a:t>
            </a:r>
            <a:endParaRPr lang="bg-BG" dirty="0" smtClean="0"/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bg-BG" dirty="0" smtClean="0"/>
              <a:t>PostgreSQL – </a:t>
            </a:r>
            <a:r>
              <a:rPr lang="en-US" dirty="0" smtClean="0"/>
              <a:t>third party data provider</a:t>
            </a:r>
            <a:endParaRPr lang="bg-BG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Disconnected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Disconnected data access model</a:t>
            </a:r>
          </a:p>
          <a:p>
            <a:pPr lvl="1"/>
            <a:r>
              <a:rPr lang="en-US" dirty="0" smtClean="0"/>
              <a:t>A subset of the central database</a:t>
            </a:r>
            <a:r>
              <a:rPr lang="bg-BG" dirty="0" smtClean="0"/>
              <a:t> </a:t>
            </a:r>
            <a:r>
              <a:rPr lang="en-US" dirty="0" smtClean="0"/>
              <a:t>is copied locally at the client and he works with the copy</a:t>
            </a:r>
          </a:p>
          <a:p>
            <a:pPr lvl="1"/>
            <a:r>
              <a:rPr lang="en-US" dirty="0" smtClean="0"/>
              <a:t>Database synchronization is done offline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7151293" y="4992429"/>
            <a:ext cx="6254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DB</a:t>
            </a:r>
            <a:endParaRPr kumimoji="0" lang="bg-BG" sz="24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3492089" y="4644915"/>
            <a:ext cx="2689327" cy="9787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20000"/>
              </a:lnSpc>
            </a:pP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temporary (offline)</a:t>
            </a:r>
            <a:endParaRPr lang="bg-BG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eaLnBrk="1" hangingPunct="1">
              <a:lnSpc>
                <a:spcPct val="120000"/>
              </a:lnSpc>
            </a:pPr>
            <a:r>
              <a:rPr 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connection</a:t>
            </a:r>
            <a:endParaRPr lang="bg-BG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V="1">
            <a:off x="3014300" y="5167682"/>
            <a:ext cx="3657600" cy="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 type="stealth" w="lg" len="lg"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6705568" y="5779936"/>
            <a:ext cx="1447832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  <a:endParaRPr lang="bg-BG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922691" y="5823668"/>
            <a:ext cx="2548810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kumimoji="0"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ADO.NET client</a:t>
            </a:r>
            <a:endParaRPr kumimoji="0" lang="bg-BG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7205268" y="4994016"/>
            <a:ext cx="6254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DB</a:t>
            </a:r>
            <a:endParaRPr kumimoji="0" lang="bg-BG" sz="24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10" name="Picture 2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48068" y="4460616"/>
            <a:ext cx="1371600" cy="1219200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1337900" y="4155816"/>
            <a:ext cx="1752600" cy="1771650"/>
            <a:chOff x="1066800" y="3581400"/>
            <a:chExt cx="1619250" cy="1619250"/>
          </a:xfrm>
        </p:grpSpPr>
        <p:pic>
          <p:nvPicPr>
            <p:cNvPr id="12" name="Picture 6" descr="http://symphony.lotus.com/software/lotus/symphony/gallery.nsf/atom_clipArt/D06A76F82AC365B18525759600325093/$File/Icon-Computer02-Black.png"/>
            <p:cNvPicPr>
              <a:picLocks noChangeAspect="1" noChangeArrowheads="1"/>
            </p:cNvPicPr>
            <p:nvPr/>
          </p:nvPicPr>
          <p:blipFill>
            <a:blip r:embed="rId3" cstate="screen">
              <a:lum bright="30000" contrast="2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" y="3581400"/>
              <a:ext cx="1619250" cy="1619250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 rot="21433289">
              <a:off x="1420057" y="4038600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effectLst>
                    <a:glow rad="139700">
                      <a:schemeClr val="accent5">
                        <a:satMod val="175000"/>
                        <a:alpha val="40000"/>
                      </a:schemeClr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ADO.NET</a:t>
              </a:r>
              <a:endParaRPr lang="en-US" sz="1400" b="1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</p:grpSp>
      <p:pic>
        <p:nvPicPr>
          <p:cNvPr id="14" name="Picture 2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83434" y="4919585"/>
            <a:ext cx="600075" cy="533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ADO.NET Data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ADO.NET Data Providers implement the following interfaces</a:t>
            </a:r>
            <a:r>
              <a:rPr lang="bg-BG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bg-BG" noProof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IDbConnection</a:t>
            </a:r>
            <a:endParaRPr lang="en-US" noProof="1" smtClean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bg-BG" noProof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IDbCommand</a:t>
            </a:r>
            <a:r>
              <a:rPr lang="bg-BG" dirty="0" smtClean="0"/>
              <a:t>, </a:t>
            </a:r>
            <a:r>
              <a:rPr lang="bg-BG" noProof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IDataParameter</a:t>
            </a:r>
            <a:endParaRPr lang="en-US" noProof="1" smtClean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bg-BG" noProof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IDataReader</a:t>
            </a:r>
            <a:endParaRPr lang="en-US" noProof="1" smtClean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bg-BG" noProof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IDbDataAdapter</a:t>
            </a:r>
            <a:endParaRPr lang="en-US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ADO.NET Base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75000"/>
              </a:lnSpc>
              <a:spcBef>
                <a:spcPct val="28000"/>
              </a:spcBef>
            </a:pPr>
            <a:r>
              <a:rPr lang="en-US" dirty="0" smtClean="0"/>
              <a:t>ADO.NET provides the following base classes</a:t>
            </a:r>
            <a:r>
              <a:rPr lang="bg-BG" dirty="0" smtClean="0"/>
              <a:t>:</a:t>
            </a:r>
          </a:p>
          <a:p>
            <a:pPr lvl="1">
              <a:lnSpc>
                <a:spcPct val="75000"/>
              </a:lnSpc>
              <a:spcBef>
                <a:spcPts val="1200"/>
              </a:spcBef>
            </a:pPr>
            <a:r>
              <a:rPr lang="en-US" noProof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DbConnection </a:t>
            </a:r>
          </a:p>
          <a:p>
            <a:pPr lvl="1">
              <a:lnSpc>
                <a:spcPct val="75000"/>
              </a:lnSpc>
              <a:spcBef>
                <a:spcPct val="28000"/>
              </a:spcBef>
            </a:pPr>
            <a:r>
              <a:rPr lang="en-US" noProof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DbCommand</a:t>
            </a:r>
            <a:r>
              <a:rPr lang="en-US" noProof="1" smtClean="0">
                <a:solidFill>
                  <a:srgbClr val="002060"/>
                </a:solidFill>
              </a:rPr>
              <a:t> / </a:t>
            </a:r>
            <a:r>
              <a:rPr lang="en-US" noProof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DbParameter</a:t>
            </a:r>
          </a:p>
          <a:p>
            <a:pPr lvl="1">
              <a:lnSpc>
                <a:spcPct val="75000"/>
              </a:lnSpc>
              <a:spcBef>
                <a:spcPct val="28000"/>
              </a:spcBef>
            </a:pPr>
            <a:r>
              <a:rPr lang="en-US" noProof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DbDataReader </a:t>
            </a:r>
          </a:p>
          <a:p>
            <a:pPr lvl="1">
              <a:lnSpc>
                <a:spcPct val="75000"/>
              </a:lnSpc>
              <a:spcBef>
                <a:spcPct val="28000"/>
              </a:spcBef>
            </a:pPr>
            <a:r>
              <a:rPr lang="en-US" noProof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DbTransaction </a:t>
            </a:r>
          </a:p>
          <a:p>
            <a:pPr lvl="1">
              <a:lnSpc>
                <a:spcPct val="75000"/>
              </a:lnSpc>
              <a:spcBef>
                <a:spcPct val="28000"/>
              </a:spcBef>
            </a:pPr>
            <a:r>
              <a:rPr lang="en-US" noProof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DbParameterCollection </a:t>
            </a:r>
          </a:p>
          <a:p>
            <a:pPr lvl="1">
              <a:lnSpc>
                <a:spcPct val="75000"/>
              </a:lnSpc>
              <a:spcBef>
                <a:spcPct val="28000"/>
              </a:spcBef>
            </a:pPr>
            <a:r>
              <a:rPr lang="en-US" noProof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DbDataAdapter </a:t>
            </a:r>
          </a:p>
          <a:p>
            <a:pPr lvl="1">
              <a:lnSpc>
                <a:spcPct val="75000"/>
              </a:lnSpc>
              <a:spcBef>
                <a:spcPct val="28000"/>
              </a:spcBef>
            </a:pPr>
            <a:r>
              <a:rPr lang="en-US" noProof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DbCommandBuilder </a:t>
            </a:r>
          </a:p>
          <a:p>
            <a:pPr lvl="1">
              <a:lnSpc>
                <a:spcPct val="75000"/>
              </a:lnSpc>
              <a:spcBef>
                <a:spcPct val="28000"/>
              </a:spcBef>
            </a:pPr>
            <a:r>
              <a:rPr lang="en-US" noProof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DbConnectionStringBuilder </a:t>
            </a:r>
          </a:p>
          <a:p>
            <a:pPr lvl="1">
              <a:lnSpc>
                <a:spcPct val="75000"/>
              </a:lnSpc>
              <a:spcBef>
                <a:spcPct val="28000"/>
              </a:spcBef>
            </a:pPr>
            <a:r>
              <a:rPr lang="en-US" noProof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DbDataPermission</a:t>
            </a:r>
            <a:r>
              <a:rPr lang="en-US" sz="3200" noProof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3200" noProof="1" smtClean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OLE DB</a:t>
            </a:r>
            <a:r>
              <a:rPr lang="bg-BG" dirty="0" smtClean="0"/>
              <a:t> Data 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bg-BG" noProof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OleDbConnection</a:t>
            </a:r>
            <a:r>
              <a:rPr lang="bg-BG" dirty="0" smtClean="0"/>
              <a:t> – </a:t>
            </a:r>
            <a:r>
              <a:rPr lang="en-US" dirty="0" smtClean="0"/>
              <a:t>establishes a connection to</a:t>
            </a:r>
            <a:r>
              <a:rPr lang="bg-BG" dirty="0" smtClean="0"/>
              <a:t> </a:t>
            </a:r>
            <a:r>
              <a:rPr lang="en-US" dirty="0" smtClean="0"/>
              <a:t>an </a:t>
            </a:r>
            <a:r>
              <a:rPr lang="bg-BG" dirty="0" smtClean="0"/>
              <a:t>OLE DB </a:t>
            </a:r>
            <a:r>
              <a:rPr lang="en-US" dirty="0" smtClean="0"/>
              <a:t>source of data</a:t>
            </a:r>
          </a:p>
          <a:p>
            <a:pPr>
              <a:lnSpc>
                <a:spcPct val="110000"/>
              </a:lnSpc>
            </a:pP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</a:pP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bg-BG" noProof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OleDbCommand</a:t>
            </a:r>
            <a:r>
              <a:rPr lang="bg-BG" dirty="0" smtClean="0"/>
              <a:t> – </a:t>
            </a:r>
            <a:r>
              <a:rPr lang="en-US" dirty="0" smtClean="0"/>
              <a:t>executes an</a:t>
            </a:r>
            <a:r>
              <a:rPr lang="bg-BG" dirty="0" smtClean="0"/>
              <a:t> SQL </a:t>
            </a:r>
            <a:r>
              <a:rPr lang="en-US" dirty="0" smtClean="0"/>
              <a:t>commands</a:t>
            </a:r>
            <a:r>
              <a:rPr lang="bg-BG" dirty="0" smtClean="0"/>
              <a:t> </a:t>
            </a:r>
            <a:r>
              <a:rPr lang="en-US" dirty="0" smtClean="0"/>
              <a:t>through an</a:t>
            </a:r>
            <a:r>
              <a:rPr lang="bg-BG" dirty="0" smtClean="0"/>
              <a:t> OLE DB </a:t>
            </a:r>
            <a:r>
              <a:rPr lang="en-US" dirty="0" smtClean="0"/>
              <a:t>connection to a DB</a:t>
            </a:r>
            <a:endParaRPr lang="bg-BG" dirty="0" smtClean="0"/>
          </a:p>
          <a:p>
            <a:pPr>
              <a:lnSpc>
                <a:spcPct val="110000"/>
              </a:lnSpc>
            </a:pPr>
            <a:r>
              <a:rPr lang="bg-BG" noProof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OleDbParameter</a:t>
            </a:r>
            <a:r>
              <a:rPr lang="bg-BG" dirty="0" smtClean="0"/>
              <a:t> – </a:t>
            </a:r>
            <a:r>
              <a:rPr lang="en-US" dirty="0" smtClean="0"/>
              <a:t>parameter for a command</a:t>
            </a:r>
            <a:endParaRPr lang="bg-BG" dirty="0" smtClean="0"/>
          </a:p>
          <a:p>
            <a:pPr>
              <a:lnSpc>
                <a:spcPct val="110000"/>
              </a:lnSpc>
            </a:pPr>
            <a:r>
              <a:rPr lang="bg-BG" noProof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OleDbDataReader</a:t>
            </a:r>
            <a:r>
              <a:rPr lang="bg-BG" dirty="0" smtClean="0"/>
              <a:t> – </a:t>
            </a:r>
            <a:r>
              <a:rPr lang="en-US" dirty="0" smtClean="0"/>
              <a:t>to retrieve data from a command</a:t>
            </a:r>
            <a:r>
              <a:rPr lang="bg-BG" dirty="0" smtClean="0"/>
              <a:t>, </a:t>
            </a:r>
            <a:r>
              <a:rPr lang="en-US" dirty="0" smtClean="0"/>
              <a:t>executed through</a:t>
            </a:r>
            <a:r>
              <a:rPr lang="bg-BG" dirty="0" smtClean="0"/>
              <a:t> OLE DB</a:t>
            </a:r>
          </a:p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62002" y="2644463"/>
            <a:ext cx="7619998" cy="10893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OleDbConnection dbConn = new OleDbConnection(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@"Provider=Microsoft.Jet.OLEDB.4.0;Data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Source=C:\MyDB.mdb;Persist Security Info=False");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 smtClean="0"/>
              <a:t>Connecting To</a:t>
            </a:r>
            <a:r>
              <a:rPr lang="bg-BG" sz="4800" dirty="0" smtClean="0"/>
              <a:t> </a:t>
            </a:r>
            <a:r>
              <a:rPr lang="en-US" sz="4800" dirty="0" smtClean="0"/>
              <a:t>OLE DB 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we have MS Access database</a:t>
            </a:r>
            <a:r>
              <a:rPr lang="bg-BG" dirty="0" smtClean="0"/>
              <a:t> </a:t>
            </a:r>
            <a:r>
              <a:rPr lang="en-US" noProof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C:\Library.mdb</a:t>
            </a:r>
            <a:endParaRPr lang="en-US" noProof="1" smtClean="0">
              <a:solidFill>
                <a:srgbClr val="002060"/>
              </a:solidFill>
            </a:endParaRPr>
          </a:p>
          <a:p>
            <a:pPr>
              <a:spcAft>
                <a:spcPct val="70000"/>
              </a:spcAft>
            </a:pPr>
            <a:r>
              <a:rPr lang="en-US" dirty="0" smtClean="0"/>
              <a:t>We have the table</a:t>
            </a:r>
            <a:r>
              <a:rPr lang="bg-BG" dirty="0" smtClean="0"/>
              <a:t> </a:t>
            </a:r>
            <a:r>
              <a:rPr lang="bg-BG" noProof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Users</a:t>
            </a:r>
            <a:r>
              <a:rPr lang="bg-BG" dirty="0" smtClean="0"/>
              <a:t>: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We use the</a:t>
            </a:r>
            <a:r>
              <a:rPr lang="bg-BG" dirty="0" smtClean="0"/>
              <a:t> </a:t>
            </a:r>
            <a:r>
              <a:rPr lang="en-US" dirty="0" smtClean="0"/>
              <a:t>"Microsoft</a:t>
            </a:r>
            <a:r>
              <a:rPr lang="bg-BG" dirty="0" smtClean="0"/>
              <a:t> Jet 4.0 Provider</a:t>
            </a:r>
            <a:r>
              <a:rPr lang="en-US" dirty="0" smtClean="0"/>
              <a:t>"</a:t>
            </a:r>
            <a:r>
              <a:rPr lang="bg-BG" dirty="0" smtClean="0"/>
              <a:t> </a:t>
            </a:r>
            <a:r>
              <a:rPr lang="en-US" dirty="0" smtClean="0"/>
              <a:t>to</a:t>
            </a:r>
            <a:r>
              <a:rPr lang="bg-BG" dirty="0" smtClean="0"/>
              <a:t> </a:t>
            </a:r>
            <a:r>
              <a:rPr lang="en-US" dirty="0" smtClean="0"/>
              <a:t>connect in</a:t>
            </a:r>
            <a:r>
              <a:rPr lang="bg-BG" dirty="0" smtClean="0"/>
              <a:t> ADO.NET </a:t>
            </a:r>
            <a:r>
              <a:rPr lang="en-US" dirty="0" smtClean="0"/>
              <a:t>through</a:t>
            </a:r>
            <a:r>
              <a:rPr lang="bg-BG" dirty="0" smtClean="0"/>
              <a:t> OLE DB</a:t>
            </a:r>
          </a:p>
          <a:p>
            <a:r>
              <a:rPr lang="en-US" dirty="0" smtClean="0"/>
              <a:t>We create a</a:t>
            </a:r>
            <a:r>
              <a:rPr lang="bg-BG" dirty="0" smtClean="0"/>
              <a:t> </a:t>
            </a:r>
            <a:r>
              <a:rPr lang="en-US" dirty="0" smtClean="0"/>
              <a:t>c</a:t>
            </a:r>
            <a:r>
              <a:rPr lang="bg-BG" dirty="0" smtClean="0"/>
              <a:t>onnection </a:t>
            </a:r>
            <a:r>
              <a:rPr lang="en-US" dirty="0" smtClean="0"/>
              <a:t>s</a:t>
            </a:r>
            <a:r>
              <a:rPr lang="bg-BG" dirty="0" smtClean="0"/>
              <a:t>tring </a:t>
            </a:r>
            <a:r>
              <a:rPr lang="en-US" dirty="0" smtClean="0"/>
              <a:t>component</a:t>
            </a:r>
            <a:r>
              <a:rPr lang="bg-BG" dirty="0" smtClean="0"/>
              <a:t>: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22326" y="5326559"/>
            <a:ext cx="7407274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Provider=Microsoft.Jet.OLEDB.4.0;Data Source=</a:t>
            </a:r>
            <a:r>
              <a:rPr lang="en-US" sz="20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C:\Library</a:t>
            </a:r>
            <a:r>
              <a:rPr lang="bg-BG" sz="20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.mdb;Persist Security Info=False</a:t>
            </a:r>
          </a:p>
        </p:txBody>
      </p:sp>
      <p:pic>
        <p:nvPicPr>
          <p:cNvPr id="5" name="Picture 5" descr="MS-Access-Table-User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2405063"/>
            <a:ext cx="2457450" cy="13287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http://www.csharp-station.com/Tutorial/AdoDotNet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http://msdn.microsoft.com/en-us/library/e80y5yhx(v=vs.80)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http://www.codeproject.com</a:t>
            </a:r>
            <a:endParaRPr lang="en-US" dirty="0" smtClean="0"/>
          </a:p>
          <a:p>
            <a:r>
              <a:rPr lang="en-US" dirty="0" smtClean="0"/>
              <a:t>Download the application and presentation</a:t>
            </a:r>
          </a:p>
          <a:p>
            <a:pPr lvl="1"/>
            <a:r>
              <a:rPr lang="en-US" smtClean="0">
                <a:hlinkClick r:id="rId5"/>
              </a:rPr>
              <a:t>https://docs.google.com/open?id=0B5b3ZcIvnbMrdHlOSDRXWG9mbDA</a:t>
            </a:r>
            <a:endParaRPr lang="en-US" smtClean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Access with ADO.NET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ORM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ORM data access model</a:t>
            </a:r>
          </a:p>
          <a:p>
            <a:pPr lvl="1"/>
            <a:r>
              <a:rPr lang="en-US" dirty="0" smtClean="0"/>
              <a:t>Maps database tables to classes and objects</a:t>
            </a:r>
          </a:p>
          <a:p>
            <a:pPr lvl="1"/>
            <a:r>
              <a:rPr lang="en-US" dirty="0" smtClean="0"/>
              <a:t>Objects can be automatically persisted in the database</a:t>
            </a:r>
          </a:p>
          <a:p>
            <a:pPr lvl="1"/>
            <a:r>
              <a:rPr lang="en-US" dirty="0" smtClean="0"/>
              <a:t>Can operate in both connected and disconnected modes</a:t>
            </a:r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3821114" y="4800600"/>
            <a:ext cx="2351086" cy="1295400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000" rIns="36000">
            <a:no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ORM</a:t>
            </a:r>
          </a:p>
          <a:p>
            <a:pPr algn="ctr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Framework</a:t>
            </a:r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754724" y="4808538"/>
            <a:ext cx="2159000" cy="1287462"/>
          </a:xfrm>
          <a:prstGeom prst="roundRect">
            <a:avLst>
              <a:gd name="adj" fmla="val 3857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OO</a:t>
            </a: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Programming</a:t>
            </a: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Language</a:t>
            </a:r>
            <a:endParaRPr lang="en-US" sz="2400" b="1" noProof="1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3029281" y="5458454"/>
            <a:ext cx="685800" cy="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 type="arrow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6291114" y="5465134"/>
            <a:ext cx="687387" cy="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 type="arrow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" name="Picture 2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4800600"/>
            <a:ext cx="1676400" cy="129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ORM Model:</a:t>
            </a:r>
            <a:br>
              <a:rPr lang="en-US" dirty="0" smtClean="0"/>
            </a:br>
            <a:r>
              <a:rPr lang="en-US" dirty="0" smtClean="0"/>
              <a:t>Benefits and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ORM model benefits</a:t>
            </a:r>
          </a:p>
          <a:p>
            <a:pPr lvl="1"/>
            <a:r>
              <a:rPr lang="en-US" dirty="0" smtClean="0"/>
              <a:t>Increased productivity – writing less code</a:t>
            </a:r>
          </a:p>
          <a:p>
            <a:pPr lvl="1"/>
            <a:r>
              <a:rPr lang="da-DK" dirty="0" smtClean="0"/>
              <a:t>Use objects with associations instead of tables and SQL commands</a:t>
            </a:r>
          </a:p>
          <a:p>
            <a:pPr lvl="1"/>
            <a:r>
              <a:rPr lang="da-DK" dirty="0" smtClean="0"/>
              <a:t>Integrated object query mechanism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ORM model drawbacks:</a:t>
            </a:r>
          </a:p>
          <a:p>
            <a:pPr lvl="1"/>
            <a:r>
              <a:rPr lang="en-US" dirty="0" smtClean="0"/>
              <a:t>Less flexibility – SQL is automatically generated</a:t>
            </a:r>
          </a:p>
          <a:p>
            <a:pPr lvl="1"/>
            <a:r>
              <a:rPr lang="en-US" dirty="0" smtClean="0"/>
              <a:t>Performance issues (sometimes)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ADO.NET Architecture</a:t>
            </a:r>
            <a:endParaRPr lang="en-US" dirty="0"/>
          </a:p>
        </p:txBody>
      </p:sp>
      <p:pic>
        <p:nvPicPr>
          <p:cNvPr id="4" name="Content Placeholder 3" descr="ADO.NetArchitecture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24037" y="2663825"/>
            <a:ext cx="5495925" cy="28479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ADO.NET Architecture With Different Model</a:t>
            </a:r>
            <a:endParaRPr lang="en-US" dirty="0"/>
          </a:p>
        </p:txBody>
      </p:sp>
      <p:pic>
        <p:nvPicPr>
          <p:cNvPr id="4" name="Content Placeholder 3" descr="C:\Trash\ADO.NET-Architecture-3D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36318" y="1774825"/>
            <a:ext cx="7471364" cy="4625975"/>
          </a:xfrm>
          <a:prstGeom prst="rect">
            <a:avLst/>
          </a:prstGeom>
          <a:noFill/>
          <a:effectLst>
            <a:glow rad="228600">
              <a:schemeClr val="accent6">
                <a:lumMod val="75000"/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363</TotalTime>
  <Words>2290</Words>
  <Application>Microsoft Office PowerPoint</Application>
  <PresentationFormat>On-screen Show (4:3)</PresentationFormat>
  <Paragraphs>490</Paragraphs>
  <Slides>55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7" baseType="lpstr">
      <vt:lpstr>Module</vt:lpstr>
      <vt:lpstr>Visio</vt:lpstr>
      <vt:lpstr>Data Access with ADO.NET</vt:lpstr>
      <vt:lpstr>Table of Contents</vt:lpstr>
      <vt:lpstr>Data Access Models</vt:lpstr>
      <vt:lpstr>Connected Model</vt:lpstr>
      <vt:lpstr>Disconnected Model</vt:lpstr>
      <vt:lpstr>ORM Model</vt:lpstr>
      <vt:lpstr>ORM Model: Benefits and Problems</vt:lpstr>
      <vt:lpstr>ADO.NET Architecture</vt:lpstr>
      <vt:lpstr>ADO.NET Architecture With Different Model</vt:lpstr>
      <vt:lpstr>What is ADO.NET?</vt:lpstr>
      <vt:lpstr>Namespaces in ADO.NET</vt:lpstr>
      <vt:lpstr>Components of ADO.NET</vt:lpstr>
      <vt:lpstr>Data Providers in ADO.NET</vt:lpstr>
      <vt:lpstr>Data Providers in ADO.NET (2)</vt:lpstr>
      <vt:lpstr>Third Party Data Providers</vt:lpstr>
      <vt:lpstr>Standard Data Provider Classes</vt:lpstr>
      <vt:lpstr>ADO.NET: Connected Model</vt:lpstr>
      <vt:lpstr>ADO.NET: Disconnected Model</vt:lpstr>
      <vt:lpstr>ORM ADO.NET: LINQ to SQL</vt:lpstr>
      <vt:lpstr>ADO.NET: Entity Framework</vt:lpstr>
      <vt:lpstr>SQL Client Data Provider</vt:lpstr>
      <vt:lpstr>SqlClient Data Provider</vt:lpstr>
      <vt:lpstr>ADO.NET Classes for the Connected Model</vt:lpstr>
      <vt:lpstr>The SqlConnection Class</vt:lpstr>
      <vt:lpstr>Connection String</vt:lpstr>
      <vt:lpstr>Connection String (2)</vt:lpstr>
      <vt:lpstr>Working with SqlConnection</vt:lpstr>
      <vt:lpstr>SqlConnection – Example</vt:lpstr>
      <vt:lpstr>SqlClient and ADO.NET Connected Model</vt:lpstr>
      <vt:lpstr>The SqlCommand Class</vt:lpstr>
      <vt:lpstr>The SqlCommand Class (2)</vt:lpstr>
      <vt:lpstr>The SqlCommand Class (3)</vt:lpstr>
      <vt:lpstr>SqlCommand – Example</vt:lpstr>
      <vt:lpstr>The SqlDataReader Class</vt:lpstr>
      <vt:lpstr>SqlDataReader – Example</vt:lpstr>
      <vt:lpstr>The SqlParameter Class</vt:lpstr>
      <vt:lpstr>Parameterized Commands – Example</vt:lpstr>
      <vt:lpstr>Primary Key Retrieval</vt:lpstr>
      <vt:lpstr>SqlCommand: Using Stored Procedures</vt:lpstr>
      <vt:lpstr>SqlCommand: Using Stored Procedures Example</vt:lpstr>
      <vt:lpstr>ADO.Net DataSet and Adapters</vt:lpstr>
      <vt:lpstr>ADO.Net DataSet and Adapters(2)</vt:lpstr>
      <vt:lpstr>ADO.Net DataSet and Adapters(3)</vt:lpstr>
      <vt:lpstr>ADO.Net DataSet additional functionalities</vt:lpstr>
      <vt:lpstr>ADO.Net DataView</vt:lpstr>
      <vt:lpstr>Creating a DataView</vt:lpstr>
      <vt:lpstr>Sorting and Filtering Data Using a DataView </vt:lpstr>
      <vt:lpstr>Connecting to Non-Microsoft Databases</vt:lpstr>
      <vt:lpstr>Connecting to Non-Microsoft Databases</vt:lpstr>
      <vt:lpstr>ADO.NET Data Interfaces</vt:lpstr>
      <vt:lpstr>ADO.NET Base Classes</vt:lpstr>
      <vt:lpstr>OLE DB Data Provider</vt:lpstr>
      <vt:lpstr>Connecting To OLE DB – Example</vt:lpstr>
      <vt:lpstr>References </vt:lpstr>
      <vt:lpstr>Data Access with ADO.NET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Access with ADO.NET</dc:title>
  <dc:creator>Forhad Hossain</dc:creator>
  <cp:lastModifiedBy>A.P. Moller - Maersk A/S</cp:lastModifiedBy>
  <cp:revision>171</cp:revision>
  <dcterms:created xsi:type="dcterms:W3CDTF">2012-06-23T04:17:41Z</dcterms:created>
  <dcterms:modified xsi:type="dcterms:W3CDTF">2015-11-12T23:29:30Z</dcterms:modified>
</cp:coreProperties>
</file>