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16"/>
  </p:notesMasterIdLst>
  <p:sldIdLst>
    <p:sldId id="270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10" r:id="rId11"/>
    <p:sldId id="307" r:id="rId12"/>
    <p:sldId id="308" r:id="rId13"/>
    <p:sldId id="309" r:id="rId14"/>
    <p:sldId id="268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B885270-58F7-4C83-9AEA-49272D208FD4}" type="datetimeFigureOut">
              <a:rPr lang="en-US"/>
              <a:pPr>
                <a:defRPr/>
              </a:pPr>
              <a:t>3/28/2017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AB409B3-52D0-4124-B53F-7A5DD0D99C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C47988-7AED-4494-8532-4CAFF5D6213D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196F86B-7E14-4A75-BDE0-9BD03AB008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CCDF4-5DB8-4859-9F9F-CD397AAFE5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B4E7A-84A1-40F3-BAC0-38A56ED664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27367-F1B0-46DB-AC9C-591CEB0D8D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D58EE-416D-4F57-AA38-56C3016C39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9697D-94FC-4902-B2DB-36A141BE0E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A3D10-4008-4409-9C18-AAFB91451C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2EAE0-8B6D-400F-9A71-7E007BC828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1D249-5EBB-4216-8F3E-5BBCE44203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09781-6386-43B0-8F98-6FD4175BC8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F8A49-C888-46C6-9AC5-4E800FAD8F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13-May-14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5894051-F819-42E1-A677-B674B95EC2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1" r:id="rId2"/>
    <p:sldLayoutId id="2147483879" r:id="rId3"/>
    <p:sldLayoutId id="2147483872" r:id="rId4"/>
    <p:sldLayoutId id="2147483873" r:id="rId5"/>
    <p:sldLayoutId id="2147483874" r:id="rId6"/>
    <p:sldLayoutId id="2147483875" r:id="rId7"/>
    <p:sldLayoutId id="2147483880" r:id="rId8"/>
    <p:sldLayoutId id="2147483881" r:id="rId9"/>
    <p:sldLayoutId id="2147483876" r:id="rId10"/>
    <p:sldLayoutId id="214748387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743200"/>
          </a:xfrm>
        </p:spPr>
        <p:txBody>
          <a:bodyPr/>
          <a:lstStyle/>
          <a:p>
            <a:pPr eaLnBrk="1" hangingPunct="1"/>
            <a:r>
              <a:rPr lang="en-US" sz="3200" b="1" i="1" dirty="0" smtClean="0"/>
              <a:t>   </a:t>
            </a:r>
            <a:r>
              <a:rPr lang="en-US" sz="3400" b="1" i="1" dirty="0" err="1" smtClean="0">
                <a:solidFill>
                  <a:srgbClr val="002060"/>
                </a:solidFill>
              </a:rPr>
              <a:t>Afsana</a:t>
            </a:r>
            <a:r>
              <a:rPr lang="en-US" sz="3400" b="1" i="1" dirty="0" smtClean="0">
                <a:solidFill>
                  <a:srgbClr val="002060"/>
                </a:solidFill>
              </a:rPr>
              <a:t> Begum (AB)</a:t>
            </a:r>
          </a:p>
          <a:p>
            <a:pPr eaLnBrk="1" hangingPunct="1"/>
            <a:r>
              <a:rPr lang="en-US" sz="3200" i="1" dirty="0" smtClean="0">
                <a:solidFill>
                  <a:srgbClr val="0070C0"/>
                </a:solidFill>
              </a:rPr>
              <a:t>Lecturer, Department of Software Engineering </a:t>
            </a:r>
          </a:p>
          <a:p>
            <a:pPr eaLnBrk="1" hangingPunct="1"/>
            <a:endParaRPr lang="en-US" i="1" dirty="0" smtClean="0"/>
          </a:p>
          <a:p>
            <a:pPr eaLnBrk="1" hangingPunct="1"/>
            <a:endParaRPr lang="en-US" i="1" dirty="0" smtClean="0"/>
          </a:p>
        </p:txBody>
      </p:sp>
      <p:sp>
        <p:nvSpPr>
          <p:cNvPr id="6147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465263"/>
          </a:xfrm>
        </p:spPr>
        <p:txBody>
          <a:bodyPr/>
          <a:lstStyle/>
          <a:p>
            <a:pPr eaLnBrk="1" hangingPunct="1"/>
            <a:r>
              <a:rPr smtClean="0"/>
              <a:t/>
            </a:r>
            <a:br>
              <a:rPr smtClean="0"/>
            </a:br>
            <a:r>
              <a:rPr sz="4400" b="1" smtClean="0"/>
              <a:t> SWE 321: Data Communication</a:t>
            </a:r>
          </a:p>
        </p:txBody>
      </p:sp>
      <p:pic>
        <p:nvPicPr>
          <p:cNvPr id="6148" name="Picture 5" descr="C:\Users\Sony\Desktop\DIU\diu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5257800"/>
            <a:ext cx="31242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Box 6"/>
          <p:cNvSpPr txBox="1">
            <a:spLocks noChangeArrowheads="1"/>
          </p:cNvSpPr>
          <p:nvPr/>
        </p:nvSpPr>
        <p:spPr bwMode="auto">
          <a:xfrm>
            <a:off x="6324600" y="381000"/>
            <a:ext cx="2590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/>
              <a:t>SWE 321: Lecture 8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 Modulation (FM):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Content Placeholder 4" descr="https://encrypted-tbn0.gstatic.com/images?q=tbn:ANd9GcSeRktIHvfH4Ye_vD-q3nfZ_wzxm87jn9YTYHVfgB_4YUwyUcFlIg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05000"/>
            <a:ext cx="754379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 Bandwidth &amp; Radio: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The actual bandwidth is difficult to determine exactly.</a:t>
            </a:r>
          </a:p>
          <a:p>
            <a:pPr algn="just"/>
            <a:r>
              <a:rPr lang="en-US" sz="2800" dirty="0" smtClean="0"/>
              <a:t>But it can be shown empirically that it is several times that of the analog signal or 2(1 + </a:t>
            </a:r>
            <a:r>
              <a:rPr lang="el-GR" sz="2800" dirty="0" smtClean="0">
                <a:latin typeface="Times New Roman"/>
                <a:cs typeface="Times New Roman"/>
              </a:rPr>
              <a:t>β</a:t>
            </a:r>
            <a:r>
              <a:rPr lang="en-US" sz="2800" dirty="0" smtClean="0"/>
              <a:t>)B where </a:t>
            </a:r>
            <a:r>
              <a:rPr lang="el-GR" sz="2800" dirty="0" smtClean="0">
                <a:latin typeface="Times New Roman"/>
                <a:cs typeface="Times New Roman"/>
              </a:rPr>
              <a:t>β</a:t>
            </a:r>
            <a:r>
              <a:rPr lang="en-US" sz="2800" dirty="0" smtClean="0"/>
              <a:t> is a factor depends on modulation technique with a common value of 4.</a:t>
            </a:r>
          </a:p>
          <a:p>
            <a:pPr algn="just"/>
            <a:r>
              <a:rPr lang="en-US" sz="2800" dirty="0" smtClean="0"/>
              <a:t>The total bandwidth required for FM can be determined from the bandwidth of the audio signal: </a:t>
            </a:r>
          </a:p>
          <a:p>
            <a:pPr algn="just">
              <a:buNone/>
            </a:pPr>
            <a:r>
              <a:rPr lang="en-US" sz="2800" i="1" dirty="0" smtClean="0"/>
              <a:t>			          B  =2(1 + </a:t>
            </a:r>
            <a:r>
              <a:rPr lang="el-GR" sz="2800" dirty="0" smtClean="0">
                <a:latin typeface="Times New Roman"/>
                <a:cs typeface="Times New Roman"/>
              </a:rPr>
              <a:t>β</a:t>
            </a:r>
            <a:r>
              <a:rPr lang="en-US" sz="2800" i="1" dirty="0" smtClean="0"/>
              <a:t>  )B.</a:t>
            </a:r>
          </a:p>
          <a:p>
            <a:pPr algn="just"/>
            <a:r>
              <a:rPr lang="en-US" sz="2800" dirty="0" smtClean="0"/>
              <a:t>The bandwidth of an audio signal (speech and music) broadcast in stereo is almost 15 kHz.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 Bandwidth &amp; Radio: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The FCC allows 200 kHz (0.2 MHz) for each station. This mean </a:t>
            </a:r>
            <a:r>
              <a:rPr lang="el-GR" sz="2800" dirty="0" smtClean="0">
                <a:latin typeface="Times New Roman"/>
                <a:cs typeface="Times New Roman"/>
              </a:rPr>
              <a:t>β</a:t>
            </a:r>
            <a:r>
              <a:rPr lang="en-US" sz="2800" dirty="0" smtClean="0">
                <a:latin typeface="Times New Roman"/>
                <a:cs typeface="Times New Roman"/>
              </a:rPr>
              <a:t>=</a:t>
            </a:r>
            <a:r>
              <a:rPr lang="en-US" sz="2800" dirty="0" smtClean="0"/>
              <a:t> 4 with some extra guard band.</a:t>
            </a:r>
            <a:endParaRPr lang="en-US" sz="2800" b="1" dirty="0" smtClean="0"/>
          </a:p>
          <a:p>
            <a:pPr algn="just"/>
            <a:r>
              <a:rPr lang="en-US" sz="2800" dirty="0" smtClean="0"/>
              <a:t>FM stations are allowed carrier frequencies anywhere between 88 and 108 </a:t>
            </a:r>
            <a:r>
              <a:rPr lang="en-US" sz="2800" dirty="0" err="1" smtClean="0"/>
              <a:t>MHz.</a:t>
            </a:r>
            <a:endParaRPr lang="en-US" sz="2800" dirty="0" smtClean="0"/>
          </a:p>
          <a:p>
            <a:pPr algn="just"/>
            <a:r>
              <a:rPr lang="en-US" sz="2800" dirty="0" smtClean="0"/>
              <a:t>Stations must be separated by at least 200 kHz to keep their bandwidths from overlapping.</a:t>
            </a:r>
          </a:p>
          <a:p>
            <a:pPr algn="just"/>
            <a:r>
              <a:rPr lang="en-US" sz="2800" dirty="0" smtClean="0"/>
              <a:t>Given 88 to 108 MHz as a range, there are 100 potential FM bandwidths in an area, of which 50 can operate at anyone time.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 Bandwidth &amp; Radio: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Content Placeholder 4" descr="http://image.slidesharecdn.com/dcchapter-05-140704010153-phpapp01/95/analog-transmissions-27-638.jpg?cb=1404453970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7543800" cy="487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86000"/>
            <a:ext cx="7772400" cy="3962400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sz="6600" b="1" smtClean="0"/>
              <a:t>Thank You !!!</a:t>
            </a:r>
          </a:p>
          <a:p>
            <a:pPr algn="ctr">
              <a:buFont typeface="Wingdings 2" pitchFamily="18" charset="2"/>
              <a:buNone/>
            </a:pPr>
            <a:r>
              <a:rPr lang="en-US" sz="6600" b="1" smtClean="0"/>
              <a:t>Any Questions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D0B19-61EE-49E1-8A1F-6179F1A1E0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ANALOG-TO-ANALOG CONVERSION: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700" dirty="0" smtClean="0"/>
              <a:t>Analog-to-analog conversion, or analog modulation, is the representation of analog information by an analog signal.</a:t>
            </a:r>
          </a:p>
          <a:p>
            <a:pPr algn="just"/>
            <a:r>
              <a:rPr lang="en-US" sz="2700" dirty="0" smtClean="0"/>
              <a:t>So why we need to modulate an analog signal if it is already analog??</a:t>
            </a:r>
          </a:p>
          <a:p>
            <a:pPr algn="just"/>
            <a:r>
              <a:rPr lang="en-US" sz="2700" dirty="0" smtClean="0"/>
              <a:t>Modulation is needed if the medium is </a:t>
            </a:r>
            <a:r>
              <a:rPr lang="en-US" sz="2700" dirty="0" err="1" smtClean="0"/>
              <a:t>bandpass</a:t>
            </a:r>
            <a:r>
              <a:rPr lang="en-US" sz="2700" dirty="0" smtClean="0"/>
              <a:t> in nature or if only a </a:t>
            </a:r>
            <a:r>
              <a:rPr lang="en-US" sz="2700" dirty="0" err="1" smtClean="0"/>
              <a:t>bandpass</a:t>
            </a:r>
            <a:r>
              <a:rPr lang="en-US" sz="2700" dirty="0" smtClean="0"/>
              <a:t> channel is available to us.</a:t>
            </a:r>
          </a:p>
          <a:p>
            <a:pPr algn="just"/>
            <a:r>
              <a:rPr lang="en-US" sz="2700" dirty="0" smtClean="0"/>
              <a:t>The government assigns a narrow bandwidth to each radio station. The analog signal produced by each station is a low-pass signal, all in the same range.</a:t>
            </a:r>
          </a:p>
          <a:p>
            <a:pPr algn="just"/>
            <a:r>
              <a:rPr lang="en-US" sz="2700" dirty="0" smtClean="0"/>
              <a:t>So the low-pass signals need to be shifted, each to a different range.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ANALOG-TO-ANALOG CONVERSION: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000" dirty="0" smtClean="0"/>
              <a:t>Analog-to-analog conversion can be accomplished in three ways: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Amplitude modulation (AM)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Frequency modulation (FM)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Phase modulation (PM).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 FM and PM are usually categorized together.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Amplitude Modulation (AM):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In AM transmission, the carrier signal is modulated so that its amplitude varies with the changing amplitudes of the modulating signal.</a:t>
            </a:r>
          </a:p>
          <a:p>
            <a:pPr algn="just"/>
            <a:r>
              <a:rPr lang="en-US" sz="2800" dirty="0" smtClean="0"/>
              <a:t>The frequency and phase of the carrier remain the same; only the amplitude changes accordingly.  The modulating signal is the envelope of the carrier.</a:t>
            </a:r>
          </a:p>
          <a:p>
            <a:pPr algn="just"/>
            <a:r>
              <a:rPr lang="en-US" sz="2800" dirty="0" smtClean="0"/>
              <a:t>AM is normally implemented by using a simple multiplier because the amplitude of the carrier signal needs to be changed according to the amplitude of the modulating signal.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Amplitude Modulation (AM):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Content Placeholder 4" descr="http://image.slidesharecdn.com/dcn-a03-analogtransmission-110930230034-phpapp01/95/dcn-a03analog-transmission-47-728.jpg?cb=1317442669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8077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 Bandwidth &amp; Radio: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The modulation creates a bandwidth that is twice the bandwidth of the modulating signal and covers a range centered on the carrier frequency.</a:t>
            </a:r>
          </a:p>
          <a:p>
            <a:pPr algn="just"/>
            <a:r>
              <a:rPr lang="en-US" sz="2800" dirty="0" smtClean="0"/>
              <a:t>The total bandwidth required for AM can be determined from the bandwidth of the audio signal: </a:t>
            </a:r>
          </a:p>
          <a:p>
            <a:pPr algn="just">
              <a:buNone/>
            </a:pPr>
            <a:r>
              <a:rPr lang="en-US" sz="2800" i="1" dirty="0" smtClean="0"/>
              <a:t>				   B =2B.</a:t>
            </a:r>
          </a:p>
          <a:p>
            <a:pPr algn="just"/>
            <a:r>
              <a:rPr lang="en-US" sz="2800" dirty="0" smtClean="0"/>
              <a:t>The bandwidth of an audio signal (speech and music) is usually 5 kHz. Therefore, an AM radio station needs a bandwidth of 10kHz.</a:t>
            </a:r>
          </a:p>
          <a:p>
            <a:pPr algn="just"/>
            <a:r>
              <a:rPr lang="en-US" sz="2800" dirty="0" smtClean="0"/>
              <a:t>Federal Communications Commission (FCC) allows 10 kHz for each AM station.</a:t>
            </a:r>
          </a:p>
          <a:p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 Bandwidth &amp; Radio: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AM stations are allowed carrier frequencies anywhere between 530 and 1700 kHz (1.7 MHz).</a:t>
            </a:r>
          </a:p>
          <a:p>
            <a:pPr algn="just"/>
            <a:r>
              <a:rPr lang="en-US" sz="2800" dirty="0" smtClean="0"/>
              <a:t>However, each station's carrier frequency must be separated from those on either side of it by at least 10 kHz (one AM bandwidth) to avoid interference.</a:t>
            </a:r>
          </a:p>
          <a:p>
            <a:pPr algn="just"/>
            <a:r>
              <a:rPr lang="en-US" sz="2800" dirty="0" smtClean="0"/>
              <a:t>If one station uses a carrier frequency of 1100 kHz, the next station's carrier frequency cannot be lower than 1110 kHz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 Bandwidth &amp; Radio: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Content Placeholder 4" descr="http://image.slidesharecdn.com/dcchapter-05-140704010153-phpapp01/95/analog-transmissions-26-638.jpg?cb=1404453970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52562"/>
            <a:ext cx="7848600" cy="517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 Modulation (FM):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In FM transmission, the frequency of the carrier signal is modulated.</a:t>
            </a:r>
          </a:p>
          <a:p>
            <a:pPr algn="just"/>
            <a:r>
              <a:rPr lang="en-US" sz="2800" dirty="0" smtClean="0"/>
              <a:t>The peak amplitude and phase of the carrier signal remain constant.</a:t>
            </a:r>
          </a:p>
          <a:p>
            <a:pPr algn="just"/>
            <a:r>
              <a:rPr lang="en-US" sz="2800" dirty="0" smtClean="0"/>
              <a:t>FM is normally implemented by using a voltage-controlled oscillator as with FSK.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27367-F1B0-46DB-AC9C-591CEB0D8DD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14335</TotalTime>
  <Words>594</Words>
  <Application>Microsoft Office PowerPoint</Application>
  <PresentationFormat>On-screen Show (4:3)</PresentationFormat>
  <Paragraphs>66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  SWE 321: Data Communication</vt:lpstr>
      <vt:lpstr>ANALOG-TO-ANALOG CONVERSION:</vt:lpstr>
      <vt:lpstr>ANALOG-TO-ANALOG CONVERSION:</vt:lpstr>
      <vt:lpstr>Amplitude Modulation (AM):</vt:lpstr>
      <vt:lpstr>Amplitude Modulation (AM):</vt:lpstr>
      <vt:lpstr>AM Bandwidth &amp; Radio:</vt:lpstr>
      <vt:lpstr>AM Bandwidth &amp; Radio:</vt:lpstr>
      <vt:lpstr>AM Bandwidth &amp; Radio:</vt:lpstr>
      <vt:lpstr>Frequency Modulation (FM):</vt:lpstr>
      <vt:lpstr>Frequency Modulation (FM):</vt:lpstr>
      <vt:lpstr>FM Bandwidth &amp; Radio:</vt:lpstr>
      <vt:lpstr>FM Bandwidth &amp; Radio:</vt:lpstr>
      <vt:lpstr>FM Bandwidth &amp; Radio: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321: Data Communication</dc:title>
  <dc:creator>Fahad_Ayon</dc:creator>
  <cp:lastModifiedBy>Diu</cp:lastModifiedBy>
  <cp:revision>88</cp:revision>
  <dcterms:created xsi:type="dcterms:W3CDTF">2014-05-05T19:40:19Z</dcterms:created>
  <dcterms:modified xsi:type="dcterms:W3CDTF">2017-03-28T07:55:55Z</dcterms:modified>
</cp:coreProperties>
</file>