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2"/>
  </p:notesMasterIdLst>
  <p:sldIdLst>
    <p:sldId id="256" r:id="rId2"/>
    <p:sldId id="257" r:id="rId3"/>
    <p:sldId id="270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6" r:id="rId13"/>
    <p:sldId id="264" r:id="rId14"/>
    <p:sldId id="265" r:id="rId15"/>
    <p:sldId id="268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3357" autoAdjust="0"/>
  </p:normalViewPr>
  <p:slideViewPr>
    <p:cSldViewPr snapToGrid="0">
      <p:cViewPr>
        <p:scale>
          <a:sx n="75" d="100"/>
          <a:sy n="75" d="100"/>
        </p:scale>
        <p:origin x="41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B7B8-A62E-4B60-B361-94ED56AEB2A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7D78-87F3-49B8-AB7E-515E2906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7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FARZANA SADIA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275" y="6377238"/>
            <a:ext cx="1609725" cy="4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FARZANA SADIA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6132513"/>
            <a:ext cx="2501900" cy="6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08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FARZANA SADIA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275" y="6377238"/>
            <a:ext cx="1609725" cy="4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0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 smtClean="0"/>
              <a:t>FARZANA SADIA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62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4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5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1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51B0C-9E07-48A5-93E9-3CCC83278DE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38219"/>
            <a:ext cx="121920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sadia.swe@diu.edu.bd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FARZANA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SADIA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275" y="6377238"/>
            <a:ext cx="1609725" cy="4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7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3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B0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son.or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Application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work – </a:t>
            </a:r>
            <a:r>
              <a:rPr lang="en-US" dirty="0" smtClean="0"/>
              <a:t>3</a:t>
            </a:r>
            <a:endParaRPr lang="en-US" dirty="0" smtClean="0"/>
          </a:p>
          <a:p>
            <a:r>
              <a:rPr lang="en-US" b="1" dirty="0" smtClean="0"/>
              <a:t>WEB API .NET </a:t>
            </a:r>
            <a:r>
              <a:rPr lang="en-US" b="1" dirty="0" smtClean="0"/>
              <a:t>Core</a:t>
            </a:r>
          </a:p>
          <a:p>
            <a:r>
              <a:rPr lang="en-US" b="1" dirty="0" smtClean="0"/>
              <a:t>Mongo DB</a:t>
            </a:r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614722" cy="5285048"/>
          </a:xfrm>
        </p:spPr>
      </p:pic>
    </p:spTree>
    <p:extLst>
      <p:ext uri="{BB962C8B-B14F-4D97-AF65-F5344CB8AC3E}">
        <p14:creationId xmlns:p14="http://schemas.microsoft.com/office/powerpoint/2010/main" val="341520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of mongo </a:t>
            </a:r>
            <a:r>
              <a:rPr lang="en-US" smtClean="0"/>
              <a:t>db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985631"/>
            <a:ext cx="406393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show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dbs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use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EmployeeDB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db.getCollection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('Students')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</a:b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db.getCollection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('Students').find({})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465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4" y="242484"/>
            <a:ext cx="9228672" cy="5554393"/>
          </a:xfrm>
        </p:spPr>
      </p:pic>
    </p:spTree>
    <p:extLst>
      <p:ext uri="{BB962C8B-B14F-4D97-AF65-F5344CB8AC3E}">
        <p14:creationId xmlns:p14="http://schemas.microsoft.com/office/powerpoint/2010/main" val="74182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0" y="0"/>
            <a:ext cx="8175359" cy="6977575"/>
          </a:xfrm>
        </p:spPr>
      </p:pic>
    </p:spTree>
    <p:extLst>
      <p:ext uri="{BB962C8B-B14F-4D97-AF65-F5344CB8AC3E}">
        <p14:creationId xmlns:p14="http://schemas.microsoft.com/office/powerpoint/2010/main" val="380351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52" y="187892"/>
            <a:ext cx="7364376" cy="6012181"/>
          </a:xfrm>
        </p:spPr>
      </p:pic>
    </p:spTree>
    <p:extLst>
      <p:ext uri="{BB962C8B-B14F-4D97-AF65-F5344CB8AC3E}">
        <p14:creationId xmlns:p14="http://schemas.microsoft.com/office/powerpoint/2010/main" val="1665702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0"/>
            <a:ext cx="10515600" cy="1325563"/>
          </a:xfrm>
        </p:spPr>
        <p:txBody>
          <a:bodyPr/>
          <a:lstStyle/>
          <a:p>
            <a:r>
              <a:rPr lang="en-US" dirty="0" smtClean="0"/>
              <a:t>Integrating with class object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114424"/>
            <a:ext cx="8264884" cy="5108576"/>
          </a:xfrm>
        </p:spPr>
      </p:pic>
    </p:spTree>
    <p:extLst>
      <p:ext uri="{BB962C8B-B14F-4D97-AF65-F5344CB8AC3E}">
        <p14:creationId xmlns:p14="http://schemas.microsoft.com/office/powerpoint/2010/main" val="307798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9" y="365124"/>
            <a:ext cx="8832615" cy="5451475"/>
          </a:xfrm>
        </p:spPr>
      </p:pic>
    </p:spTree>
    <p:extLst>
      <p:ext uri="{BB962C8B-B14F-4D97-AF65-F5344CB8AC3E}">
        <p14:creationId xmlns:p14="http://schemas.microsoft.com/office/powerpoint/2010/main" val="356141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3" y="365124"/>
            <a:ext cx="8502299" cy="4968876"/>
          </a:xfrm>
        </p:spPr>
      </p:pic>
    </p:spTree>
    <p:extLst>
      <p:ext uri="{BB962C8B-B14F-4D97-AF65-F5344CB8AC3E}">
        <p14:creationId xmlns:p14="http://schemas.microsoft.com/office/powerpoint/2010/main" val="214241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6" y="365125"/>
            <a:ext cx="10457925" cy="3673475"/>
          </a:xfrm>
        </p:spPr>
      </p:pic>
    </p:spTree>
    <p:extLst>
      <p:ext uri="{BB962C8B-B14F-4D97-AF65-F5344CB8AC3E}">
        <p14:creationId xmlns:p14="http://schemas.microsoft.com/office/powerpoint/2010/main" val="453925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3" y="365124"/>
            <a:ext cx="10061671" cy="4257675"/>
          </a:xfrm>
        </p:spPr>
      </p:pic>
    </p:spTree>
    <p:extLst>
      <p:ext uri="{BB962C8B-B14F-4D97-AF65-F5344CB8AC3E}">
        <p14:creationId xmlns:p14="http://schemas.microsoft.com/office/powerpoint/2010/main" val="331991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err="1"/>
              <a:t>MongoDB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is an object-oriented, simple, dynamic, and scalable </a:t>
            </a:r>
            <a:r>
              <a:rPr lang="en-US" dirty="0" err="1"/>
              <a:t>NoSQL</a:t>
            </a:r>
            <a:r>
              <a:rPr lang="en-US" dirty="0"/>
              <a:t> database</a:t>
            </a:r>
            <a:r>
              <a:rPr lang="en-US" dirty="0" smtClean="0"/>
              <a:t>.</a:t>
            </a:r>
          </a:p>
          <a:p>
            <a:r>
              <a:rPr lang="en-US" dirty="0" err="1"/>
              <a:t>MongoDB</a:t>
            </a:r>
            <a:r>
              <a:rPr lang="en-US" dirty="0"/>
              <a:t> uses JSON or BSON documents to store data. General distributions for </a:t>
            </a:r>
            <a:r>
              <a:rPr lang="en-US" dirty="0" err="1"/>
              <a:t>MongoDB</a:t>
            </a:r>
            <a:r>
              <a:rPr lang="en-US" dirty="0"/>
              <a:t> support Windows, Linux, Mac OS X, and Solaris</a:t>
            </a:r>
            <a:r>
              <a:rPr lang="en-US" dirty="0" smtClean="0"/>
              <a:t>.</a:t>
            </a:r>
          </a:p>
          <a:p>
            <a:r>
              <a:rPr lang="en-US" dirty="0"/>
              <a:t>JSON stands for 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  <a:p>
            <a:r>
              <a:rPr lang="en-US" dirty="0"/>
              <a:t>JSON is a lightweight format for storing and transporting data</a:t>
            </a:r>
          </a:p>
          <a:p>
            <a:r>
              <a:rPr lang="en-US" dirty="0"/>
              <a:t>JSON is often used when data is sent from a server to a web page</a:t>
            </a:r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400" y="5664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BSON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sz="13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[bee · 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sahn</a:t>
            </a:r>
            <a:r>
              <a:rPr kumimoji="0" lang="en-US" sz="13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]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short for Bin­ary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hlinkClick r:id="rId2"/>
              </a:rPr>
              <a:t>JSON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is a bin­ary-en­coded seri­al­iz­a­tion of JSON-like doc­u­ments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6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47502"/>
            <a:ext cx="9015233" cy="3908598"/>
          </a:xfrm>
        </p:spPr>
      </p:pic>
    </p:spTree>
    <p:extLst>
      <p:ext uri="{BB962C8B-B14F-4D97-AF65-F5344CB8AC3E}">
        <p14:creationId xmlns:p14="http://schemas.microsoft.com/office/powerpoint/2010/main" val="341232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677523"/>
              </p:ext>
            </p:extLst>
          </p:nvPr>
        </p:nvGraphicFramePr>
        <p:xfrm>
          <a:off x="1680519" y="2273640"/>
          <a:ext cx="8477893" cy="3755844"/>
        </p:xfrm>
        <a:graphic>
          <a:graphicData uri="http://schemas.openxmlformats.org/drawingml/2006/table">
            <a:tbl>
              <a:tblPr/>
              <a:tblGrid>
                <a:gridCol w="2811764"/>
                <a:gridCol w="5666129"/>
              </a:tblGrid>
              <a:tr h="417316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Cambira"/>
                        </a:rPr>
                        <a:t>SQL Server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Cambira"/>
                        </a:rPr>
                        <a:t>MongoDB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17316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Cambira"/>
                        </a:rPr>
                        <a:t>Database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Cambira"/>
                        </a:rPr>
                        <a:t>Database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</a:tr>
              <a:tr h="417316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Cambira"/>
                        </a:rPr>
                        <a:t>Table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Cambira"/>
                        </a:rPr>
                        <a:t>Collection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17316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Cambira"/>
                        </a:rPr>
                        <a:t>Index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Cambira"/>
                        </a:rPr>
                        <a:t>Index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</a:tr>
              <a:tr h="417316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Cambira"/>
                        </a:rPr>
                        <a:t>Row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Cambira"/>
                        </a:rPr>
                        <a:t>Document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17316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Cambira"/>
                        </a:rPr>
                        <a:t>Column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Cambira"/>
                        </a:rPr>
                        <a:t>Field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</a:tr>
              <a:tr h="417316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Cambira"/>
                        </a:rPr>
                        <a:t>Joining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Cambira"/>
                        </a:rPr>
                        <a:t>Linking &amp; Embedding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17316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Cambira"/>
                        </a:rPr>
                        <a:t>Partition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Cambira"/>
                        </a:rPr>
                        <a:t>Sharding (Range Partition)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</a:tr>
              <a:tr h="417316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Cambira"/>
                        </a:rPr>
                        <a:t>Replication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effectLst/>
                          <a:latin typeface="Cambira"/>
                        </a:rPr>
                        <a:t>ReplSet</a:t>
                      </a:r>
                      <a:endParaRPr lang="en-US" b="0" dirty="0">
                        <a:effectLst/>
                        <a:latin typeface="Cambir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80519" y="983526"/>
            <a:ext cx="7772400" cy="7183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4443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Helvetica Neue"/>
              </a:rPr>
              <a:t>Terminology and Concepts</a:t>
            </a:r>
          </a:p>
        </p:txBody>
      </p:sp>
    </p:spTree>
    <p:extLst>
      <p:ext uri="{BB962C8B-B14F-4D97-AF65-F5344CB8AC3E}">
        <p14:creationId xmlns:p14="http://schemas.microsoft.com/office/powerpoint/2010/main" val="240348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2" y="-1"/>
            <a:ext cx="8018460" cy="6616439"/>
          </a:xfrm>
        </p:spPr>
      </p:pic>
    </p:spTree>
    <p:extLst>
      <p:ext uri="{BB962C8B-B14F-4D97-AF65-F5344CB8AC3E}">
        <p14:creationId xmlns:p14="http://schemas.microsoft.com/office/powerpoint/2010/main" val="69822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7" y="365125"/>
            <a:ext cx="7321217" cy="5786123"/>
          </a:xfrm>
        </p:spPr>
      </p:pic>
    </p:spTree>
    <p:extLst>
      <p:ext uri="{BB962C8B-B14F-4D97-AF65-F5344CB8AC3E}">
        <p14:creationId xmlns:p14="http://schemas.microsoft.com/office/powerpoint/2010/main" val="403397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05" y="-1"/>
            <a:ext cx="7271310" cy="6682945"/>
          </a:xfrm>
        </p:spPr>
      </p:pic>
    </p:spTree>
    <p:extLst>
      <p:ext uri="{BB962C8B-B14F-4D97-AF65-F5344CB8AC3E}">
        <p14:creationId xmlns:p14="http://schemas.microsoft.com/office/powerpoint/2010/main" val="82016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38" y="242484"/>
            <a:ext cx="11134831" cy="6035486"/>
          </a:xfrm>
        </p:spPr>
      </p:pic>
    </p:spTree>
    <p:extLst>
      <p:ext uri="{BB962C8B-B14F-4D97-AF65-F5344CB8AC3E}">
        <p14:creationId xmlns:p14="http://schemas.microsoft.com/office/powerpoint/2010/main" val="160481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0" y="119654"/>
            <a:ext cx="9979630" cy="6604167"/>
          </a:xfrm>
        </p:spPr>
      </p:pic>
    </p:spTree>
    <p:extLst>
      <p:ext uri="{BB962C8B-B14F-4D97-AF65-F5344CB8AC3E}">
        <p14:creationId xmlns:p14="http://schemas.microsoft.com/office/powerpoint/2010/main" val="148534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-697170"/>
            <a:ext cx="6817892" cy="75713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System;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System.Collections.Generic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System.Linq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System.Threading.Tasks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Microsoft.AspNetCore.Http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Microsoft.AspNetCore.Mvc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MongoDB.Bson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MongoDB.Driver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namespace Demo1.Controllers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500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[Route("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500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/[controller]/[action]")]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[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500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ApiController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500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public class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StudentController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ControllerBase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MongoClient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_client;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MongoServer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_server;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MongoDatabase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_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public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StudentController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{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_client = new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MongoClient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://localhost:27017");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_server = _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client.GetServer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_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_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server.GetDatabase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StudentDB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693391" y="282182"/>
            <a:ext cx="8529899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public string </a:t>
            </a:r>
            <a:r>
              <a:rPr lang="en-US" sz="1800" dirty="0" err="1" smtClean="0">
                <a:solidFill>
                  <a:srgbClr val="222222"/>
                </a:solidFill>
                <a:cs typeface="Arial" panose="020B0604020202020204" pitchFamily="34" charset="0"/>
              </a:rPr>
              <a:t>getStudentNames</a:t>
            </a: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()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{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    return "Ali";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}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public string </a:t>
            </a:r>
            <a:r>
              <a:rPr lang="en-US" sz="1800" dirty="0" err="1" smtClean="0">
                <a:solidFill>
                  <a:srgbClr val="222222"/>
                </a:solidFill>
                <a:cs typeface="Arial" panose="020B0604020202020204" pitchFamily="34" charset="0"/>
              </a:rPr>
              <a:t>getStudentID</a:t>
            </a: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()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{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    return "112";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}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public void </a:t>
            </a:r>
            <a:r>
              <a:rPr lang="en-US" sz="1800" dirty="0" err="1" smtClean="0">
                <a:solidFill>
                  <a:srgbClr val="222222"/>
                </a:solidFill>
                <a:cs typeface="Arial" panose="020B0604020202020204" pitchFamily="34" charset="0"/>
              </a:rPr>
              <a:t>SaveStudentInfo</a:t>
            </a: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() {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    </a:t>
            </a:r>
            <a:r>
              <a:rPr lang="en-US" sz="1800" dirty="0" err="1" smtClean="0">
                <a:solidFill>
                  <a:srgbClr val="222222"/>
                </a:solidFill>
                <a:cs typeface="Arial" panose="020B0604020202020204" pitchFamily="34" charset="0"/>
              </a:rPr>
              <a:t>var</a:t>
            </a: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 document = new </a:t>
            </a:r>
            <a:r>
              <a:rPr lang="en-US" sz="1800" dirty="0" err="1" smtClean="0">
                <a:solidFill>
                  <a:srgbClr val="222222"/>
                </a:solidFill>
                <a:cs typeface="Arial" panose="020B0604020202020204" pitchFamily="34" charset="0"/>
              </a:rPr>
              <a:t>BsonDocument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    {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        {"property", "10"},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        {"address", "this is address 1"},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        {"city", "city name</a:t>
            </a: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"},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    };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    _</a:t>
            </a:r>
            <a:r>
              <a:rPr lang="en-US" sz="1800" dirty="0" err="1" smtClean="0">
                <a:solidFill>
                  <a:srgbClr val="222222"/>
                </a:solidFill>
                <a:cs typeface="Arial" panose="020B0604020202020204" pitchFamily="34" charset="0"/>
              </a:rPr>
              <a:t>db.GetCollection</a:t>
            </a: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("Students").Save(document); // </a:t>
            </a:r>
            <a:r>
              <a:rPr lang="en-US" sz="1800" dirty="0" err="1" smtClean="0">
                <a:solidFill>
                  <a:srgbClr val="222222"/>
                </a:solidFill>
                <a:cs typeface="Arial" panose="020B0604020202020204" pitchFamily="34" charset="0"/>
              </a:rPr>
              <a:t>Stringified</a:t>
            </a: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 JSON Object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}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public </a:t>
            </a:r>
            <a:r>
              <a:rPr lang="en-US" sz="1800" dirty="0" err="1" smtClean="0">
                <a:solidFill>
                  <a:srgbClr val="222222"/>
                </a:solidFill>
                <a:cs typeface="Arial" panose="020B0604020202020204" pitchFamily="34" charset="0"/>
              </a:rPr>
              <a:t>IEnumerable</a:t>
            </a: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&lt;Object&gt; </a:t>
            </a:r>
            <a:r>
              <a:rPr lang="en-US" sz="1800" dirty="0" err="1" smtClean="0">
                <a:solidFill>
                  <a:srgbClr val="222222"/>
                </a:solidFill>
                <a:cs typeface="Arial" panose="020B0604020202020204" pitchFamily="34" charset="0"/>
              </a:rPr>
              <a:t>ShowSavedData</a:t>
            </a: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()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{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    return _</a:t>
            </a:r>
            <a:r>
              <a:rPr lang="en-US" sz="1800" dirty="0" err="1" smtClean="0">
                <a:solidFill>
                  <a:srgbClr val="222222"/>
                </a:solidFill>
                <a:cs typeface="Arial" panose="020B0604020202020204" pitchFamily="34" charset="0"/>
              </a:rPr>
              <a:t>db.GetCollection</a:t>
            </a: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("Students").</a:t>
            </a:r>
            <a:r>
              <a:rPr lang="en-US" sz="1800" dirty="0" err="1" smtClean="0">
                <a:solidFill>
                  <a:srgbClr val="222222"/>
                </a:solidFill>
                <a:cs typeface="Arial" panose="020B0604020202020204" pitchFamily="34" charset="0"/>
              </a:rPr>
              <a:t>FindAll</a:t>
            </a: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();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    }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    }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800" dirty="0" smtClean="0">
                <a:solidFill>
                  <a:srgbClr val="222222"/>
                </a:solidFill>
                <a:cs typeface="Arial" panose="020B0604020202020204" pitchFamily="34" charset="0"/>
              </a:rPr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3589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107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Cambira</vt:lpstr>
      <vt:lpstr>Cambria</vt:lpstr>
      <vt:lpstr>Georgia</vt:lpstr>
      <vt:lpstr>Helvetica Neue</vt:lpstr>
      <vt:lpstr>Office Theme</vt:lpstr>
      <vt:lpstr>WEB Application Development</vt:lpstr>
      <vt:lpstr>What is MongoDB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Commands of mongo db</vt:lpstr>
      <vt:lpstr>PowerPoint Presentation</vt:lpstr>
      <vt:lpstr>PowerPoint Presentation</vt:lpstr>
      <vt:lpstr>PowerPoint Presentation</vt:lpstr>
      <vt:lpstr>Integrating with class object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Diu</dc:creator>
  <cp:lastModifiedBy>Diu</cp:lastModifiedBy>
  <cp:revision>94</cp:revision>
  <dcterms:created xsi:type="dcterms:W3CDTF">2018-09-17T05:31:37Z</dcterms:created>
  <dcterms:modified xsi:type="dcterms:W3CDTF">2019-02-03T04:54:15Z</dcterms:modified>
</cp:coreProperties>
</file>