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74" r:id="rId3"/>
    <p:sldId id="291" r:id="rId4"/>
    <p:sldId id="292" r:id="rId5"/>
    <p:sldId id="257" r:id="rId6"/>
    <p:sldId id="259" r:id="rId7"/>
    <p:sldId id="260" r:id="rId8"/>
    <p:sldId id="264" r:id="rId9"/>
    <p:sldId id="265" r:id="rId10"/>
    <p:sldId id="266" r:id="rId11"/>
    <p:sldId id="276" r:id="rId12"/>
    <p:sldId id="268" r:id="rId13"/>
    <p:sldId id="267" r:id="rId14"/>
    <p:sldId id="279" r:id="rId15"/>
    <p:sldId id="287" r:id="rId16"/>
    <p:sldId id="280" r:id="rId17"/>
    <p:sldId id="281" r:id="rId18"/>
    <p:sldId id="282" r:id="rId19"/>
    <p:sldId id="263" r:id="rId20"/>
    <p:sldId id="283" r:id="rId21"/>
    <p:sldId id="284" r:id="rId22"/>
    <p:sldId id="288" r:id="rId23"/>
    <p:sldId id="289" r:id="rId24"/>
    <p:sldId id="290" r:id="rId25"/>
    <p:sldId id="269" r:id="rId26"/>
    <p:sldId id="270" r:id="rId27"/>
    <p:sldId id="271" r:id="rId28"/>
    <p:sldId id="272" r:id="rId29"/>
    <p:sldId id="278" r:id="rId30"/>
    <p:sldId id="27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01FD-EFDF-4C33-8F9D-1960555C098E}" type="datetimeFigureOut">
              <a:rPr lang="en-US" smtClean="0"/>
              <a:pPr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4AC7-29C4-4A89-BFD7-485C9A6BDF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01FD-EFDF-4C33-8F9D-1960555C098E}" type="datetimeFigureOut">
              <a:rPr lang="en-US" smtClean="0"/>
              <a:pPr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4AC7-29C4-4A89-BFD7-485C9A6B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01FD-EFDF-4C33-8F9D-1960555C098E}" type="datetimeFigureOut">
              <a:rPr lang="en-US" smtClean="0"/>
              <a:pPr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4AC7-29C4-4A89-BFD7-485C9A6B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01FD-EFDF-4C33-8F9D-1960555C098E}" type="datetimeFigureOut">
              <a:rPr lang="en-US" smtClean="0"/>
              <a:pPr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4AC7-29C4-4A89-BFD7-485C9A6B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01FD-EFDF-4C33-8F9D-1960555C098E}" type="datetimeFigureOut">
              <a:rPr lang="en-US" smtClean="0"/>
              <a:pPr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4AC7-29C4-4A89-BFD7-485C9A6B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01FD-EFDF-4C33-8F9D-1960555C098E}" type="datetimeFigureOut">
              <a:rPr lang="en-US" smtClean="0"/>
              <a:pPr/>
              <a:t>19-Jun-18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4AC7-29C4-4A89-BFD7-485C9A6B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01FD-EFDF-4C33-8F9D-1960555C098E}" type="datetimeFigureOut">
              <a:rPr lang="en-US" smtClean="0"/>
              <a:pPr/>
              <a:t>19-Jun-18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4AC7-29C4-4A89-BFD7-485C9A6B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01FD-EFDF-4C33-8F9D-1960555C098E}" type="datetimeFigureOut">
              <a:rPr lang="en-US" smtClean="0"/>
              <a:pPr/>
              <a:t>19-Jun-18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4AC7-29C4-4A89-BFD7-485C9A6B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01FD-EFDF-4C33-8F9D-1960555C098E}" type="datetimeFigureOut">
              <a:rPr lang="en-US" smtClean="0"/>
              <a:pPr/>
              <a:t>19-Jun-18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4AC7-29C4-4A89-BFD7-485C9A6B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01FD-EFDF-4C33-8F9D-1960555C098E}" type="datetimeFigureOut">
              <a:rPr lang="en-US" smtClean="0"/>
              <a:pPr/>
              <a:t>19-Jun-18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4AC7-29C4-4A89-BFD7-485C9A6BDF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AD901FD-EFDF-4C33-8F9D-1960555C098E}" type="datetimeFigureOut">
              <a:rPr lang="en-US" smtClean="0"/>
              <a:pPr/>
              <a:t>19-Jun-18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1124AC7-29C4-4A89-BFD7-485C9A6B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D901FD-EFDF-4C33-8F9D-1960555C098E}" type="datetimeFigureOut">
              <a:rPr lang="en-US" smtClean="0"/>
              <a:pPr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1124AC7-29C4-4A89-BFD7-485C9A6B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52400"/>
            <a:ext cx="86868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r>
              <a:rPr kumimoji="0" lang="en-US" sz="5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Responsive Web</a:t>
            </a:r>
            <a:r>
              <a:rPr kumimoji="0" lang="en-US" sz="5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</a:t>
            </a:r>
            <a:r>
              <a:rPr kumimoji="0" lang="en-US" sz="5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esigning</a:t>
            </a:r>
            <a:endParaRPr kumimoji="0" lang="en-US" sz="5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 descr="responsive website design cours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4953000" cy="3228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/>
          <p:cNvSpPr txBox="1"/>
          <p:nvPr/>
        </p:nvSpPr>
        <p:spPr>
          <a:xfrm>
            <a:off x="5029200" y="112389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- A Future of  Web Designing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Adapting the Appropriate Layout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8458200" cy="470180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Designers </a:t>
            </a:r>
            <a:r>
              <a:rPr lang="en-US" sz="2000" dirty="0"/>
              <a:t>should</a:t>
            </a:r>
            <a:r>
              <a:rPr lang="en-US" sz="2000" b="1" dirty="0"/>
              <a:t> </a:t>
            </a:r>
            <a:r>
              <a:rPr lang="en-US" sz="2000" dirty="0"/>
              <a:t>use appropriate layout to suit completely </a:t>
            </a:r>
            <a:r>
              <a:rPr lang="en-US" sz="2000" dirty="0" smtClean="0"/>
              <a:t>different</a:t>
            </a:r>
          </a:p>
          <a:p>
            <a:pPr>
              <a:buNone/>
            </a:pPr>
            <a:r>
              <a:rPr lang="en-US" sz="2000" dirty="0" smtClean="0"/>
              <a:t>       screen sizes.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b="1" u="sng" dirty="0" smtClean="0"/>
              <a:t>Devices</a:t>
            </a:r>
            <a:r>
              <a:rPr lang="en-US" sz="2000" dirty="0" smtClean="0"/>
              <a:t> </a:t>
            </a:r>
            <a:r>
              <a:rPr lang="en-US" sz="2000" dirty="0"/>
              <a:t>		</a:t>
            </a:r>
            <a:r>
              <a:rPr lang="en-US" sz="2000" dirty="0" smtClean="0"/>
              <a:t>     	      </a:t>
            </a:r>
            <a:r>
              <a:rPr lang="en-US" sz="2000" b="1" u="sng" dirty="0" smtClean="0"/>
              <a:t>Size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dirty="0" smtClean="0"/>
              <a:t>             Phones</a:t>
            </a:r>
            <a:r>
              <a:rPr lang="en-US" sz="2000" dirty="0"/>
              <a:t>		</a:t>
            </a:r>
            <a:r>
              <a:rPr lang="en-US" sz="2000" dirty="0" smtClean="0"/>
              <a:t>          480px </a:t>
            </a:r>
            <a:r>
              <a:rPr lang="en-US" sz="2000" dirty="0"/>
              <a:t>and </a:t>
            </a:r>
            <a:r>
              <a:rPr lang="en-US" sz="2000" dirty="0" smtClean="0"/>
              <a:t>below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             Phones </a:t>
            </a:r>
            <a:r>
              <a:rPr lang="en-US" sz="2000" dirty="0"/>
              <a:t>to </a:t>
            </a:r>
            <a:r>
              <a:rPr lang="en-US" sz="2000" dirty="0" smtClean="0"/>
              <a:t>Tablets</a:t>
            </a:r>
            <a:r>
              <a:rPr lang="en-US" sz="2000" dirty="0"/>
              <a:t>	</a:t>
            </a:r>
            <a:r>
              <a:rPr lang="en-US" sz="2000" dirty="0" smtClean="0"/>
              <a:t>          767px </a:t>
            </a:r>
            <a:r>
              <a:rPr lang="en-US" sz="2000" dirty="0"/>
              <a:t>and </a:t>
            </a:r>
            <a:r>
              <a:rPr lang="en-US" sz="2000" dirty="0" smtClean="0"/>
              <a:t>below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Portrait Tablets</a:t>
            </a:r>
            <a:r>
              <a:rPr lang="en-US" sz="2000" dirty="0"/>
              <a:t>	</a:t>
            </a:r>
            <a:r>
              <a:rPr lang="en-US" sz="2000" dirty="0" smtClean="0"/>
              <a:t>          768px </a:t>
            </a:r>
            <a:r>
              <a:rPr lang="en-US" sz="2000" dirty="0"/>
              <a:t>and </a:t>
            </a:r>
            <a:r>
              <a:rPr lang="en-US" sz="2000" dirty="0" smtClean="0"/>
              <a:t>above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Net </a:t>
            </a:r>
            <a:r>
              <a:rPr lang="en-US" sz="2000" dirty="0"/>
              <a:t>Book		</a:t>
            </a:r>
            <a:r>
              <a:rPr lang="en-US" sz="2000" dirty="0" smtClean="0"/>
              <a:t>          990px </a:t>
            </a:r>
            <a:r>
              <a:rPr lang="en-US" sz="2000" dirty="0"/>
              <a:t>to </a:t>
            </a:r>
            <a:r>
              <a:rPr lang="en-US" sz="2000" dirty="0" smtClean="0"/>
              <a:t>1024px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Monitor</a:t>
            </a:r>
            <a:r>
              <a:rPr lang="en-US" sz="2000" dirty="0"/>
              <a:t>		</a:t>
            </a:r>
            <a:r>
              <a:rPr lang="en-US" sz="2000" dirty="0" smtClean="0"/>
              <a:t>          1024px </a:t>
            </a:r>
            <a:r>
              <a:rPr lang="en-US" sz="2000" dirty="0"/>
              <a:t>and above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adminpooja\New folder\New folder\Joomla-Responsive-Web-Desig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7848599" cy="535112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629400" cy="9906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 Design Mobile Friendly Pages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549409"/>
          </a:xfr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000" dirty="0" smtClean="0"/>
              <a:t> Web designers should build pages that are - </a:t>
            </a:r>
          </a:p>
          <a:p>
            <a:pPr>
              <a:buNone/>
            </a:pPr>
            <a:r>
              <a:rPr lang="en-US" sz="2000" dirty="0" smtClean="0"/>
              <a:t>    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0" y="3200400"/>
            <a:ext cx="22860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1. Crisp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3505200" y="4724400"/>
            <a:ext cx="22860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3. Succinct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5257800" y="3200400"/>
            <a:ext cx="22860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2. Clean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572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b="1" dirty="0" smtClean="0"/>
              <a:t>4. Resizing images to fit the screen resolution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5. Hiding non-essential elements especially for smaller screen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6. Avoid web technologies that don’t work on mobile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7. Make sure that website can be read in seconds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8. Optimize your page for vertical scrolling</a:t>
            </a:r>
            <a:endParaRPr lang="en-US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Other Important Guidelines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9" name="Picture 5" descr="http://ns2.techstream.org/images/Responsive-Design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24199" y="3148274"/>
            <a:ext cx="5562601" cy="31763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382000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Essentials to Create Your First Responsive Website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0010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Responsive website designing is a modern approach of website designing. It comprises of four core elements.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1. Meta Tags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2.CSS3 Media Queries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3. Grid Systems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4. Frameworks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 marL="576072" indent="-457200">
              <a:buNone/>
            </a:pPr>
            <a:endParaRPr lang="en-US" sz="2000" dirty="0"/>
          </a:p>
        </p:txBody>
      </p:sp>
      <p:pic>
        <p:nvPicPr>
          <p:cNvPr id="44034" name="Picture 2" descr="http://svenbieder.com/wp-content/uploads/2012/06/responsive-design-full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00400" y="4191000"/>
            <a:ext cx="5791200" cy="2286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Major Components of A Responsive Website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4800600" cy="9144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    </a:t>
            </a:r>
            <a:r>
              <a:rPr lang="en-US" sz="3600" dirty="0" smtClean="0">
                <a:solidFill>
                  <a:schemeClr val="bg1"/>
                </a:solidFill>
              </a:rPr>
              <a:t>What are Meta Tags?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 smtClean="0"/>
              <a:t>Meta tag is a coding statement in HTML.</a:t>
            </a:r>
          </a:p>
          <a:p>
            <a:endParaRPr lang="en-US" sz="2200" dirty="0" smtClean="0"/>
          </a:p>
          <a:p>
            <a:r>
              <a:rPr lang="en-US" sz="2200" dirty="0" smtClean="0"/>
              <a:t>It describes few aspects of the contents of a web page.</a:t>
            </a:r>
          </a:p>
          <a:p>
            <a:endParaRPr lang="en-US" sz="2200" dirty="0" smtClean="0"/>
          </a:p>
          <a:p>
            <a:r>
              <a:rPr lang="en-US" sz="2200" dirty="0" smtClean="0"/>
              <a:t>Information provided in the meta tags is used by the search engines for page indexation.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Placed at the top of a web page as a part of heading.</a:t>
            </a:r>
          </a:p>
          <a:p>
            <a:endParaRPr lang="en-US" sz="2200" dirty="0" smtClean="0"/>
          </a:p>
          <a:p>
            <a:r>
              <a:rPr lang="en-US" sz="2200" dirty="0" smtClean="0"/>
              <a:t>We use viewport meta tag for making a web page Mobile Optimized. See the example on next page.</a:t>
            </a:r>
          </a:p>
          <a:p>
            <a:endParaRPr lang="en-US" dirty="0"/>
          </a:p>
        </p:txBody>
      </p:sp>
      <p:pic>
        <p:nvPicPr>
          <p:cNvPr id="39938" name="Picture 2" descr="http://3.bp.blogspot.com/-5yoEB6PPVIg/UE3uJ4sy0CI/AAAAAAAAAFw/DgoAKe0ndtc/s1600/metata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8929" y="5410200"/>
            <a:ext cx="1835071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4495800" cy="9906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Types of Meta Tags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382000" cy="4419600"/>
          </a:xfr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There are three different meta tags that work for old, new, and modern hand held devices like mobiles (all types) and tablets.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  </a:t>
            </a:r>
            <a:r>
              <a:rPr lang="en-US" sz="2000" b="1" u="sng" dirty="0" smtClean="0"/>
              <a:t>Example:</a:t>
            </a:r>
            <a:endParaRPr lang="en-US" sz="2000" u="sng" dirty="0" smtClean="0"/>
          </a:p>
          <a:p>
            <a:pPr>
              <a:buNone/>
            </a:pPr>
            <a:r>
              <a:rPr lang="en-US" sz="2000" dirty="0" smtClean="0"/>
              <a:t>  Put these 3 lines in the head section of your site.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b="1" dirty="0" smtClean="0"/>
              <a:t>&lt;meta name=”</a:t>
            </a:r>
            <a:r>
              <a:rPr lang="en-US" sz="2000" b="1" dirty="0" err="1" smtClean="0"/>
              <a:t>HandheldFriendly</a:t>
            </a:r>
            <a:r>
              <a:rPr lang="en-US" sz="2000" b="1" dirty="0" smtClean="0"/>
              <a:t>” content=”true” /&gt;</a:t>
            </a:r>
          </a:p>
          <a:p>
            <a:pPr>
              <a:buNone/>
            </a:pPr>
            <a:r>
              <a:rPr lang="en-US" sz="2000" b="1" dirty="0" smtClean="0"/>
              <a:t>   &lt;meta name=”</a:t>
            </a:r>
            <a:r>
              <a:rPr lang="en-US" sz="2000" b="1" dirty="0" err="1" smtClean="0"/>
              <a:t>MobileOptimized</a:t>
            </a:r>
            <a:r>
              <a:rPr lang="en-US" sz="2000" b="1" dirty="0" smtClean="0"/>
              <a:t>” content=”320” /&gt;</a:t>
            </a:r>
          </a:p>
          <a:p>
            <a:pPr>
              <a:buNone/>
            </a:pPr>
            <a:r>
              <a:rPr lang="en-US" sz="2000" b="1" dirty="0" smtClean="0"/>
              <a:t>   &lt;meta name=”viewport” content=”width=device-width, initial-scale=1.0” /&gt;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A responsive designer needs to add these meta tags to make a website mobile optimized.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    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What are CSS3 Media Queries ?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962401"/>
          </a:xfr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CSS3 Media Queries consists of a media type and zero or an optional expression to assign different style-sheets depending on browser window size using media features such as width, height, orientation, resolution, pixel aspect ration, and color etc.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Using CSS3 media queries, presentations can be tailored to a specific range of output devices without changing the content itself.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You can use media queries in different ways for different reasons.</a:t>
            </a:r>
            <a:endParaRPr lang="en-US" sz="2000" dirty="0"/>
          </a:p>
        </p:txBody>
      </p:sp>
      <p:pic>
        <p:nvPicPr>
          <p:cNvPr id="37891" name="Picture 3" descr="http://media.smashingmagazine.com/wp-content/uploads/2010/06/css3-207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48400" y="4991100"/>
            <a:ext cx="27432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848600" cy="838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Example 1 of Media Queries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648200"/>
          </a:xfr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Use following CSS media query syntax for calling an external </a:t>
            </a:r>
            <a:r>
              <a:rPr lang="en-US" sz="2000" dirty="0" err="1" smtClean="0"/>
              <a:t>stylesheet</a:t>
            </a:r>
            <a:r>
              <a:rPr lang="en-US" sz="2000" dirty="0" smtClean="0"/>
              <a:t>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&lt;link </a:t>
            </a:r>
            <a:r>
              <a:rPr lang="en-US" sz="2000" b="1" dirty="0" err="1" smtClean="0"/>
              <a:t>rel</a:t>
            </a:r>
            <a:r>
              <a:rPr lang="en-US" sz="2000" b="1" dirty="0" smtClean="0"/>
              <a:t>='</a:t>
            </a:r>
            <a:r>
              <a:rPr lang="en-US" sz="2000" b="1" dirty="0" err="1" smtClean="0"/>
              <a:t>stylesheet</a:t>
            </a:r>
            <a:r>
              <a:rPr lang="en-US" sz="2000" b="1" dirty="0" smtClean="0"/>
              <a:t>' media='screen and (min-width: 320px) and (max-width: 480px)' </a:t>
            </a:r>
            <a:r>
              <a:rPr lang="en-US" sz="2000" b="1" dirty="0" err="1" smtClean="0"/>
              <a:t>href</a:t>
            </a:r>
            <a:r>
              <a:rPr lang="en-US" sz="2000" b="1" dirty="0" smtClean="0"/>
              <a:t>='</a:t>
            </a:r>
            <a:r>
              <a:rPr lang="en-US" sz="2000" b="1" dirty="0" err="1" smtClean="0"/>
              <a:t>css</a:t>
            </a:r>
            <a:r>
              <a:rPr lang="en-US" sz="2000" b="1" dirty="0" smtClean="0"/>
              <a:t>/phone.css' /&gt; </a:t>
            </a:r>
          </a:p>
          <a:p>
            <a:pPr>
              <a:buNone/>
            </a:pPr>
            <a:endParaRPr lang="en-US" sz="2000" b="1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And you can control </a:t>
            </a:r>
            <a:r>
              <a:rPr lang="en-US" sz="2000" dirty="0" err="1" smtClean="0"/>
              <a:t>css</a:t>
            </a:r>
            <a:r>
              <a:rPr lang="en-US" sz="2000" dirty="0" smtClean="0"/>
              <a:t> presentation in </a:t>
            </a:r>
            <a:r>
              <a:rPr lang="en-US" sz="2000" dirty="0" err="1" smtClean="0"/>
              <a:t>css</a:t>
            </a:r>
            <a:r>
              <a:rPr lang="en-US" sz="2000" dirty="0" smtClean="0"/>
              <a:t> file too: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</a:t>
            </a:r>
            <a:r>
              <a:rPr lang="en-US" sz="2000" b="1" dirty="0" smtClean="0"/>
              <a:t>@media screen {   </a:t>
            </a:r>
          </a:p>
          <a:p>
            <a:pPr>
              <a:buNone/>
            </a:pPr>
            <a:r>
              <a:rPr lang="en-US" sz="2000" b="1" dirty="0" smtClean="0"/>
              <a:t>                         body   {         </a:t>
            </a:r>
          </a:p>
          <a:p>
            <a:pPr>
              <a:buNone/>
            </a:pPr>
            <a:r>
              <a:rPr lang="en-US" sz="2000" b="1" dirty="0" smtClean="0"/>
              <a:t>                                          width: 75%;     </a:t>
            </a:r>
          </a:p>
          <a:p>
            <a:pPr>
              <a:buNone/>
            </a:pPr>
            <a:r>
              <a:rPr lang="en-US" sz="2000" b="1" dirty="0" smtClean="0"/>
              <a:t>                                  }</a:t>
            </a:r>
          </a:p>
          <a:p>
            <a:pPr>
              <a:buNone/>
            </a:pPr>
            <a:r>
              <a:rPr lang="en-US" sz="2000" b="1" dirty="0" smtClean="0"/>
              <a:t>                        } 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       @media print {     </a:t>
            </a:r>
          </a:p>
          <a:p>
            <a:pPr>
              <a:buNone/>
            </a:pPr>
            <a:r>
              <a:rPr lang="en-US" sz="2000" b="1" dirty="0" smtClean="0"/>
              <a:t>                         body {         </a:t>
            </a:r>
          </a:p>
          <a:p>
            <a:pPr>
              <a:buNone/>
            </a:pPr>
            <a:r>
              <a:rPr lang="en-US" sz="2000" b="1" dirty="0" smtClean="0"/>
              <a:t>                                          width: 100%;    </a:t>
            </a:r>
          </a:p>
          <a:p>
            <a:pPr>
              <a:buNone/>
            </a:pPr>
            <a:r>
              <a:rPr lang="en-US" sz="2000" b="1" dirty="0" smtClean="0"/>
              <a:t>                                   }</a:t>
            </a:r>
          </a:p>
          <a:p>
            <a:pPr>
              <a:buNone/>
            </a:pPr>
            <a:r>
              <a:rPr lang="en-US" sz="2000" b="1" dirty="0" smtClean="0"/>
              <a:t>                           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Topics Going to be Covered</a:t>
            </a:r>
            <a:endParaRPr lang="en-US" sz="4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76800" y="1905000"/>
            <a:ext cx="2523744" cy="167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4038600" cy="4648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b="1" dirty="0" smtClean="0"/>
              <a:t>   Meaning of Responsive</a:t>
            </a:r>
          </a:p>
          <a:p>
            <a:pPr>
              <a:buClr>
                <a:schemeClr val="tx1"/>
              </a:buClr>
            </a:pPr>
            <a:endParaRPr lang="en-US" sz="1800" b="1" dirty="0" smtClean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b="1" dirty="0" smtClean="0"/>
              <a:t>   What is A Responsive Web Design </a:t>
            </a:r>
          </a:p>
          <a:p>
            <a:pPr>
              <a:buClr>
                <a:schemeClr val="tx1"/>
              </a:buClr>
            </a:pPr>
            <a:r>
              <a:rPr lang="en-US" sz="1800" b="1" dirty="0" smtClean="0"/>
              <a:t>      (RWD)?</a:t>
            </a:r>
          </a:p>
          <a:p>
            <a:pPr>
              <a:buClr>
                <a:schemeClr val="tx1"/>
              </a:buClr>
            </a:pPr>
            <a:endParaRPr lang="en-US" sz="1800" b="1" dirty="0" smtClean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b="1" dirty="0" smtClean="0"/>
              <a:t>   What is the Need to Construct          </a:t>
            </a:r>
          </a:p>
          <a:p>
            <a:pPr>
              <a:buClr>
                <a:schemeClr val="tx1"/>
              </a:buClr>
            </a:pPr>
            <a:r>
              <a:rPr lang="en-US" sz="1800" b="1" dirty="0" smtClean="0"/>
              <a:t>      Responsive Designs?</a:t>
            </a:r>
          </a:p>
          <a:p>
            <a:pPr>
              <a:buClr>
                <a:schemeClr val="tx1"/>
              </a:buClr>
            </a:pPr>
            <a:endParaRPr lang="en-US" sz="1800" b="1" dirty="0" smtClean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b="1" dirty="0" smtClean="0"/>
              <a:t>   Basics of Responsive Web Designing</a:t>
            </a:r>
          </a:p>
          <a:p>
            <a:pPr>
              <a:buClr>
                <a:schemeClr val="tx1"/>
              </a:buClr>
            </a:pPr>
            <a:endParaRPr lang="en-US" sz="1800" b="1" dirty="0" smtClean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b="1" dirty="0" smtClean="0"/>
              <a:t>   Essentials to Create your First   </a:t>
            </a:r>
          </a:p>
          <a:p>
            <a:pPr>
              <a:buClr>
                <a:schemeClr val="tx1"/>
              </a:buClr>
            </a:pPr>
            <a:r>
              <a:rPr lang="en-US" sz="1800" b="1" dirty="0" smtClean="0"/>
              <a:t>       Responsive Website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sz="1800" b="1" dirty="0" smtClean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b="1" dirty="0" smtClean="0"/>
              <a:t>    Advantages of RWD</a:t>
            </a:r>
            <a:r>
              <a:rPr lang="en-US" sz="1600" b="1" dirty="0" smtClean="0"/>
              <a:t> </a:t>
            </a:r>
          </a:p>
          <a:p>
            <a:endParaRPr lang="en-US" sz="1600" b="1" dirty="0" smtClean="0"/>
          </a:p>
        </p:txBody>
      </p:sp>
      <p:pic>
        <p:nvPicPr>
          <p:cNvPr id="1030" name="Picture 6" descr="http://www.piyushbansal.com/wp-content/uploads/2013/09/responsive-web-desig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676400"/>
            <a:ext cx="4314611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4800"/>
          </a:xfr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Likewise, you can use more advanced CSS media queries like: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@media all and (max-width: 699px) and (min-width: 520px), (min-width: 1151px)</a:t>
            </a:r>
          </a:p>
          <a:p>
            <a:pPr>
              <a:buNone/>
            </a:pPr>
            <a:r>
              <a:rPr lang="en-US" sz="2000" b="1" dirty="0" smtClean="0"/>
              <a:t> {  </a:t>
            </a:r>
          </a:p>
          <a:p>
            <a:pPr>
              <a:buNone/>
            </a:pPr>
            <a:r>
              <a:rPr lang="en-US" sz="2000" b="1" dirty="0" smtClean="0"/>
              <a:t>       body {    	</a:t>
            </a:r>
          </a:p>
          <a:p>
            <a:pPr>
              <a:buNone/>
            </a:pPr>
            <a:r>
              <a:rPr lang="en-US" sz="2000" b="1" dirty="0" smtClean="0"/>
              <a:t>                     background: #</a:t>
            </a:r>
            <a:r>
              <a:rPr lang="en-US" sz="2000" b="1" dirty="0" err="1" smtClean="0"/>
              <a:t>ccc</a:t>
            </a:r>
            <a:r>
              <a:rPr lang="en-US" sz="2000" b="1" dirty="0" smtClean="0"/>
              <a:t>;  </a:t>
            </a:r>
          </a:p>
          <a:p>
            <a:pPr>
              <a:buNone/>
            </a:pPr>
            <a:r>
              <a:rPr lang="en-US" sz="2000" b="1" dirty="0" smtClean="0"/>
              <a:t>         }</a:t>
            </a:r>
          </a:p>
          <a:p>
            <a:pPr>
              <a:buNone/>
            </a:pPr>
            <a:r>
              <a:rPr lang="en-US" sz="2000" b="1" dirty="0" smtClean="0"/>
              <a:t>   }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848600" cy="838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Example2 of Media Queries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770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What is A Grid System?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3733800"/>
          </a:xfr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Grids are the simplest, strongest, and quick way to create page layouts. A grid is a set of number of  “columns” and intervening  “gutters” (margins) inside a “container” with any width and flexibility.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It gives a feeling of considered organization of one’s website.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In the words of Josef Muller </a:t>
            </a:r>
            <a:r>
              <a:rPr lang="en-US" sz="2000" b="1" dirty="0" err="1" smtClean="0"/>
              <a:t>Brockmann</a:t>
            </a:r>
            <a:r>
              <a:rPr lang="en-US" sz="2000" dirty="0" smtClean="0"/>
              <a:t>,” The grid system is an aid, not a guarantee. It permits a number of possible uses and each designer can look for a solution appropriate to his personal style. But one must learn how to use the grid; it is an art that requires practice.”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96200" cy="9144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Commonly Used Grid Systems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3733800"/>
          </a:xfr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Following are some of the common grid system used to create a responsive website:</a:t>
            </a:r>
          </a:p>
          <a:p>
            <a:pPr>
              <a:buNone/>
            </a:pPr>
            <a:endParaRPr lang="en-US" sz="2000" dirty="0" smtClean="0"/>
          </a:p>
          <a:p>
            <a:pPr lvl="0">
              <a:buFont typeface="Wingdings" pitchFamily="2" charset="2"/>
              <a:buChar char="§"/>
            </a:pPr>
            <a:r>
              <a:rPr lang="en-US" sz="2000" b="1" dirty="0" smtClean="0"/>
              <a:t>YUI CSS Grid</a:t>
            </a:r>
          </a:p>
          <a:p>
            <a:pPr lvl="0">
              <a:buFont typeface="Wingdings" pitchFamily="2" charset="2"/>
              <a:buChar char="§"/>
            </a:pPr>
            <a:endParaRPr lang="en-US" sz="2000" b="1" dirty="0" smtClean="0"/>
          </a:p>
          <a:p>
            <a:pPr lvl="0">
              <a:buFont typeface="Wingdings" pitchFamily="2" charset="2"/>
              <a:buChar char="§"/>
            </a:pPr>
            <a:r>
              <a:rPr lang="en-US" sz="2000" b="1" dirty="0" smtClean="0"/>
              <a:t>960 Grid System</a:t>
            </a:r>
          </a:p>
          <a:p>
            <a:pPr lvl="0">
              <a:buFont typeface="Wingdings" pitchFamily="2" charset="2"/>
              <a:buChar char="§"/>
            </a:pPr>
            <a:endParaRPr lang="en-US" sz="2000" b="1" dirty="0" smtClean="0"/>
          </a:p>
          <a:p>
            <a:pPr lvl="0">
              <a:buFont typeface="Wingdings" pitchFamily="2" charset="2"/>
              <a:buChar char="§"/>
            </a:pPr>
            <a:r>
              <a:rPr lang="en-US" sz="2000" b="1" dirty="0" smtClean="0"/>
              <a:t>Golden Grid System(also referred to as Folding Grid)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3009" name="Picture 1" descr="D:\adminpooja\New folder\New folder\thegridsyst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2765" y="4116917"/>
            <a:ext cx="1908836" cy="2512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9342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Useful </a:t>
            </a:r>
            <a:r>
              <a:rPr lang="en-US" sz="3600" dirty="0" smtClean="0">
                <a:solidFill>
                  <a:schemeClr val="bg1"/>
                </a:solidFill>
              </a:rPr>
              <a:t>Frameworks of RWD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91000"/>
          </a:xfr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Frameworks can be defined as a set of tools, libraries, conventions and best practices that enable the designers to cut down their routine tasks into reusable generic modules.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CSS3 frameworks provide following benefits to web designers and developers: </a:t>
            </a:r>
          </a:p>
          <a:p>
            <a:pPr>
              <a:buNone/>
            </a:pPr>
            <a:endParaRPr lang="en-US" sz="2000" dirty="0" smtClean="0"/>
          </a:p>
          <a:p>
            <a:pPr marL="576072" lvl="0" indent="-457200">
              <a:buNone/>
            </a:pPr>
            <a:r>
              <a:rPr lang="en-US" sz="2000" dirty="0" smtClean="0"/>
              <a:t>                    </a:t>
            </a:r>
            <a:r>
              <a:rPr lang="en-US" sz="2000" b="1" dirty="0" smtClean="0"/>
              <a:t>1. </a:t>
            </a:r>
            <a:r>
              <a:rPr lang="en-US" sz="2000" dirty="0" smtClean="0"/>
              <a:t>Faster designing and building of websites.</a:t>
            </a:r>
          </a:p>
          <a:p>
            <a:pPr marL="576072" lvl="0" indent="-457200">
              <a:buNone/>
            </a:pPr>
            <a:endParaRPr lang="en-US" sz="2000" dirty="0" smtClean="0"/>
          </a:p>
          <a:p>
            <a:pPr marL="576072" lvl="0" indent="-457200">
              <a:buNone/>
            </a:pPr>
            <a:r>
              <a:rPr lang="en-US" sz="2000" dirty="0" smtClean="0"/>
              <a:t>                   </a:t>
            </a:r>
            <a:r>
              <a:rPr lang="en-US" sz="2000" b="1" dirty="0" smtClean="0"/>
              <a:t> 2. </a:t>
            </a:r>
            <a:r>
              <a:rPr lang="en-US" sz="2000" dirty="0" smtClean="0"/>
              <a:t>Designers can focus on crucial segments of website building-</a:t>
            </a:r>
          </a:p>
          <a:p>
            <a:pPr marL="576072" lvl="0" indent="-457200">
              <a:buNone/>
            </a:pPr>
            <a:r>
              <a:rPr lang="en-US" sz="2000" dirty="0" smtClean="0"/>
              <a:t>                         using a grid, including a print style sheet, browser compliance, </a:t>
            </a:r>
          </a:p>
          <a:p>
            <a:pPr marL="576072" lvl="0" indent="-457200">
              <a:buNone/>
            </a:pPr>
            <a:r>
              <a:rPr lang="en-US" sz="2000" dirty="0" smtClean="0"/>
              <a:t>                         creation of multiple layouts,etc.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943600" cy="838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Some Common Frameworks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3276599"/>
          </a:xfr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Following are the popular frameworks that web designers and developers used to develop responsive websites:</a:t>
            </a:r>
          </a:p>
          <a:p>
            <a:pPr>
              <a:buNone/>
            </a:pPr>
            <a:endParaRPr lang="en-US" sz="2000" dirty="0" smtClean="0"/>
          </a:p>
          <a:p>
            <a:pPr lvl="0">
              <a:buFont typeface="Wingdings" pitchFamily="2" charset="2"/>
              <a:buChar char="v"/>
            </a:pPr>
            <a:r>
              <a:rPr lang="en-US" sz="2000" b="1" dirty="0" smtClean="0"/>
              <a:t>Skeleton</a:t>
            </a:r>
          </a:p>
          <a:p>
            <a:pPr lvl="0">
              <a:buNone/>
            </a:pPr>
            <a:endParaRPr lang="en-US" sz="2000" b="1" dirty="0" smtClean="0"/>
          </a:p>
          <a:p>
            <a:pPr lvl="0">
              <a:buFont typeface="Wingdings" pitchFamily="2" charset="2"/>
              <a:buChar char="v"/>
            </a:pPr>
            <a:r>
              <a:rPr lang="en-US" sz="2000" b="1" dirty="0" smtClean="0"/>
              <a:t>Foundation</a:t>
            </a:r>
          </a:p>
          <a:p>
            <a:pPr lvl="0">
              <a:buNone/>
            </a:pPr>
            <a:endParaRPr lang="en-US" sz="2000" b="1" dirty="0" smtClean="0"/>
          </a:p>
          <a:p>
            <a:pPr lvl="0">
              <a:buFont typeface="Wingdings" pitchFamily="2" charset="2"/>
              <a:buChar char="v"/>
            </a:pPr>
            <a:r>
              <a:rPr lang="en-US" sz="2000" b="1" dirty="0" smtClean="0"/>
              <a:t>Bootstrap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61" name="Picture 1" descr="D:\adminpooja\New folder\New folder\frameworks-for-responsive-desig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962400"/>
            <a:ext cx="5544221" cy="2768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adminpooja\New folder\New folder\backgrounds1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848600" cy="1600200"/>
          </a:xfrm>
        </p:spPr>
        <p:txBody>
          <a:bodyPr>
            <a:normAutofit fontScale="9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</a:t>
            </a:r>
            <a:r>
              <a:rPr lang="en-US" sz="53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Advantages of Responsive </a:t>
            </a:r>
            <a:br>
              <a:rPr lang="en-US" sz="5300" dirty="0" smtClean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sz="53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  Web Designing</a:t>
            </a:r>
            <a:endParaRPr lang="en-US" sz="53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3078" name="Picture 6" descr="http://www.sageisland.com/wp-content/uploads/2013/05/responsive-design-website-introduction-head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62400"/>
            <a:ext cx="91440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Advantages to the Users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191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Using Smartphone, Tablets, and Notebooks for accessing internet has become a common fashion or trend. A popularity or charm had been seen among the users for responsive sites as it serve the following advantages. 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A Responsive website is flexible to use.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It automatically shuffles content, resizes images, and adjusts font size.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Users are able to read information as per their needs and preferences.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Helps encountering fast and intelligent sites.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Saves user’s time while browsing the site.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Helps increasing the user experience.</a:t>
            </a:r>
            <a:endParaRPr lang="en-US" sz="2000" dirty="0"/>
          </a:p>
        </p:txBody>
      </p:sp>
      <p:pic>
        <p:nvPicPr>
          <p:cNvPr id="11265" name="Picture 1" descr="D:\adminpooja\New folder\New folder\harry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5022272"/>
            <a:ext cx="4038600" cy="18357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3048000"/>
            <a:ext cx="7772400" cy="3200400"/>
          </a:xfrm>
          <a:prstGeom prst="roundRect">
            <a:avLst>
              <a:gd name="adj" fmla="val 43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Responsive websites has changed the overall outlook of web industry. It </a:t>
            </a:r>
          </a:p>
          <a:p>
            <a:pPr>
              <a:buNone/>
            </a:pPr>
            <a:r>
              <a:rPr lang="en-US" sz="2000" dirty="0" smtClean="0"/>
              <a:t>      extends numerous benefits to the web designers and the company at large.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Simplifies the designing process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Saves time and efforts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Reduces capital employed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Eliminates the need to maintain multiple websites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Minimizes maintenance and development cost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8683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Advantages to the Web Designers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038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Increases Return on Investment in long run.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Improved SEO rank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Better performance means better sales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Higher conversion rates 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Key to create competitive advantage over the competitors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Increasing market share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8683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Advantages to the Web Designers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D:\adminpooja\New folder\New folder\responsive-web-06-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200" cy="2286000"/>
          </a:xfrm>
          <a:prstGeom prst="rect">
            <a:avLst/>
          </a:prstGeom>
          <a:noFill/>
        </p:spPr>
      </p:pic>
      <p:pic>
        <p:nvPicPr>
          <p:cNvPr id="35843" name="Picture 3" descr="D:\adminpooja\New folder\New folder\responsive-web-design-300x25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352800"/>
            <a:ext cx="3733800" cy="3124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35847" name="Picture 7" descr="http://sweettoothhq.com/wp/sweettooth/files/2013/04/market_share_report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48200" y="3352800"/>
            <a:ext cx="3886202" cy="33425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2484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 </a:t>
            </a:r>
            <a:r>
              <a:rPr lang="en-US" sz="4400" dirty="0" smtClean="0">
                <a:solidFill>
                  <a:schemeClr val="bg1"/>
                </a:solidFill>
              </a:rPr>
              <a:t>Meaning of Responsive 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4572000"/>
          </a:xfr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600" dirty="0" smtClean="0"/>
              <a:t>The term Responsive means ,</a:t>
            </a:r>
            <a:br>
              <a:rPr lang="en-US" sz="3600" dirty="0" smtClean="0"/>
            </a:br>
            <a:r>
              <a:rPr lang="en-US" sz="3600" b="1" dirty="0" smtClean="0"/>
              <a:t>To provide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“</a:t>
            </a:r>
            <a:r>
              <a:rPr lang="en-US" sz="4000" i="1" dirty="0" smtClean="0">
                <a:solidFill>
                  <a:srgbClr val="0070C0"/>
                </a:solidFill>
              </a:rPr>
              <a:t>Responses or </a:t>
            </a:r>
            <a:r>
              <a:rPr lang="en-US" sz="4000" i="1" dirty="0" err="1" smtClean="0">
                <a:solidFill>
                  <a:srgbClr val="0070C0"/>
                </a:solidFill>
              </a:rPr>
              <a:t>Adaptiveness</a:t>
            </a:r>
            <a:endParaRPr lang="en-US" sz="4000" i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US" sz="4000" i="1" dirty="0" smtClean="0">
                <a:solidFill>
                  <a:srgbClr val="0070C0"/>
                </a:solidFill>
              </a:rPr>
              <a:t>		Quickly and Positively</a:t>
            </a:r>
            <a:r>
              <a:rPr lang="en-US" sz="4000" b="1" dirty="0" smtClean="0">
                <a:solidFill>
                  <a:srgbClr val="0070C0"/>
                </a:solidFill>
              </a:rPr>
              <a:t>”</a:t>
            </a:r>
          </a:p>
          <a:p>
            <a:pPr algn="ctr">
              <a:buNone/>
            </a:pPr>
            <a:r>
              <a:rPr lang="en-US" sz="3600" b="1" dirty="0" smtClean="0"/>
              <a:t>to the users</a:t>
            </a:r>
            <a:r>
              <a:rPr lang="en-US" sz="4000" b="1" dirty="0" smtClean="0"/>
              <a:t>.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252728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Thank You!!!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838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  </a:t>
            </a:r>
            <a:r>
              <a:rPr lang="en-US" sz="4000" dirty="0" smtClean="0">
                <a:solidFill>
                  <a:schemeClr val="bg1"/>
                </a:solidFill>
              </a:rPr>
              <a:t>What is A Responsive Web Design?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305800" cy="4571999"/>
          </a:xfr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A Responsive Web Design refers to</a:t>
            </a:r>
          </a:p>
          <a:p>
            <a:pPr>
              <a:buNone/>
            </a:pP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 “ Creating a Catalog of Multi-Device </a:t>
            </a:r>
          </a:p>
          <a:p>
            <a:pPr>
              <a:buNone/>
            </a:pPr>
            <a:r>
              <a:rPr lang="en-US" i="1" dirty="0" smtClean="0"/>
              <a:t>    Layout patterns”.</a:t>
            </a:r>
            <a:endParaRPr lang="en-US" i="1" dirty="0"/>
          </a:p>
        </p:txBody>
      </p:sp>
      <p:pic>
        <p:nvPicPr>
          <p:cNvPr id="4" name="Picture 3" descr="D:\adminpooja\New folder\New folder\Depositphotos_20170139_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581400"/>
            <a:ext cx="3206028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1828800"/>
            <a:ext cx="2819400" cy="4572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990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   </a:t>
            </a:r>
            <a:r>
              <a:rPr lang="en-US" sz="4400" b="1" dirty="0" smtClean="0">
                <a:solidFill>
                  <a:schemeClr val="bg1"/>
                </a:solidFill>
              </a:rPr>
              <a:t>Responsive Web Designing or RWD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5334000" cy="45720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Responsive Web Designing </a:t>
            </a:r>
            <a:r>
              <a:rPr lang="en-US" sz="2000" b="1" dirty="0" smtClean="0"/>
              <a:t>(RWD)</a:t>
            </a:r>
            <a:r>
              <a:rPr lang="en-US" sz="2000" dirty="0" smtClean="0"/>
              <a:t> is a process of </a:t>
            </a:r>
            <a:r>
              <a:rPr lang="en-US" sz="2000" b="1" dirty="0" smtClean="0"/>
              <a:t>designing a single website </a:t>
            </a:r>
            <a:r>
              <a:rPr lang="en-US" sz="2000" dirty="0" smtClean="0"/>
              <a:t>to be used and compatible on different  portable or handy electronic devices.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Also known as </a:t>
            </a:r>
            <a:r>
              <a:rPr lang="en-US" sz="2000" b="1" dirty="0" smtClean="0"/>
              <a:t>Adaptive Web Designing </a:t>
            </a:r>
            <a:r>
              <a:rPr lang="en-US" sz="2000" dirty="0" smtClean="0"/>
              <a:t>(AWD).</a:t>
            </a:r>
          </a:p>
          <a:p>
            <a:pPr>
              <a:buFont typeface="Wingdings" pitchFamily="2" charset="2"/>
              <a:buChar char="q"/>
            </a:pPr>
            <a:endParaRPr lang="en-US" sz="2200" b="1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It regarded as an </a:t>
            </a:r>
            <a:r>
              <a:rPr lang="en-US" sz="2000" dirty="0"/>
              <a:t>integrated approach </a:t>
            </a:r>
            <a:r>
              <a:rPr lang="en-US" sz="2000" dirty="0" smtClean="0"/>
              <a:t>of  designing through </a:t>
            </a:r>
            <a:r>
              <a:rPr lang="en-US" sz="2000" dirty="0"/>
              <a:t>which compelling and easy to use websites are built, </a:t>
            </a:r>
            <a:r>
              <a:rPr lang="en-US" sz="2000" b="1" dirty="0"/>
              <a:t>to give an optimal viewing user </a:t>
            </a:r>
            <a:r>
              <a:rPr lang="en-US" sz="2000" b="1" dirty="0" smtClean="0"/>
              <a:t>experience </a:t>
            </a:r>
            <a:r>
              <a:rPr lang="en-US" sz="2000" dirty="0" smtClean="0"/>
              <a:t>across </a:t>
            </a:r>
            <a:r>
              <a:rPr lang="en-US" sz="2000" dirty="0"/>
              <a:t>a wide variety of devices starting from desktop computers to mobile phones.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19800" y="1981200"/>
            <a:ext cx="2819400" cy="4495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100" b="1" dirty="0" smtClean="0">
                <a:solidFill>
                  <a:schemeClr val="accent5">
                    <a:lumMod val="50000"/>
                  </a:schemeClr>
                </a:solidFill>
              </a:rPr>
              <a:t>Responsive </a:t>
            </a:r>
            <a:r>
              <a:rPr kumimoji="0" lang="en-US" sz="21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Websites</a:t>
            </a:r>
          </a:p>
          <a:p>
            <a:pPr marL="438912" marR="0" lvl="0" indent="-32004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1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Offers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lang="en-US" sz="2000" b="1" baseline="0" dirty="0" smtClean="0">
                <a:solidFill>
                  <a:schemeClr val="accent5">
                    <a:lumMod val="75000"/>
                  </a:schemeClr>
                </a:solidFill>
              </a:rPr>
              <a:t>Smooth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navigation</a:t>
            </a:r>
          </a:p>
          <a:p>
            <a:pPr marL="438912" marR="0" lvl="0" indent="-32004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reading</a:t>
            </a:r>
          </a:p>
          <a:p>
            <a:pPr marL="438912" marR="0" lvl="0" indent="-32004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Minimum pinching</a:t>
            </a:r>
          </a:p>
          <a:p>
            <a:pPr marL="438912" marR="0" lvl="0" indent="-32004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Reduces  scrolling </a:t>
            </a:r>
          </a:p>
          <a:p>
            <a:pPr marL="438912" marR="0" lvl="0" indent="-32004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      and zooming.</a:t>
            </a:r>
          </a:p>
          <a:p>
            <a:pPr marL="438912" marR="0" lvl="0" indent="-32004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Excellent user </a:t>
            </a:r>
          </a:p>
          <a:p>
            <a:pPr marL="438912" marR="0" lvl="0" indent="-32004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      experience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endParaRPr lang="en-US" sz="20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53" name="AutoShape 5" descr="https://encrypted-tbn2.gstatic.com/images?q=tbn:ANd9GcR175KkdnoGcLjO1tePoJko_Znm0B7T5VCYq4hRYBYNJDL9n9Zm"/>
          <p:cNvSpPr>
            <a:spLocks noChangeAspect="1" noChangeArrowheads="1"/>
          </p:cNvSpPr>
          <p:nvPr/>
        </p:nvSpPr>
        <p:spPr bwMode="auto">
          <a:xfrm>
            <a:off x="155575" y="-1798638"/>
            <a:ext cx="5895975" cy="3752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2" descr="http://corlan.org/wp-content/uploads/2013/02/edge_reflow_concep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133600"/>
            <a:ext cx="6714334" cy="4495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22860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300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What is the Need to Construct A Responsive Website?</a:t>
            </a:r>
            <a:endParaRPr lang="en-US" sz="5300" spc="5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97180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Big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Question ???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953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Big </a:t>
            </a:r>
            <a:r>
              <a:rPr lang="en-US" sz="1050" dirty="0" smtClean="0">
                <a:solidFill>
                  <a:schemeClr val="accent5">
                    <a:lumMod val="75000"/>
                  </a:schemeClr>
                </a:solidFill>
              </a:rPr>
              <a:t>Question ???</a:t>
            </a:r>
            <a:endParaRPr lang="en-US" sz="10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6258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Big </a:t>
            </a:r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Question ???</a:t>
            </a:r>
            <a:endParaRPr 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211669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Big </a:t>
            </a:r>
            <a:r>
              <a:rPr lang="en-US" sz="700" dirty="0" smtClean="0">
                <a:solidFill>
                  <a:schemeClr val="accent5">
                    <a:lumMod val="75000"/>
                  </a:schemeClr>
                </a:solidFill>
              </a:rPr>
              <a:t>Question ???</a:t>
            </a:r>
            <a:endParaRPr lang="en-US" sz="7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5029200" cy="4191000"/>
          </a:xfrm>
        </p:spPr>
        <p:txBody>
          <a:bodyPr/>
          <a:lstStyle/>
          <a:p>
            <a:pPr>
              <a:buNone/>
            </a:pPr>
            <a:endParaRPr lang="en-US" sz="2200" dirty="0" smtClean="0"/>
          </a:p>
          <a:p>
            <a:pPr>
              <a:buFont typeface="Wingdings" pitchFamily="2" charset="2"/>
              <a:buChar char="v"/>
            </a:pPr>
            <a:r>
              <a:rPr lang="en-US" sz="2200" b="1" dirty="0" smtClean="0"/>
              <a:t>Growing Demand for </a:t>
            </a:r>
            <a:r>
              <a:rPr lang="en-US" sz="2200" b="1" dirty="0" err="1" smtClean="0"/>
              <a:t>Smartphones</a:t>
            </a:r>
            <a:endParaRPr lang="en-US" sz="2200" b="1" dirty="0" smtClean="0"/>
          </a:p>
          <a:p>
            <a:pPr>
              <a:buNone/>
            </a:pPr>
            <a:endParaRPr lang="en-US" sz="2200" b="1" dirty="0"/>
          </a:p>
          <a:p>
            <a:pPr>
              <a:buFont typeface="Wingdings" pitchFamily="2" charset="2"/>
              <a:buChar char="v"/>
            </a:pPr>
            <a:r>
              <a:rPr lang="en-US" sz="2200" b="1" dirty="0" smtClean="0"/>
              <a:t>Multiple Screen Sizes and Mobile Browsers</a:t>
            </a:r>
          </a:p>
          <a:p>
            <a:pPr>
              <a:buNone/>
            </a:pPr>
            <a:endParaRPr lang="en-US" sz="2200" b="1" dirty="0" smtClean="0"/>
          </a:p>
          <a:p>
            <a:pPr>
              <a:buFont typeface="Wingdings" pitchFamily="2" charset="2"/>
              <a:buChar char="v"/>
            </a:pPr>
            <a:r>
              <a:rPr lang="en-US" sz="2200" b="1" dirty="0" smtClean="0"/>
              <a:t>Wide Usage of Internet</a:t>
            </a:r>
          </a:p>
          <a:p>
            <a:pPr>
              <a:buNone/>
            </a:pPr>
            <a:endParaRPr lang="en-US" sz="2200" b="1" dirty="0"/>
          </a:p>
          <a:p>
            <a:pPr>
              <a:buFont typeface="Wingdings" pitchFamily="2" charset="2"/>
              <a:buChar char="v"/>
            </a:pPr>
            <a:r>
              <a:rPr lang="en-US" sz="2200" b="1" dirty="0" smtClean="0"/>
              <a:t>Permits wider browser support </a:t>
            </a:r>
          </a:p>
          <a:p>
            <a:pPr>
              <a:buFont typeface="Wingdings" pitchFamily="2" charset="2"/>
              <a:buChar char="v"/>
            </a:pPr>
            <a:endParaRPr lang="en-US" sz="2200" dirty="0"/>
          </a:p>
          <a:p>
            <a:pPr>
              <a:buFont typeface="Wingdings" pitchFamily="2" charset="2"/>
              <a:buChar char="v"/>
            </a:pPr>
            <a:r>
              <a:rPr lang="en-US" sz="2200" b="1" dirty="0" smtClean="0"/>
              <a:t>Compulsory for Getting Good Business</a:t>
            </a:r>
          </a:p>
          <a:p>
            <a:pPr>
              <a:buFont typeface="Wingdings" pitchFamily="2" charset="2"/>
              <a:buChar char="v"/>
            </a:pPr>
            <a:endParaRPr lang="en-US" sz="2200" dirty="0"/>
          </a:p>
        </p:txBody>
      </p:sp>
      <p:pic>
        <p:nvPicPr>
          <p:cNvPr id="19460" name="Picture 4" descr="http://www.responsivewebdesignexperts.com/wp-content/themes/yeahcan/images/tabl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19200"/>
            <a:ext cx="2290329" cy="2642205"/>
          </a:xfrm>
          <a:prstGeom prst="rect">
            <a:avLst/>
          </a:prstGeom>
          <a:noFill/>
        </p:spPr>
      </p:pic>
      <p:pic>
        <p:nvPicPr>
          <p:cNvPr id="19466" name="Picture 10" descr="http://phidevinc.com/media/mobile-search-and-websites-300x3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114800"/>
            <a:ext cx="2667000" cy="2667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8600" y="4204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Why You Need A Responsive Website?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dminpooja\New folder\New folder\backgrounds1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14400"/>
            <a:ext cx="65532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    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1" name="Picture 3" descr="D:\adminpooja\New folder\New folder\3486_10151198813698813_1546976575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900" y="990600"/>
            <a:ext cx="7048500" cy="469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838200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Understanding the Mobile Web and its Content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457199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  Web designers should consider the following questions while mobilizing  </a:t>
            </a:r>
          </a:p>
          <a:p>
            <a:pPr>
              <a:buNone/>
            </a:pPr>
            <a:r>
              <a:rPr lang="en-US" sz="2000" dirty="0" smtClean="0"/>
              <a:t>         the content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Q. What </a:t>
            </a:r>
            <a:r>
              <a:rPr lang="en-US" sz="2000" dirty="0"/>
              <a:t>is the purpose of the </a:t>
            </a:r>
            <a:r>
              <a:rPr lang="en-US" sz="2000" dirty="0" smtClean="0"/>
              <a:t>site?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Q. Who </a:t>
            </a:r>
            <a:r>
              <a:rPr lang="en-US" sz="2000" dirty="0"/>
              <a:t>are the </a:t>
            </a:r>
            <a:r>
              <a:rPr lang="en-US" sz="2000" dirty="0" smtClean="0"/>
              <a:t>users?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Q. What </a:t>
            </a:r>
            <a:r>
              <a:rPr lang="en-US" sz="2000" dirty="0"/>
              <a:t>sort of data is being accessed by </a:t>
            </a:r>
            <a:r>
              <a:rPr lang="en-US" sz="2000" dirty="0" smtClean="0"/>
              <a:t>them?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Q. User’s locations ?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Q. What’s the capacity </a:t>
            </a:r>
            <a:r>
              <a:rPr lang="en-US" sz="2000" dirty="0"/>
              <a:t>of the </a:t>
            </a:r>
            <a:r>
              <a:rPr lang="en-US" sz="2000" dirty="0" smtClean="0"/>
              <a:t>devices </a:t>
            </a:r>
            <a:r>
              <a:rPr lang="en-US" sz="2000" dirty="0"/>
              <a:t>and screen information such as </a:t>
            </a:r>
            <a:r>
              <a:rPr lang="en-US" sz="2000" dirty="0" smtClean="0"/>
              <a:t>size,</a:t>
            </a:r>
          </a:p>
          <a:p>
            <a:pPr>
              <a:buNone/>
            </a:pPr>
            <a:r>
              <a:rPr lang="en-US" sz="2000" dirty="0" smtClean="0"/>
              <a:t>         resolution</a:t>
            </a:r>
            <a:r>
              <a:rPr lang="en-US" sz="2000" dirty="0"/>
              <a:t>, pixel </a:t>
            </a:r>
            <a:r>
              <a:rPr lang="en-US" sz="2000" dirty="0" smtClean="0"/>
              <a:t>density, and color information </a:t>
            </a:r>
            <a:r>
              <a:rPr lang="en-US" sz="2000" dirty="0"/>
              <a:t>from which information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is being accessed?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  <p:pic>
        <p:nvPicPr>
          <p:cNvPr id="18436" name="Picture 4" descr="http://provide.smashingmagazine.com/related-posts/related-1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514600"/>
            <a:ext cx="2750575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1481</TotalTime>
  <Words>1290</Words>
  <Application>Microsoft Office PowerPoint</Application>
  <PresentationFormat>On-screen Show (4:3)</PresentationFormat>
  <Paragraphs>252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Module</vt:lpstr>
      <vt:lpstr>Slide 1</vt:lpstr>
      <vt:lpstr>   </vt:lpstr>
      <vt:lpstr>   Meaning of Responsive  </vt:lpstr>
      <vt:lpstr>  What is A Responsive Web Design?</vt:lpstr>
      <vt:lpstr>   Responsive Web Designing or RWD</vt:lpstr>
      <vt:lpstr>What is the Need to Construct A Responsive Website?</vt:lpstr>
      <vt:lpstr>Slide 7</vt:lpstr>
      <vt:lpstr>    </vt:lpstr>
      <vt:lpstr> Understanding the Mobile Web and its Content</vt:lpstr>
      <vt:lpstr>Adapting the Appropriate Layout</vt:lpstr>
      <vt:lpstr>Slide 11</vt:lpstr>
      <vt:lpstr> Design Mobile Friendly Pages</vt:lpstr>
      <vt:lpstr>Slide 13</vt:lpstr>
      <vt:lpstr>Essentials to Create Your First Responsive Website</vt:lpstr>
      <vt:lpstr>Slide 15</vt:lpstr>
      <vt:lpstr>    What are Meta Tags?</vt:lpstr>
      <vt:lpstr>Types of Meta Tags</vt:lpstr>
      <vt:lpstr>      What are CSS3 Media Queries ? </vt:lpstr>
      <vt:lpstr>Example 1 of Media Queries</vt:lpstr>
      <vt:lpstr>Example2 of Media Queries</vt:lpstr>
      <vt:lpstr>What is A Grid System? </vt:lpstr>
      <vt:lpstr>Commonly Used Grid Systems</vt:lpstr>
      <vt:lpstr>Useful Frameworks of RWD</vt:lpstr>
      <vt:lpstr>Some Common Frameworks</vt:lpstr>
      <vt:lpstr>   Advantages of Responsive                 Web Designing</vt:lpstr>
      <vt:lpstr>Advantages to the Users</vt:lpstr>
      <vt:lpstr>Advantages to the Web Designers </vt:lpstr>
      <vt:lpstr>Advantages to the Web Designers </vt:lpstr>
      <vt:lpstr>Slide 29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Designing</dc:title>
  <dc:creator>admec</dc:creator>
  <cp:lastModifiedBy>Daffodi PC</cp:lastModifiedBy>
  <cp:revision>253</cp:revision>
  <dcterms:created xsi:type="dcterms:W3CDTF">2013-10-12T05:10:31Z</dcterms:created>
  <dcterms:modified xsi:type="dcterms:W3CDTF">2018-06-19T11:03:14Z</dcterms:modified>
</cp:coreProperties>
</file>