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8" r:id="rId12"/>
    <p:sldId id="265" r:id="rId13"/>
    <p:sldId id="266" r:id="rId14"/>
    <p:sldId id="270" r:id="rId15"/>
    <p:sldId id="269" r:id="rId16"/>
    <p:sldId id="272" r:id="rId17"/>
    <p:sldId id="271" r:id="rId18"/>
    <p:sldId id="273" r:id="rId19"/>
    <p:sldId id="274" r:id="rId20"/>
    <p:sldId id="281" r:id="rId21"/>
    <p:sldId id="280" r:id="rId22"/>
    <p:sldId id="282" r:id="rId23"/>
    <p:sldId id="275" r:id="rId24"/>
    <p:sldId id="277" r:id="rId25"/>
    <p:sldId id="278" r:id="rId26"/>
    <p:sldId id="276" r:id="rId27"/>
    <p:sldId id="279" r:id="rId28"/>
    <p:sldId id="283" r:id="rId29"/>
    <p:sldId id="284" r:id="rId30"/>
    <p:sldId id="28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fld id="{D4FA2803-D97D-419A-B808-6B6B3EFCF2E2}" type="datetimeFigureOut">
              <a:rPr lang="en-US"/>
              <a:pPr>
                <a:defRPr/>
              </a:pPr>
              <a:t>1/21/2017</a:t>
            </a:fld>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a:lvl1pPr>
          </a:lstStyle>
          <a:p>
            <a:pPr>
              <a:defRPr/>
            </a:pPr>
            <a:fld id="{2CF6E8C0-C206-42BD-BF51-1724FE4FD976}" type="slidenum">
              <a:rPr lang="en-MY"/>
              <a:pPr>
                <a:defRPr/>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CF128DB7-4689-45B6-91AC-89687FD78A84}" type="datetimeFigureOut">
              <a:rPr lang="en-US"/>
              <a:pPr>
                <a:defRPr/>
              </a:pPr>
              <a:t>1/21/2017</a:t>
            </a:fld>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a:lvl1pPr>
          </a:lstStyle>
          <a:p>
            <a:pPr>
              <a:defRPr/>
            </a:pPr>
            <a:fld id="{001C1280-219D-418D-8CB0-0C9BD9B3053B}" type="slidenum">
              <a:rPr lang="en-MY"/>
              <a:pPr>
                <a:defRPr/>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9C46BE58-81DE-4E25-9114-184F5E80A529}" type="datetimeFigureOut">
              <a:rPr lang="en-US"/>
              <a:pPr>
                <a:defRPr/>
              </a:pPr>
              <a:t>1/21/2017</a:t>
            </a:fld>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a:lvl1pPr>
          </a:lstStyle>
          <a:p>
            <a:pPr>
              <a:defRPr/>
            </a:pPr>
            <a:fld id="{8DCF1AEF-F3B3-4244-8DF9-13E7FEA863B2}" type="slidenum">
              <a:rPr lang="en-MY"/>
              <a:pPr>
                <a:defRPr/>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pPr>
              <a:defRPr/>
            </a:pPr>
            <a:fld id="{630EB076-5373-4FEE-AF48-EDCB793DA4A7}" type="datetimeFigureOut">
              <a:rPr lang="en-US"/>
              <a:pPr>
                <a:defRPr/>
              </a:pPr>
              <a:t>1/21/2017</a:t>
            </a:fld>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a:lvl1pPr>
          </a:lstStyle>
          <a:p>
            <a:pPr>
              <a:defRPr/>
            </a:pPr>
            <a:fld id="{803EA45F-83F9-4306-89B9-4A9A4FD2B43C}" type="slidenum">
              <a:rPr lang="en-MY"/>
              <a:pPr>
                <a:defRPr/>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060088-1F83-45BD-9A5A-CB5C3104E17E}" type="datetimeFigureOut">
              <a:rPr lang="en-US"/>
              <a:pPr>
                <a:defRPr/>
              </a:pPr>
              <a:t>1/21/2017</a:t>
            </a:fld>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a:lvl1pPr>
          </a:lstStyle>
          <a:p>
            <a:pPr>
              <a:defRPr/>
            </a:pPr>
            <a:fld id="{C9E0E626-4DBB-4337-A69E-7DC6458526FE}" type="slidenum">
              <a:rPr lang="en-MY"/>
              <a:pPr>
                <a:defRPr/>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3"/>
          <p:cNvSpPr>
            <a:spLocks noGrp="1"/>
          </p:cNvSpPr>
          <p:nvPr>
            <p:ph type="dt" sz="half" idx="10"/>
          </p:nvPr>
        </p:nvSpPr>
        <p:spPr/>
        <p:txBody>
          <a:bodyPr/>
          <a:lstStyle>
            <a:lvl1pPr>
              <a:defRPr/>
            </a:lvl1pPr>
          </a:lstStyle>
          <a:p>
            <a:pPr>
              <a:defRPr/>
            </a:pPr>
            <a:fld id="{349CCACC-62E8-4280-A172-21BFA94CA4CE}" type="datetimeFigureOut">
              <a:rPr lang="en-US"/>
              <a:pPr>
                <a:defRPr/>
              </a:pPr>
              <a:t>1/21/2017</a:t>
            </a:fld>
            <a:endParaRPr lang="en-MY"/>
          </a:p>
        </p:txBody>
      </p:sp>
      <p:sp>
        <p:nvSpPr>
          <p:cNvPr id="6" name="Footer Placeholder 4"/>
          <p:cNvSpPr>
            <a:spLocks noGrp="1"/>
          </p:cNvSpPr>
          <p:nvPr>
            <p:ph type="ftr" sz="quarter" idx="11"/>
          </p:nvPr>
        </p:nvSpPr>
        <p:spPr/>
        <p:txBody>
          <a:bodyPr/>
          <a:lstStyle>
            <a:lvl1pPr>
              <a:defRPr/>
            </a:lvl1pPr>
          </a:lstStyle>
          <a:p>
            <a:pPr>
              <a:defRPr/>
            </a:pPr>
            <a:endParaRPr lang="en-MY"/>
          </a:p>
        </p:txBody>
      </p:sp>
      <p:sp>
        <p:nvSpPr>
          <p:cNvPr id="7" name="Slide Number Placeholder 5"/>
          <p:cNvSpPr>
            <a:spLocks noGrp="1"/>
          </p:cNvSpPr>
          <p:nvPr>
            <p:ph type="sldNum" sz="quarter" idx="12"/>
          </p:nvPr>
        </p:nvSpPr>
        <p:spPr/>
        <p:txBody>
          <a:bodyPr/>
          <a:lstStyle>
            <a:lvl1pPr>
              <a:defRPr/>
            </a:lvl1pPr>
          </a:lstStyle>
          <a:p>
            <a:pPr>
              <a:defRPr/>
            </a:pPr>
            <a:fld id="{059060D0-10D3-47D0-9538-596153D330A2}" type="slidenum">
              <a:rPr lang="en-MY"/>
              <a:pPr>
                <a:defRPr/>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3"/>
          <p:cNvSpPr>
            <a:spLocks noGrp="1"/>
          </p:cNvSpPr>
          <p:nvPr>
            <p:ph type="dt" sz="half" idx="10"/>
          </p:nvPr>
        </p:nvSpPr>
        <p:spPr/>
        <p:txBody>
          <a:bodyPr/>
          <a:lstStyle>
            <a:lvl1pPr>
              <a:defRPr/>
            </a:lvl1pPr>
          </a:lstStyle>
          <a:p>
            <a:pPr>
              <a:defRPr/>
            </a:pPr>
            <a:fld id="{532E8B5E-6E55-4F6E-BCDE-52B714416871}" type="datetimeFigureOut">
              <a:rPr lang="en-US"/>
              <a:pPr>
                <a:defRPr/>
              </a:pPr>
              <a:t>1/21/2017</a:t>
            </a:fld>
            <a:endParaRPr lang="en-MY"/>
          </a:p>
        </p:txBody>
      </p:sp>
      <p:sp>
        <p:nvSpPr>
          <p:cNvPr id="8" name="Footer Placeholder 4"/>
          <p:cNvSpPr>
            <a:spLocks noGrp="1"/>
          </p:cNvSpPr>
          <p:nvPr>
            <p:ph type="ftr" sz="quarter" idx="11"/>
          </p:nvPr>
        </p:nvSpPr>
        <p:spPr/>
        <p:txBody>
          <a:bodyPr/>
          <a:lstStyle>
            <a:lvl1pPr>
              <a:defRPr/>
            </a:lvl1pPr>
          </a:lstStyle>
          <a:p>
            <a:pPr>
              <a:defRPr/>
            </a:pPr>
            <a:endParaRPr lang="en-MY"/>
          </a:p>
        </p:txBody>
      </p:sp>
      <p:sp>
        <p:nvSpPr>
          <p:cNvPr id="9" name="Slide Number Placeholder 5"/>
          <p:cNvSpPr>
            <a:spLocks noGrp="1"/>
          </p:cNvSpPr>
          <p:nvPr>
            <p:ph type="sldNum" sz="quarter" idx="12"/>
          </p:nvPr>
        </p:nvSpPr>
        <p:spPr/>
        <p:txBody>
          <a:bodyPr/>
          <a:lstStyle>
            <a:lvl1pPr>
              <a:defRPr/>
            </a:lvl1pPr>
          </a:lstStyle>
          <a:p>
            <a:pPr>
              <a:defRPr/>
            </a:pPr>
            <a:fld id="{7C4A1140-B292-49EB-86A1-FC93C2A9260C}" type="slidenum">
              <a:rPr lang="en-MY"/>
              <a:pPr>
                <a:defRPr/>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3"/>
          <p:cNvSpPr>
            <a:spLocks noGrp="1"/>
          </p:cNvSpPr>
          <p:nvPr>
            <p:ph type="dt" sz="half" idx="10"/>
          </p:nvPr>
        </p:nvSpPr>
        <p:spPr/>
        <p:txBody>
          <a:bodyPr/>
          <a:lstStyle>
            <a:lvl1pPr>
              <a:defRPr/>
            </a:lvl1pPr>
          </a:lstStyle>
          <a:p>
            <a:pPr>
              <a:defRPr/>
            </a:pPr>
            <a:fld id="{E2F74BE5-C132-4E87-B6B9-ED7F63FFEBCF}" type="datetimeFigureOut">
              <a:rPr lang="en-US"/>
              <a:pPr>
                <a:defRPr/>
              </a:pPr>
              <a:t>1/21/2017</a:t>
            </a:fld>
            <a:endParaRPr lang="en-MY"/>
          </a:p>
        </p:txBody>
      </p:sp>
      <p:sp>
        <p:nvSpPr>
          <p:cNvPr id="4" name="Footer Placeholder 4"/>
          <p:cNvSpPr>
            <a:spLocks noGrp="1"/>
          </p:cNvSpPr>
          <p:nvPr>
            <p:ph type="ftr" sz="quarter" idx="11"/>
          </p:nvPr>
        </p:nvSpPr>
        <p:spPr/>
        <p:txBody>
          <a:bodyPr/>
          <a:lstStyle>
            <a:lvl1pPr>
              <a:defRPr/>
            </a:lvl1pPr>
          </a:lstStyle>
          <a:p>
            <a:pPr>
              <a:defRPr/>
            </a:pPr>
            <a:endParaRPr lang="en-MY"/>
          </a:p>
        </p:txBody>
      </p:sp>
      <p:sp>
        <p:nvSpPr>
          <p:cNvPr id="5" name="Slide Number Placeholder 5"/>
          <p:cNvSpPr>
            <a:spLocks noGrp="1"/>
          </p:cNvSpPr>
          <p:nvPr>
            <p:ph type="sldNum" sz="quarter" idx="12"/>
          </p:nvPr>
        </p:nvSpPr>
        <p:spPr/>
        <p:txBody>
          <a:bodyPr/>
          <a:lstStyle>
            <a:lvl1pPr>
              <a:defRPr/>
            </a:lvl1pPr>
          </a:lstStyle>
          <a:p>
            <a:pPr>
              <a:defRPr/>
            </a:pPr>
            <a:fld id="{739370BB-5611-4916-9A64-0A8A36DCDE85}" type="slidenum">
              <a:rPr lang="en-MY"/>
              <a:pPr>
                <a:defRPr/>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B4B590-259C-4287-AB58-1AF2316C13EB}" type="datetimeFigureOut">
              <a:rPr lang="en-US"/>
              <a:pPr>
                <a:defRPr/>
              </a:pPr>
              <a:t>1/21/2017</a:t>
            </a:fld>
            <a:endParaRPr lang="en-MY"/>
          </a:p>
        </p:txBody>
      </p:sp>
      <p:sp>
        <p:nvSpPr>
          <p:cNvPr id="3" name="Footer Placeholder 4"/>
          <p:cNvSpPr>
            <a:spLocks noGrp="1"/>
          </p:cNvSpPr>
          <p:nvPr>
            <p:ph type="ftr" sz="quarter" idx="11"/>
          </p:nvPr>
        </p:nvSpPr>
        <p:spPr/>
        <p:txBody>
          <a:bodyPr/>
          <a:lstStyle>
            <a:lvl1pPr>
              <a:defRPr/>
            </a:lvl1pPr>
          </a:lstStyle>
          <a:p>
            <a:pPr>
              <a:defRPr/>
            </a:pPr>
            <a:endParaRPr lang="en-MY"/>
          </a:p>
        </p:txBody>
      </p:sp>
      <p:sp>
        <p:nvSpPr>
          <p:cNvPr id="4" name="Slide Number Placeholder 5"/>
          <p:cNvSpPr>
            <a:spLocks noGrp="1"/>
          </p:cNvSpPr>
          <p:nvPr>
            <p:ph type="sldNum" sz="quarter" idx="12"/>
          </p:nvPr>
        </p:nvSpPr>
        <p:spPr/>
        <p:txBody>
          <a:bodyPr/>
          <a:lstStyle>
            <a:lvl1pPr>
              <a:defRPr/>
            </a:lvl1pPr>
          </a:lstStyle>
          <a:p>
            <a:pPr>
              <a:defRPr/>
            </a:pPr>
            <a:fld id="{50E6D9A2-A430-47E9-A8E7-7CA1F3D3B70A}" type="slidenum">
              <a:rPr lang="en-MY"/>
              <a:pPr>
                <a:defRPr/>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7A0250-91D5-4AB8-A336-157BC6E93E7B}" type="datetimeFigureOut">
              <a:rPr lang="en-US"/>
              <a:pPr>
                <a:defRPr/>
              </a:pPr>
              <a:t>1/21/2017</a:t>
            </a:fld>
            <a:endParaRPr lang="en-MY"/>
          </a:p>
        </p:txBody>
      </p:sp>
      <p:sp>
        <p:nvSpPr>
          <p:cNvPr id="6" name="Footer Placeholder 4"/>
          <p:cNvSpPr>
            <a:spLocks noGrp="1"/>
          </p:cNvSpPr>
          <p:nvPr>
            <p:ph type="ftr" sz="quarter" idx="11"/>
          </p:nvPr>
        </p:nvSpPr>
        <p:spPr/>
        <p:txBody>
          <a:bodyPr/>
          <a:lstStyle>
            <a:lvl1pPr>
              <a:defRPr/>
            </a:lvl1pPr>
          </a:lstStyle>
          <a:p>
            <a:pPr>
              <a:defRPr/>
            </a:pPr>
            <a:endParaRPr lang="en-MY"/>
          </a:p>
        </p:txBody>
      </p:sp>
      <p:sp>
        <p:nvSpPr>
          <p:cNvPr id="7" name="Slide Number Placeholder 5"/>
          <p:cNvSpPr>
            <a:spLocks noGrp="1"/>
          </p:cNvSpPr>
          <p:nvPr>
            <p:ph type="sldNum" sz="quarter" idx="12"/>
          </p:nvPr>
        </p:nvSpPr>
        <p:spPr/>
        <p:txBody>
          <a:bodyPr/>
          <a:lstStyle>
            <a:lvl1pPr>
              <a:defRPr/>
            </a:lvl1pPr>
          </a:lstStyle>
          <a:p>
            <a:pPr>
              <a:defRPr/>
            </a:pPr>
            <a:fld id="{9C63AEC4-802E-4172-A167-8754BCA048B3}" type="slidenum">
              <a:rPr lang="en-MY"/>
              <a:pPr>
                <a:defRPr/>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E9039E-C279-477F-933B-DEE2C5496B57}" type="datetimeFigureOut">
              <a:rPr lang="en-US"/>
              <a:pPr>
                <a:defRPr/>
              </a:pPr>
              <a:t>1/21/2017</a:t>
            </a:fld>
            <a:endParaRPr lang="en-MY"/>
          </a:p>
        </p:txBody>
      </p:sp>
      <p:sp>
        <p:nvSpPr>
          <p:cNvPr id="6" name="Footer Placeholder 4"/>
          <p:cNvSpPr>
            <a:spLocks noGrp="1"/>
          </p:cNvSpPr>
          <p:nvPr>
            <p:ph type="ftr" sz="quarter" idx="11"/>
          </p:nvPr>
        </p:nvSpPr>
        <p:spPr/>
        <p:txBody>
          <a:bodyPr/>
          <a:lstStyle>
            <a:lvl1pPr>
              <a:defRPr/>
            </a:lvl1pPr>
          </a:lstStyle>
          <a:p>
            <a:pPr>
              <a:defRPr/>
            </a:pPr>
            <a:endParaRPr lang="en-MY"/>
          </a:p>
        </p:txBody>
      </p:sp>
      <p:sp>
        <p:nvSpPr>
          <p:cNvPr id="7" name="Slide Number Placeholder 5"/>
          <p:cNvSpPr>
            <a:spLocks noGrp="1"/>
          </p:cNvSpPr>
          <p:nvPr>
            <p:ph type="sldNum" sz="quarter" idx="12"/>
          </p:nvPr>
        </p:nvSpPr>
        <p:spPr/>
        <p:txBody>
          <a:bodyPr/>
          <a:lstStyle>
            <a:lvl1pPr>
              <a:defRPr/>
            </a:lvl1pPr>
          </a:lstStyle>
          <a:p>
            <a:pPr>
              <a:defRPr/>
            </a:pPr>
            <a:fld id="{D9677F42-6257-4010-8DA3-14FE59AE7BC2}" type="slidenum">
              <a:rPr lang="en-MY"/>
              <a:pPr>
                <a:defRPr/>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MY"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DDDE199-73D2-423C-8E2A-428225F74972}" type="datetimeFigureOut">
              <a:rPr lang="en-US"/>
              <a:pPr>
                <a:defRPr/>
              </a:pPr>
              <a:t>1/21/2017</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A83F193D-D0D6-49C3-A200-855589E48729}" type="slidenum">
              <a:rPr lang="en-MY"/>
              <a:pPr>
                <a:defRPr/>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reately.com/app/?tempID=gc7qvpsj1&amp;login_type=demo" TargetMode="External"/><Relationship Id="rId2" Type="http://schemas.openxmlformats.org/officeDocument/2006/relationships/hyperlink" Target="https://canvanizer.com/new/business-model-canvas" TargetMode="External"/><Relationship Id="rId1" Type="http://schemas.openxmlformats.org/officeDocument/2006/relationships/slideLayout" Target="../slideLayouts/slideLayout2.xml"/><Relationship Id="rId4" Type="http://schemas.openxmlformats.org/officeDocument/2006/relationships/hyperlink" Target="https://www.lucidchart.com/users/login#?demo=on"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mtClean="0"/>
              <a:t>Lecture 1(A)</a:t>
            </a:r>
            <a:endParaRPr lang="en-MY"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E- Learning</a:t>
            </a:r>
            <a:endParaRPr lang="en-MY"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Free Books</a:t>
            </a:r>
            <a:endParaRPr lang="en-MY" smtClean="0"/>
          </a:p>
        </p:txBody>
      </p:sp>
      <p:sp>
        <p:nvSpPr>
          <p:cNvPr id="11267" name="Content Placeholder 2"/>
          <p:cNvSpPr>
            <a:spLocks noGrp="1"/>
          </p:cNvSpPr>
          <p:nvPr>
            <p:ph idx="1"/>
          </p:nvPr>
        </p:nvSpPr>
        <p:spPr/>
        <p:txBody>
          <a:bodyPr/>
          <a:lstStyle/>
          <a:p>
            <a:r>
              <a:rPr lang="en-US" smtClean="0"/>
              <a:t>Website: www.bookzz.org</a:t>
            </a:r>
            <a:endParaRPr lang="en-MY" smtClean="0"/>
          </a:p>
        </p:txBody>
      </p:sp>
      <p:pic>
        <p:nvPicPr>
          <p:cNvPr id="11268" name="Picture 2"/>
          <p:cNvPicPr>
            <a:picLocks noChangeAspect="1" noChangeArrowheads="1"/>
          </p:cNvPicPr>
          <p:nvPr/>
        </p:nvPicPr>
        <p:blipFill>
          <a:blip r:embed="rId2" cstate="print"/>
          <a:srcRect/>
          <a:stretch>
            <a:fillRect/>
          </a:stretch>
        </p:blipFill>
        <p:spPr bwMode="auto">
          <a:xfrm>
            <a:off x="285750" y="2238375"/>
            <a:ext cx="8358188" cy="461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Language Learning Tool</a:t>
            </a:r>
            <a:endParaRPr lang="en-MY" smtClean="0"/>
          </a:p>
        </p:txBody>
      </p:sp>
      <p:sp>
        <p:nvSpPr>
          <p:cNvPr id="3" name="Content Placeholder 2"/>
          <p:cNvSpPr>
            <a:spLocks noGrp="1"/>
          </p:cNvSpPr>
          <p:nvPr>
            <p:ph idx="1"/>
          </p:nvPr>
        </p:nvSpPr>
        <p:spPr>
          <a:xfrm>
            <a:off x="571500" y="1285875"/>
            <a:ext cx="8229600" cy="571500"/>
          </a:xfrm>
        </p:spPr>
        <p:txBody>
          <a:bodyPr rtlCol="0">
            <a:normAutofit lnSpcReduction="10000"/>
          </a:bodyPr>
          <a:lstStyle/>
          <a:p>
            <a:pPr fontAlgn="auto">
              <a:spcAft>
                <a:spcPts val="0"/>
              </a:spcAft>
              <a:buFont typeface="Arial" pitchFamily="34" charset="0"/>
              <a:buChar char="•"/>
              <a:defRPr/>
            </a:pPr>
            <a:r>
              <a:rPr lang="en-MY" dirty="0" smtClean="0"/>
              <a:t>https://www.duolingo.com/</a:t>
            </a:r>
          </a:p>
        </p:txBody>
      </p:sp>
      <p:pic>
        <p:nvPicPr>
          <p:cNvPr id="12292" name="Picture 2"/>
          <p:cNvPicPr>
            <a:picLocks noChangeAspect="1" noChangeArrowheads="1"/>
          </p:cNvPicPr>
          <p:nvPr/>
        </p:nvPicPr>
        <p:blipFill>
          <a:blip r:embed="rId2" cstate="print"/>
          <a:srcRect/>
          <a:stretch>
            <a:fillRect/>
          </a:stretch>
        </p:blipFill>
        <p:spPr bwMode="auto">
          <a:xfrm>
            <a:off x="285750" y="1928813"/>
            <a:ext cx="8429625" cy="4486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Mendeley (PDF search)</a:t>
            </a:r>
            <a:endParaRPr lang="en-MY" smtClean="0"/>
          </a:p>
        </p:txBody>
      </p:sp>
      <p:pic>
        <p:nvPicPr>
          <p:cNvPr id="13315" name="Picture 2"/>
          <p:cNvPicPr>
            <a:picLocks noChangeAspect="1" noChangeArrowheads="1"/>
          </p:cNvPicPr>
          <p:nvPr/>
        </p:nvPicPr>
        <p:blipFill>
          <a:blip r:embed="rId2" cstate="print"/>
          <a:srcRect/>
          <a:stretch>
            <a:fillRect/>
          </a:stretch>
        </p:blipFill>
        <p:spPr bwMode="auto">
          <a:xfrm>
            <a:off x="0" y="1500188"/>
            <a:ext cx="9144000" cy="5124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Word spinning software</a:t>
            </a:r>
            <a:endParaRPr lang="en-MY" smtClean="0"/>
          </a:p>
        </p:txBody>
      </p:sp>
      <p:sp>
        <p:nvSpPr>
          <p:cNvPr id="14339" name="Content Placeholder 2"/>
          <p:cNvSpPr>
            <a:spLocks noGrp="1"/>
          </p:cNvSpPr>
          <p:nvPr>
            <p:ph idx="1"/>
          </p:nvPr>
        </p:nvSpPr>
        <p:spPr>
          <a:xfrm>
            <a:off x="457200" y="1600200"/>
            <a:ext cx="8229600" cy="685800"/>
          </a:xfrm>
        </p:spPr>
        <p:txBody>
          <a:bodyPr/>
          <a:lstStyle/>
          <a:p>
            <a:r>
              <a:rPr lang="en-MY" smtClean="0"/>
              <a:t>https://spinbot.com/</a:t>
            </a:r>
          </a:p>
        </p:txBody>
      </p:sp>
      <p:pic>
        <p:nvPicPr>
          <p:cNvPr id="14340" name="Picture 2"/>
          <p:cNvPicPr>
            <a:picLocks noChangeAspect="1" noChangeArrowheads="1"/>
          </p:cNvPicPr>
          <p:nvPr/>
        </p:nvPicPr>
        <p:blipFill>
          <a:blip r:embed="rId2" cstate="print"/>
          <a:srcRect/>
          <a:stretch>
            <a:fillRect/>
          </a:stretch>
        </p:blipFill>
        <p:spPr bwMode="auto">
          <a:xfrm>
            <a:off x="285750" y="2286000"/>
            <a:ext cx="4843463" cy="4572000"/>
          </a:xfrm>
          <a:prstGeom prst="rect">
            <a:avLst/>
          </a:prstGeom>
          <a:noFill/>
          <a:ln w="9525">
            <a:noFill/>
            <a:miter lim="800000"/>
            <a:headEnd/>
            <a:tailEnd/>
          </a:ln>
        </p:spPr>
      </p:pic>
      <p:pic>
        <p:nvPicPr>
          <p:cNvPr id="14341" name="Picture 3"/>
          <p:cNvPicPr>
            <a:picLocks noChangeAspect="1" noChangeArrowheads="1"/>
          </p:cNvPicPr>
          <p:nvPr/>
        </p:nvPicPr>
        <p:blipFill>
          <a:blip r:embed="rId3" cstate="print"/>
          <a:srcRect/>
          <a:stretch>
            <a:fillRect/>
          </a:stretch>
        </p:blipFill>
        <p:spPr bwMode="auto">
          <a:xfrm>
            <a:off x="4562475" y="2286000"/>
            <a:ext cx="4581525" cy="457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Storage</a:t>
            </a:r>
            <a:endParaRPr lang="en-MY" smtClean="0"/>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err="1" smtClean="0"/>
              <a:t>Dropbox</a:t>
            </a:r>
            <a:endParaRPr lang="en-US" dirty="0" smtClean="0"/>
          </a:p>
          <a:p>
            <a:pPr fontAlgn="auto">
              <a:spcAft>
                <a:spcPts val="0"/>
              </a:spcAft>
              <a:buFont typeface="Arial" pitchFamily="34" charset="0"/>
              <a:buChar char="•"/>
              <a:defRPr/>
            </a:pPr>
            <a:r>
              <a:rPr lang="en-US" dirty="0" smtClean="0"/>
              <a:t>Google drive</a:t>
            </a:r>
          </a:p>
          <a:p>
            <a:pPr fontAlgn="auto">
              <a:spcAft>
                <a:spcPts val="0"/>
              </a:spcAft>
              <a:buFont typeface="Arial" pitchFamily="34" charset="0"/>
              <a:buChar char="•"/>
              <a:defRPr/>
            </a:pPr>
            <a:r>
              <a:rPr lang="en-US" dirty="0" err="1" smtClean="0"/>
              <a:t>Skydrive</a:t>
            </a:r>
            <a:endParaRPr lang="en-US" dirty="0" smtClean="0"/>
          </a:p>
          <a:p>
            <a:pPr fontAlgn="auto">
              <a:spcAft>
                <a:spcPts val="0"/>
              </a:spcAft>
              <a:buFont typeface="Arial" pitchFamily="34" charset="0"/>
              <a:buChar char="•"/>
              <a:defRPr/>
            </a:pPr>
            <a:r>
              <a:rPr lang="en-US" dirty="0" err="1" smtClean="0"/>
              <a:t>Degoo</a:t>
            </a:r>
            <a:r>
              <a:rPr lang="en-US" dirty="0" smtClean="0"/>
              <a:t> (100GB)</a:t>
            </a:r>
          </a:p>
          <a:p>
            <a:pPr fontAlgn="auto">
              <a:spcAft>
                <a:spcPts val="0"/>
              </a:spcAft>
              <a:buFont typeface="Arial" pitchFamily="34" charset="0"/>
              <a:buChar char="•"/>
              <a:defRPr/>
            </a:pPr>
            <a:r>
              <a:rPr lang="en-US" dirty="0" err="1" smtClean="0"/>
              <a:t>iDrive</a:t>
            </a:r>
            <a:endParaRPr lang="en-US" dirty="0" smtClean="0"/>
          </a:p>
          <a:p>
            <a:pPr fontAlgn="auto">
              <a:spcAft>
                <a:spcPts val="0"/>
              </a:spcAft>
              <a:buFont typeface="Arial" pitchFamily="34" charset="0"/>
              <a:buChar char="•"/>
              <a:defRPr/>
            </a:pPr>
            <a:r>
              <a:rPr lang="en-US" dirty="0" smtClean="0"/>
              <a:t>JustCloud.com</a:t>
            </a:r>
          </a:p>
          <a:p>
            <a:pPr fontAlgn="auto">
              <a:spcAft>
                <a:spcPts val="0"/>
              </a:spcAft>
              <a:buFont typeface="Arial" pitchFamily="34" charset="0"/>
              <a:buChar char="•"/>
              <a:defRPr/>
            </a:pPr>
            <a:r>
              <a:rPr lang="en-US" dirty="0" err="1" smtClean="0"/>
              <a:t>Livedrive</a:t>
            </a:r>
            <a:endParaRPr lang="en-US" dirty="0" smtClean="0"/>
          </a:p>
          <a:p>
            <a:pPr fontAlgn="auto">
              <a:spcAft>
                <a:spcPts val="0"/>
              </a:spcAft>
              <a:buFont typeface="Arial" pitchFamily="34" charset="0"/>
              <a:buNone/>
              <a:defRPr/>
            </a:pPr>
            <a:r>
              <a:rPr lang="en-US" dirty="0" smtClean="0">
                <a:solidFill>
                  <a:srgbClr val="FF0000"/>
                </a:solidFill>
              </a:rPr>
              <a:t>Source: http://cloudnewsdaily.com/cloud-storage/</a:t>
            </a:r>
          </a:p>
          <a:p>
            <a:pPr fontAlgn="auto">
              <a:spcAft>
                <a:spcPts val="0"/>
              </a:spcAft>
              <a:buFont typeface="Arial" pitchFamily="34" charset="0"/>
              <a:buChar char="•"/>
              <a:defRPr/>
            </a:pPr>
            <a:endParaRPr lang="en-MY"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Words</a:t>
            </a:r>
            <a:endParaRPr lang="en-MY" smtClean="0"/>
          </a:p>
        </p:txBody>
      </p:sp>
      <p:sp>
        <p:nvSpPr>
          <p:cNvPr id="16387" name="Content Placeholder 2"/>
          <p:cNvSpPr>
            <a:spLocks noGrp="1"/>
          </p:cNvSpPr>
          <p:nvPr>
            <p:ph idx="1"/>
          </p:nvPr>
        </p:nvSpPr>
        <p:spPr/>
        <p:txBody>
          <a:bodyPr/>
          <a:lstStyle/>
          <a:p>
            <a:r>
              <a:rPr lang="en-US" smtClean="0"/>
              <a:t>Digital Storytelling [need to check]</a:t>
            </a:r>
          </a:p>
          <a:p>
            <a:r>
              <a:rPr lang="en-US" smtClean="0"/>
              <a:t>Flipped Classroom</a:t>
            </a:r>
          </a:p>
          <a:p>
            <a:r>
              <a:rPr lang="en-US" smtClean="0"/>
              <a:t>Gamification</a:t>
            </a:r>
          </a:p>
          <a:p>
            <a:r>
              <a:rPr lang="en-US" smtClean="0"/>
              <a:t>MOOC- Massive Open Online Course</a:t>
            </a:r>
          </a:p>
          <a:p>
            <a:endParaRPr lang="en-MY"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smtClean="0"/>
              <a:t>Lecture 1(B)</a:t>
            </a:r>
            <a:endParaRPr lang="en-MY"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Book</a:t>
            </a:r>
            <a:endParaRPr lang="en-MY"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MY" smtClean="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MY" dirty="0" smtClean="0"/>
              <a:t>A </a:t>
            </a:r>
            <a:r>
              <a:rPr lang="en-MY" b="1" dirty="0" smtClean="0"/>
              <a:t>digital firm </a:t>
            </a:r>
            <a:r>
              <a:rPr lang="en-MY" dirty="0" smtClean="0"/>
              <a:t>is one in which nearly all of the organization’s </a:t>
            </a:r>
            <a:r>
              <a:rPr lang="en-MY" i="1" dirty="0" smtClean="0"/>
              <a:t>significant business relationships </a:t>
            </a:r>
            <a:r>
              <a:rPr lang="en-MY" dirty="0" smtClean="0"/>
              <a:t>with customers, suppliers, and employees are digitally enabled and mediated. </a:t>
            </a:r>
          </a:p>
          <a:p>
            <a:pPr fontAlgn="auto">
              <a:spcAft>
                <a:spcPts val="0"/>
              </a:spcAft>
              <a:buFont typeface="Arial" pitchFamily="34" charset="0"/>
              <a:buChar char="•"/>
              <a:defRPr/>
            </a:pPr>
            <a:r>
              <a:rPr lang="en-MY" b="1" dirty="0" smtClean="0"/>
              <a:t>Business processes </a:t>
            </a:r>
            <a:r>
              <a:rPr lang="en-MY" dirty="0" smtClean="0"/>
              <a:t>refer to the set of logically related tasks and </a:t>
            </a:r>
            <a:r>
              <a:rPr lang="en-MY" dirty="0" err="1" smtClean="0"/>
              <a:t>behaviors</a:t>
            </a:r>
            <a:r>
              <a:rPr lang="en-MY" dirty="0" smtClean="0"/>
              <a:t> that organizations develop over time to produce specific business results and</a:t>
            </a:r>
            <a:br>
              <a:rPr lang="en-MY" dirty="0" smtClean="0"/>
            </a:br>
            <a:r>
              <a:rPr lang="en-MY" dirty="0" smtClean="0"/>
              <a:t>the unique manner in which these activities are organized and coordinated. </a:t>
            </a:r>
            <a:br>
              <a:rPr lang="en-MY" dirty="0" smtClean="0"/>
            </a:br>
            <a:r>
              <a:rPr lang="en-MY" dirty="0" smtClean="0"/>
              <a:t/>
            </a:r>
            <a:br>
              <a:rPr lang="en-MY" dirty="0" smtClean="0"/>
            </a:br>
            <a:endParaRPr lang="en-MY"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MY" sz="2700" dirty="0" smtClean="0"/>
              <a:t>THE INTERDEPENDENCE BETWEEN ORGANIZATIONS AND</a:t>
            </a:r>
            <a:br>
              <a:rPr lang="en-MY" sz="2700" dirty="0" smtClean="0"/>
            </a:br>
            <a:r>
              <a:rPr lang="en-MY" sz="2700" dirty="0" smtClean="0"/>
              <a:t>INFORMATION SYSTEMS </a:t>
            </a:r>
            <a:r>
              <a:rPr lang="en-MY" dirty="0" smtClean="0"/>
              <a:t/>
            </a:r>
            <a:br>
              <a:rPr lang="en-MY" dirty="0" smtClean="0"/>
            </a:br>
            <a:endParaRPr lang="en-MY" dirty="0" smtClean="0"/>
          </a:p>
        </p:txBody>
      </p:sp>
      <p:pic>
        <p:nvPicPr>
          <p:cNvPr id="19459" name="Picture 2"/>
          <p:cNvPicPr>
            <a:picLocks noChangeAspect="1" noChangeArrowheads="1"/>
          </p:cNvPicPr>
          <p:nvPr/>
        </p:nvPicPr>
        <p:blipFill>
          <a:blip r:embed="rId2" cstate="print"/>
          <a:srcRect/>
          <a:stretch>
            <a:fillRect/>
          </a:stretch>
        </p:blipFill>
        <p:spPr bwMode="auto">
          <a:xfrm>
            <a:off x="461963" y="1347788"/>
            <a:ext cx="8220075" cy="41624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MY" smtClean="0"/>
          </a:p>
        </p:txBody>
      </p:sp>
      <p:sp>
        <p:nvSpPr>
          <p:cNvPr id="3" name="Content Placeholder 2"/>
          <p:cNvSpPr>
            <a:spLocks noGrp="1"/>
          </p:cNvSpPr>
          <p:nvPr>
            <p:ph idx="1"/>
          </p:nvPr>
        </p:nvSpPr>
        <p:spPr/>
        <p:txBody>
          <a:bodyPr rtlCol="0">
            <a:normAutofit fontScale="62500" lnSpcReduction="20000"/>
          </a:bodyPr>
          <a:lstStyle/>
          <a:p>
            <a:pPr algn="just" fontAlgn="auto">
              <a:spcAft>
                <a:spcPts val="0"/>
              </a:spcAft>
              <a:buFont typeface="Arial" pitchFamily="34" charset="0"/>
              <a:buChar char="•"/>
              <a:defRPr/>
            </a:pPr>
            <a:r>
              <a:rPr lang="en-MY" sz="4000" dirty="0" smtClean="0"/>
              <a:t>A </a:t>
            </a:r>
            <a:r>
              <a:rPr lang="en-MY" sz="4000" b="1" dirty="0" smtClean="0"/>
              <a:t>business model </a:t>
            </a:r>
            <a:r>
              <a:rPr lang="en-MY" sz="4000" dirty="0" smtClean="0"/>
              <a:t>describes how a company produces, delivers, and sells a product or service to create wealth. </a:t>
            </a:r>
          </a:p>
          <a:p>
            <a:pPr algn="just" fontAlgn="auto">
              <a:spcAft>
                <a:spcPts val="0"/>
              </a:spcAft>
              <a:buFont typeface="Arial" pitchFamily="34" charset="0"/>
              <a:buNone/>
              <a:defRPr/>
            </a:pPr>
            <a:endParaRPr lang="en-MY" sz="4000" dirty="0" smtClean="0"/>
          </a:p>
          <a:p>
            <a:pPr algn="just" fontAlgn="auto">
              <a:spcAft>
                <a:spcPts val="0"/>
              </a:spcAft>
              <a:buFont typeface="Arial" pitchFamily="34" charset="0"/>
              <a:buChar char="•"/>
              <a:defRPr/>
            </a:pPr>
            <a:r>
              <a:rPr lang="en-MY" sz="4000" b="1" dirty="0" smtClean="0"/>
              <a:t>Information technology (IT) </a:t>
            </a:r>
            <a:r>
              <a:rPr lang="en-MY" sz="4000" dirty="0" smtClean="0"/>
              <a:t>consists of all the hardware and software that a firm needs to use in order to achieve its business objectives. </a:t>
            </a:r>
          </a:p>
          <a:p>
            <a:pPr algn="just" fontAlgn="auto">
              <a:spcAft>
                <a:spcPts val="0"/>
              </a:spcAft>
              <a:buFont typeface="Arial" pitchFamily="34" charset="0"/>
              <a:buChar char="•"/>
              <a:defRPr/>
            </a:pPr>
            <a:endParaRPr lang="en-MY" sz="4000" dirty="0" smtClean="0"/>
          </a:p>
          <a:p>
            <a:pPr algn="just" fontAlgn="auto">
              <a:spcAft>
                <a:spcPts val="0"/>
              </a:spcAft>
              <a:buFont typeface="Arial" pitchFamily="34" charset="0"/>
              <a:buChar char="•"/>
              <a:defRPr/>
            </a:pPr>
            <a:r>
              <a:rPr lang="en-MY" sz="4000" dirty="0" smtClean="0"/>
              <a:t>An </a:t>
            </a:r>
            <a:r>
              <a:rPr lang="en-MY" sz="4000" b="1" dirty="0" smtClean="0"/>
              <a:t>information system </a:t>
            </a:r>
            <a:r>
              <a:rPr lang="en-MY" sz="4000" dirty="0" smtClean="0"/>
              <a:t>can be defined technically as a set of interrelated components that collect (or retrieve), process, store, and distribute information</a:t>
            </a:r>
            <a:br>
              <a:rPr lang="en-MY" sz="4000" dirty="0" smtClean="0"/>
            </a:br>
            <a:r>
              <a:rPr lang="en-MY" sz="4000" dirty="0" smtClean="0"/>
              <a:t>to support decision making and control in an organization. </a:t>
            </a:r>
            <a:br>
              <a:rPr lang="en-MY" sz="4000" dirty="0" smtClean="0"/>
            </a:br>
            <a:r>
              <a:rPr lang="en-MY" dirty="0" smtClean="0"/>
              <a:t/>
            </a:r>
            <a:br>
              <a:rPr lang="en-MY" dirty="0" smtClean="0"/>
            </a:br>
            <a:r>
              <a:rPr lang="en-MY" dirty="0" smtClean="0"/>
              <a:t/>
            </a:r>
            <a:br>
              <a:rPr lang="en-MY" dirty="0" smtClean="0"/>
            </a:br>
            <a:endParaRPr lang="en-MY"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Definition</a:t>
            </a:r>
            <a:endParaRPr lang="en-MY" smtClean="0"/>
          </a:p>
        </p:txBody>
      </p:sp>
      <p:sp>
        <p:nvSpPr>
          <p:cNvPr id="3" name="Content Placeholder 2"/>
          <p:cNvSpPr>
            <a:spLocks noGrp="1"/>
          </p:cNvSpPr>
          <p:nvPr>
            <p:ph idx="1"/>
          </p:nvPr>
        </p:nvSpPr>
        <p:spPr/>
        <p:txBody>
          <a:bodyPr rtlCol="0">
            <a:normAutofit fontScale="92500" lnSpcReduction="20000"/>
          </a:bodyPr>
          <a:lstStyle/>
          <a:p>
            <a:pPr algn="just" fontAlgn="auto">
              <a:spcAft>
                <a:spcPts val="0"/>
              </a:spcAft>
              <a:buFont typeface="Arial" pitchFamily="34" charset="0"/>
              <a:buChar char="•"/>
              <a:defRPr/>
            </a:pPr>
            <a:r>
              <a:rPr lang="en-MY" dirty="0" smtClean="0"/>
              <a:t>E-learning is commonly referred to the intentional use of networked information and communications technology in teaching and learning.</a:t>
            </a:r>
          </a:p>
          <a:p>
            <a:pPr algn="just" fontAlgn="auto">
              <a:spcAft>
                <a:spcPts val="0"/>
              </a:spcAft>
              <a:buFont typeface="Arial" pitchFamily="34" charset="0"/>
              <a:buChar char="•"/>
              <a:defRPr/>
            </a:pPr>
            <a:r>
              <a:rPr lang="en-MY" dirty="0" smtClean="0"/>
              <a:t>As the letter “e” in e-learning stands for the word “electronic”, e-learning would incorporate all educational activities that are carried out by individuals or groups working online or offline, and synchronously or asynchronously via networked or standalone computers and other electronic devices.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a:t>
            </a:r>
            <a:r>
              <a:rPr lang="en-US" dirty="0" err="1" smtClean="0"/>
              <a:t>vs</a:t>
            </a:r>
            <a:r>
              <a:rPr lang="en-US" dirty="0" smtClean="0"/>
              <a:t> IS</a:t>
            </a:r>
            <a:endParaRPr lang="en-MY" dirty="0"/>
          </a:p>
        </p:txBody>
      </p:sp>
      <p:pic>
        <p:nvPicPr>
          <p:cNvPr id="39938" name="Picture 2"/>
          <p:cNvPicPr>
            <a:picLocks noChangeAspect="1" noChangeArrowheads="1"/>
          </p:cNvPicPr>
          <p:nvPr/>
        </p:nvPicPr>
        <p:blipFill>
          <a:blip r:embed="rId2" cstate="print"/>
          <a:srcRect/>
          <a:stretch>
            <a:fillRect/>
          </a:stretch>
        </p:blipFill>
        <p:spPr bwMode="auto">
          <a:xfrm>
            <a:off x="1357290" y="2643188"/>
            <a:ext cx="5857916" cy="321470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MY" dirty="0"/>
          </a:p>
        </p:txBody>
      </p:sp>
      <p:pic>
        <p:nvPicPr>
          <p:cNvPr id="37890" name="Picture 2"/>
          <p:cNvPicPr>
            <a:picLocks noChangeAspect="1" noChangeArrowheads="1"/>
          </p:cNvPicPr>
          <p:nvPr/>
        </p:nvPicPr>
        <p:blipFill>
          <a:blip r:embed="rId2" cstate="print"/>
          <a:srcRect/>
          <a:stretch>
            <a:fillRect/>
          </a:stretch>
        </p:blipFill>
        <p:spPr bwMode="auto">
          <a:xfrm>
            <a:off x="500034" y="1514474"/>
            <a:ext cx="7858179" cy="477204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38914" name="Picture 2"/>
          <p:cNvPicPr>
            <a:picLocks noChangeAspect="1" noChangeArrowheads="1"/>
          </p:cNvPicPr>
          <p:nvPr/>
        </p:nvPicPr>
        <p:blipFill>
          <a:blip r:embed="rId2" cstate="print"/>
          <a:srcRect/>
          <a:stretch>
            <a:fillRect/>
          </a:stretch>
        </p:blipFill>
        <p:spPr bwMode="auto">
          <a:xfrm>
            <a:off x="0" y="1495424"/>
            <a:ext cx="8786842" cy="493397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Business Functions</a:t>
            </a:r>
            <a:endParaRPr lang="en-MY" smtClean="0"/>
          </a:p>
        </p:txBody>
      </p:sp>
      <p:pic>
        <p:nvPicPr>
          <p:cNvPr id="21507" name="Picture 2"/>
          <p:cNvPicPr>
            <a:picLocks noChangeAspect="1" noChangeArrowheads="1"/>
          </p:cNvPicPr>
          <p:nvPr/>
        </p:nvPicPr>
        <p:blipFill>
          <a:blip r:embed="rId2" cstate="print"/>
          <a:srcRect/>
          <a:stretch>
            <a:fillRect/>
          </a:stretch>
        </p:blipFill>
        <p:spPr bwMode="auto">
          <a:xfrm>
            <a:off x="714375" y="2395538"/>
            <a:ext cx="7786688" cy="34623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MY" smtClean="0"/>
          </a:p>
        </p:txBody>
      </p:sp>
      <p:pic>
        <p:nvPicPr>
          <p:cNvPr id="22531" name="Picture 2"/>
          <p:cNvPicPr>
            <a:picLocks noChangeAspect="1" noChangeArrowheads="1"/>
          </p:cNvPicPr>
          <p:nvPr/>
        </p:nvPicPr>
        <p:blipFill>
          <a:blip r:embed="rId2" cstate="print"/>
          <a:srcRect/>
          <a:stretch>
            <a:fillRect/>
          </a:stretch>
        </p:blipFill>
        <p:spPr bwMode="auto">
          <a:xfrm>
            <a:off x="500063" y="1347788"/>
            <a:ext cx="8001000" cy="508158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Levels in organization</a:t>
            </a:r>
            <a:endParaRPr lang="en-MY" smtClean="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MY" b="1" dirty="0" smtClean="0"/>
              <a:t>Senior management </a:t>
            </a:r>
            <a:r>
              <a:rPr lang="en-MY" dirty="0" smtClean="0"/>
              <a:t>makes long-range strategic decisions about products and services as well as ensures financial performance of the firm. </a:t>
            </a:r>
            <a:r>
              <a:rPr lang="en-MY" b="1" dirty="0" smtClean="0"/>
              <a:t>Middle management </a:t>
            </a:r>
            <a:r>
              <a:rPr lang="en-MY" dirty="0" smtClean="0"/>
              <a:t>carries out the programs and plans of senior management and </a:t>
            </a:r>
            <a:r>
              <a:rPr lang="en-MY" b="1" dirty="0" smtClean="0"/>
              <a:t>operational management </a:t>
            </a:r>
            <a:r>
              <a:rPr lang="en-MY" dirty="0" smtClean="0"/>
              <a:t>is responsible for monitoring the daily activities of the business. </a:t>
            </a:r>
            <a:r>
              <a:rPr lang="en-MY" b="1" dirty="0" smtClean="0"/>
              <a:t>Knowledge workers</a:t>
            </a:r>
            <a:r>
              <a:rPr lang="en-MY" dirty="0" smtClean="0"/>
              <a:t>, such as engineers, scientists, or architects, design products or services and create new knowledge for the firm, whereas</a:t>
            </a:r>
            <a:br>
              <a:rPr lang="en-MY" dirty="0" smtClean="0"/>
            </a:br>
            <a:r>
              <a:rPr lang="en-MY" b="1" dirty="0" smtClean="0"/>
              <a:t>data workers</a:t>
            </a:r>
            <a:r>
              <a:rPr lang="en-MY" dirty="0" smtClean="0"/>
              <a:t>, such as secretaries or clerks, assist with scheduling and communications at all levels of the firm. </a:t>
            </a:r>
            <a:r>
              <a:rPr lang="en-MY" b="1" dirty="0" smtClean="0"/>
              <a:t>Production or service workers </a:t>
            </a:r>
            <a:r>
              <a:rPr lang="en-MY" dirty="0" smtClean="0"/>
              <a:t>actually produce the product and deliver the service </a:t>
            </a:r>
            <a:br>
              <a:rPr lang="en-MY" dirty="0" smtClean="0"/>
            </a:br>
            <a:endParaRPr lang="en-MY"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MY" b="1" dirty="0" smtClean="0"/>
              <a:t>organizational and management capital</a:t>
            </a:r>
            <a:endParaRPr lang="en-MY" dirty="0" smtClean="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MY" dirty="0" smtClean="0"/>
              <a:t>Research on business information technology investment indicates that firms that support their technology investments with investments in complementary assets, such as new business models, new business processes, management </a:t>
            </a:r>
            <a:r>
              <a:rPr lang="en-MY" dirty="0" err="1" smtClean="0"/>
              <a:t>behavior</a:t>
            </a:r>
            <a:r>
              <a:rPr lang="en-MY" dirty="0" smtClean="0"/>
              <a:t>, organizational culture, or training, </a:t>
            </a:r>
            <a:br>
              <a:rPr lang="en-MY" dirty="0" smtClean="0"/>
            </a:br>
            <a:endParaRPr lang="en-MY"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Tutorial 2</a:t>
            </a:r>
            <a:endParaRPr lang="en-MY" smtClean="0"/>
          </a:p>
        </p:txBody>
      </p:sp>
      <p:pic>
        <p:nvPicPr>
          <p:cNvPr id="25604" name="Picture 4"/>
          <p:cNvPicPr>
            <a:picLocks noChangeAspect="1" noChangeArrowheads="1"/>
          </p:cNvPicPr>
          <p:nvPr/>
        </p:nvPicPr>
        <p:blipFill>
          <a:blip r:embed="rId2" cstate="print"/>
          <a:srcRect/>
          <a:stretch>
            <a:fillRect/>
          </a:stretch>
        </p:blipFill>
        <p:spPr bwMode="auto">
          <a:xfrm>
            <a:off x="0" y="1428736"/>
            <a:ext cx="9248775" cy="51720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a:t>
            </a:r>
            <a:endParaRPr lang="en-MY" dirty="0"/>
          </a:p>
        </p:txBody>
      </p:sp>
      <p:sp>
        <p:nvSpPr>
          <p:cNvPr id="3" name="Content Placeholder 2"/>
          <p:cNvSpPr>
            <a:spLocks noGrp="1"/>
          </p:cNvSpPr>
          <p:nvPr>
            <p:ph idx="1"/>
          </p:nvPr>
        </p:nvSpPr>
        <p:spPr/>
        <p:txBody>
          <a:bodyPr/>
          <a:lstStyle/>
          <a:p>
            <a:r>
              <a:rPr lang="en-MY" dirty="0" smtClean="0">
                <a:hlinkClick r:id="rId2"/>
              </a:rPr>
              <a:t>https://</a:t>
            </a:r>
            <a:r>
              <a:rPr lang="en-MY" dirty="0" smtClean="0">
                <a:hlinkClick r:id="rId2"/>
              </a:rPr>
              <a:t>canvanizer.com/new/business-model-canvas</a:t>
            </a:r>
            <a:endParaRPr lang="en-MY" dirty="0" smtClean="0"/>
          </a:p>
          <a:p>
            <a:r>
              <a:rPr lang="en-MY" dirty="0" smtClean="0">
                <a:hlinkClick r:id="rId3"/>
              </a:rPr>
              <a:t>https://creately.com/app/?</a:t>
            </a:r>
            <a:r>
              <a:rPr lang="en-MY" dirty="0" smtClean="0">
                <a:hlinkClick r:id="rId3"/>
              </a:rPr>
              <a:t>tempID=gc7qvpsj1&amp;login_type=demo</a:t>
            </a:r>
            <a:endParaRPr lang="en-MY" dirty="0" smtClean="0"/>
          </a:p>
          <a:p>
            <a:r>
              <a:rPr lang="en-MY" dirty="0" smtClean="0">
                <a:hlinkClick r:id="rId4"/>
              </a:rPr>
              <a:t>https://www.lucidchart.com/users/login#?</a:t>
            </a:r>
            <a:r>
              <a:rPr lang="en-MY" dirty="0" smtClean="0">
                <a:hlinkClick r:id="rId4"/>
              </a:rPr>
              <a:t>demo=on</a:t>
            </a:r>
            <a:endParaRPr lang="en-MY" dirty="0" smtClean="0"/>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71472" y="857232"/>
            <a:ext cx="8001056"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Types</a:t>
            </a:r>
            <a:endParaRPr lang="en-MY" smtClean="0"/>
          </a:p>
        </p:txBody>
      </p:sp>
      <p:sp>
        <p:nvSpPr>
          <p:cNvPr id="4099" name="Content Placeholder 2"/>
          <p:cNvSpPr>
            <a:spLocks noGrp="1"/>
          </p:cNvSpPr>
          <p:nvPr>
            <p:ph idx="1"/>
          </p:nvPr>
        </p:nvSpPr>
        <p:spPr/>
        <p:txBody>
          <a:bodyPr/>
          <a:lstStyle/>
          <a:p>
            <a:r>
              <a:rPr lang="en-US" smtClean="0"/>
              <a:t>Self paced e-learning online</a:t>
            </a:r>
          </a:p>
          <a:p>
            <a:r>
              <a:rPr lang="en-US" smtClean="0"/>
              <a:t>Self paced e-learning offline</a:t>
            </a:r>
          </a:p>
          <a:p>
            <a:r>
              <a:rPr lang="en-US" smtClean="0"/>
              <a:t>Group based e-learning </a:t>
            </a:r>
            <a:r>
              <a:rPr lang="en-MY" i="1" smtClean="0"/>
              <a:t>synchronously </a:t>
            </a:r>
          </a:p>
          <a:p>
            <a:r>
              <a:rPr lang="en-MY" i="1" smtClean="0"/>
              <a:t>Group-based e-learning asynchronously</a:t>
            </a:r>
            <a:endParaRPr lang="en-MY"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4282" y="1000108"/>
            <a:ext cx="8715404" cy="531973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Self paced e-learning online</a:t>
            </a:r>
            <a:br>
              <a:rPr lang="en-US" dirty="0" smtClean="0"/>
            </a:br>
            <a:endParaRPr lang="en-MY" dirty="0" smtClean="0"/>
          </a:p>
        </p:txBody>
      </p:sp>
      <p:sp>
        <p:nvSpPr>
          <p:cNvPr id="5123" name="Content Placeholder 2"/>
          <p:cNvSpPr>
            <a:spLocks noGrp="1"/>
          </p:cNvSpPr>
          <p:nvPr>
            <p:ph idx="1"/>
          </p:nvPr>
        </p:nvSpPr>
        <p:spPr/>
        <p:txBody>
          <a:bodyPr/>
          <a:lstStyle/>
          <a:p>
            <a:r>
              <a:rPr lang="en-MY" i="1" smtClean="0"/>
              <a:t>individualized self-paced e-learning online </a:t>
            </a:r>
            <a:r>
              <a:rPr lang="en-MY" smtClean="0"/>
              <a:t>refers to situations where an individual learner is accessing learning resources such as a database or course content online via an Intranet or the Internet. A typical example of this is a learner studying alone or conducting some research on the Internet or a local network.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MY" i="1" smtClean="0"/>
              <a:t>self-paced e-learning offline</a:t>
            </a:r>
            <a:endParaRPr lang="en-MY" smtClean="0"/>
          </a:p>
        </p:txBody>
      </p:sp>
      <p:sp>
        <p:nvSpPr>
          <p:cNvPr id="6147" name="Content Placeholder 2"/>
          <p:cNvSpPr>
            <a:spLocks noGrp="1"/>
          </p:cNvSpPr>
          <p:nvPr>
            <p:ph idx="1"/>
          </p:nvPr>
        </p:nvSpPr>
        <p:spPr/>
        <p:txBody>
          <a:bodyPr/>
          <a:lstStyle/>
          <a:p>
            <a:r>
              <a:rPr lang="en-MY" i="1" smtClean="0"/>
              <a:t>Individualized self-paced e-learning offline </a:t>
            </a:r>
            <a:r>
              <a:rPr lang="en-MY" smtClean="0"/>
              <a:t>refers to situations where an individual learner is using learning resources such as a database or a computer-assisted learning package offline (i.e., while not connected to an Intranet or the Internet). An example of this is a learner working alone off a hard drive, a CD or DVD.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MY" i="1" dirty="0" smtClean="0"/>
              <a:t>Group-based e-learning synchronously</a:t>
            </a:r>
            <a:endParaRPr lang="en-MY" dirty="0" smtClean="0"/>
          </a:p>
        </p:txBody>
      </p:sp>
      <p:sp>
        <p:nvSpPr>
          <p:cNvPr id="7171" name="Content Placeholder 2"/>
          <p:cNvSpPr>
            <a:spLocks noGrp="1"/>
          </p:cNvSpPr>
          <p:nvPr>
            <p:ph idx="1"/>
          </p:nvPr>
        </p:nvSpPr>
        <p:spPr/>
        <p:txBody>
          <a:bodyPr/>
          <a:lstStyle/>
          <a:p>
            <a:r>
              <a:rPr lang="en-MY" i="1" smtClean="0"/>
              <a:t>Group-based e-learning synchronously </a:t>
            </a:r>
            <a:r>
              <a:rPr lang="en-MY" smtClean="0"/>
              <a:t>refers to situations where groups of learners are working together in real time via an Intranet or the Internet. It may include text-based conferencing, and one or two-way audio and videoconferencing. Examples of this include learners engaged in a real-time chat or an audio-videoconference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MY" i="1" dirty="0" smtClean="0"/>
              <a:t>Group-based e-learning asynchronously </a:t>
            </a:r>
            <a:endParaRPr lang="en-MY" dirty="0" smtClean="0"/>
          </a:p>
        </p:txBody>
      </p:sp>
      <p:sp>
        <p:nvSpPr>
          <p:cNvPr id="8195" name="Content Placeholder 2"/>
          <p:cNvSpPr>
            <a:spLocks noGrp="1"/>
          </p:cNvSpPr>
          <p:nvPr>
            <p:ph idx="1"/>
          </p:nvPr>
        </p:nvSpPr>
        <p:spPr/>
        <p:txBody>
          <a:bodyPr/>
          <a:lstStyle/>
          <a:p>
            <a:r>
              <a:rPr lang="en-MY" i="1" smtClean="0"/>
              <a:t>Group-based e-learning asynchronously </a:t>
            </a:r>
            <a:r>
              <a:rPr lang="en-MY" smtClean="0"/>
              <a:t>refers to situations where groups of learners are working over an Intranet or the Internet where exchanges among participants occur with a time delay (i.e., not in real time). Typical examples of this kind of activity include on-line discussions via electronic mailing lists and text-based conferencing within learning managements systems.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Tutorial 1</a:t>
            </a:r>
            <a:endParaRPr lang="en-MY" smtClean="0"/>
          </a:p>
        </p:txBody>
      </p:sp>
      <p:sp>
        <p:nvSpPr>
          <p:cNvPr id="9219" name="Content Placeholder 2"/>
          <p:cNvSpPr>
            <a:spLocks noGrp="1"/>
          </p:cNvSpPr>
          <p:nvPr>
            <p:ph idx="1"/>
          </p:nvPr>
        </p:nvSpPr>
        <p:spPr/>
        <p:txBody>
          <a:bodyPr/>
          <a:lstStyle/>
          <a:p>
            <a:r>
              <a:rPr lang="en-US" smtClean="0"/>
              <a:t>Bangladesh open university broadcasts educational program in TV. But the problem is that students can not communicate with the teachers while watching TV. Suggest any group based learning solution for the students so that can enable the communication between teacher and student.</a:t>
            </a:r>
          </a:p>
          <a:p>
            <a:r>
              <a:rPr lang="en-US" smtClean="0"/>
              <a:t>Design a mobile app for that system.</a:t>
            </a:r>
            <a:endParaRPr lang="en-MY"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Learning Management System</a:t>
            </a:r>
            <a:endParaRPr lang="en-MY" smtClean="0"/>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err="1" smtClean="0"/>
              <a:t>Moodle</a:t>
            </a:r>
            <a:endParaRPr lang="en-US" dirty="0" smtClean="0"/>
          </a:p>
          <a:p>
            <a:pPr fontAlgn="auto">
              <a:spcAft>
                <a:spcPts val="0"/>
              </a:spcAft>
              <a:buFont typeface="Arial" pitchFamily="34" charset="0"/>
              <a:buChar char="•"/>
              <a:defRPr/>
            </a:pPr>
            <a:r>
              <a:rPr lang="en-US" dirty="0" smtClean="0"/>
              <a:t>Google Classroom</a:t>
            </a:r>
          </a:p>
          <a:p>
            <a:pPr fontAlgn="auto">
              <a:spcAft>
                <a:spcPts val="0"/>
              </a:spcAft>
              <a:buFont typeface="Arial" pitchFamily="34" charset="0"/>
              <a:buChar char="•"/>
              <a:defRPr/>
            </a:pPr>
            <a:r>
              <a:rPr lang="en-US" dirty="0" smtClean="0"/>
              <a:t>Blackboard</a:t>
            </a:r>
          </a:p>
          <a:p>
            <a:pPr fontAlgn="auto">
              <a:spcAft>
                <a:spcPts val="0"/>
              </a:spcAft>
              <a:buFont typeface="Arial" pitchFamily="34" charset="0"/>
              <a:buChar char="•"/>
              <a:defRPr/>
            </a:pPr>
            <a:r>
              <a:rPr lang="en-US" dirty="0" smtClean="0"/>
              <a:t>Sakai</a:t>
            </a:r>
          </a:p>
          <a:p>
            <a:pPr fontAlgn="auto">
              <a:spcAft>
                <a:spcPts val="0"/>
              </a:spcAft>
              <a:buFont typeface="Arial" pitchFamily="34" charset="0"/>
              <a:buChar char="•"/>
              <a:defRPr/>
            </a:pPr>
            <a:r>
              <a:rPr lang="en-US" dirty="0" smtClean="0"/>
              <a:t>Latitude Learning</a:t>
            </a:r>
          </a:p>
          <a:p>
            <a:pPr fontAlgn="auto">
              <a:spcAft>
                <a:spcPts val="0"/>
              </a:spcAft>
              <a:buFont typeface="Arial" pitchFamily="34" charset="0"/>
              <a:buChar char="•"/>
              <a:defRPr/>
            </a:pPr>
            <a:r>
              <a:rPr lang="en-US" dirty="0" err="1" smtClean="0"/>
              <a:t>Schoology</a:t>
            </a:r>
            <a:endParaRPr lang="en-US" dirty="0" smtClean="0"/>
          </a:p>
          <a:p>
            <a:pPr fontAlgn="auto">
              <a:spcAft>
                <a:spcPts val="0"/>
              </a:spcAft>
              <a:buFont typeface="Arial" pitchFamily="34" charset="0"/>
              <a:buChar char="•"/>
              <a:defRPr/>
            </a:pPr>
            <a:r>
              <a:rPr lang="en-US" dirty="0" smtClean="0"/>
              <a:t>Canvas</a:t>
            </a:r>
          </a:p>
          <a:p>
            <a:pPr fontAlgn="auto">
              <a:spcAft>
                <a:spcPts val="0"/>
              </a:spcAft>
              <a:buFont typeface="Arial" pitchFamily="34" charset="0"/>
              <a:buNone/>
              <a:defRPr/>
            </a:pPr>
            <a:r>
              <a:rPr lang="en-US" dirty="0" smtClean="0">
                <a:solidFill>
                  <a:srgbClr val="FF0000"/>
                </a:solidFill>
              </a:rPr>
              <a:t>Source: http://blog.capterra.com/top-8-freeopen-source-lmss/</a:t>
            </a:r>
          </a:p>
          <a:p>
            <a:pPr fontAlgn="auto">
              <a:spcAft>
                <a:spcPts val="0"/>
              </a:spcAft>
              <a:buFont typeface="Arial" pitchFamily="34" charset="0"/>
              <a:buNone/>
              <a:defRPr/>
            </a:pPr>
            <a:endParaRPr lang="en-MY"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721</Words>
  <Application>Microsoft Office PowerPoint</Application>
  <PresentationFormat>On-screen Show (4:3)</PresentationFormat>
  <Paragraphs>73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Lecture 1(A)</vt:lpstr>
      <vt:lpstr>Definition</vt:lpstr>
      <vt:lpstr>Types</vt:lpstr>
      <vt:lpstr>Self paced e-learning online </vt:lpstr>
      <vt:lpstr>self-paced e-learning offline</vt:lpstr>
      <vt:lpstr>Group-based e-learning synchronously</vt:lpstr>
      <vt:lpstr>Group-based e-learning asynchronously </vt:lpstr>
      <vt:lpstr>Tutorial 1</vt:lpstr>
      <vt:lpstr>Learning Management System</vt:lpstr>
      <vt:lpstr>Free Books</vt:lpstr>
      <vt:lpstr>Language Learning Tool</vt:lpstr>
      <vt:lpstr>Mendeley (PDF search)</vt:lpstr>
      <vt:lpstr>Word spinning software</vt:lpstr>
      <vt:lpstr>Storage</vt:lpstr>
      <vt:lpstr>Words</vt:lpstr>
      <vt:lpstr>Lecture 1(B)</vt:lpstr>
      <vt:lpstr>Slide 17</vt:lpstr>
      <vt:lpstr>THE INTERDEPENDENCE BETWEEN ORGANIZATIONS AND INFORMATION SYSTEMS  </vt:lpstr>
      <vt:lpstr>Slide 19</vt:lpstr>
      <vt:lpstr>IT vs IS</vt:lpstr>
      <vt:lpstr>Business Model</vt:lpstr>
      <vt:lpstr>Slide 22</vt:lpstr>
      <vt:lpstr>Business Functions</vt:lpstr>
      <vt:lpstr>Slide 24</vt:lpstr>
      <vt:lpstr>Levels in organization</vt:lpstr>
      <vt:lpstr>organizational and management capital</vt:lpstr>
      <vt:lpstr>Tutorial 2</vt:lpstr>
      <vt:lpstr>Tool</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21</cp:revision>
  <dcterms:created xsi:type="dcterms:W3CDTF">2017-01-16T06:34:33Z</dcterms:created>
  <dcterms:modified xsi:type="dcterms:W3CDTF">2017-01-21T14:38:53Z</dcterms:modified>
</cp:coreProperties>
</file>