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umi.uxp.ie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 and UX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Imran</a:t>
            </a:r>
            <a:r>
              <a:rPr lang="en-US" dirty="0" smtClean="0"/>
              <a:t> Mahmud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0198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9396" y="4800600"/>
            <a:ext cx="5943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Credibility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dirty="0" smtClean="0"/>
              <a:t>Credibility means how trustworthy and legitimate something looks, and is a big consideration for web users when deciding to use your website or not. </a:t>
            </a:r>
            <a:br>
              <a:rPr lang="en-MY" dirty="0" smtClean="0"/>
            </a:br>
            <a:r>
              <a:rPr lang="en-MY" b="1" dirty="0" smtClean="0"/>
              <a:t>• Looks </a:t>
            </a:r>
            <a:r>
              <a:rPr lang="en-MY" dirty="0" smtClean="0"/>
              <a:t>– does it look professional and beautiful?</a:t>
            </a:r>
            <a:br>
              <a:rPr lang="en-MY" dirty="0" smtClean="0"/>
            </a:br>
            <a:r>
              <a:rPr lang="en-MY" b="1" dirty="0" smtClean="0"/>
              <a:t>• Prominent phone numbers and addresses where they are easy to</a:t>
            </a:r>
            <a:br>
              <a:rPr lang="en-MY" b="1" dirty="0" smtClean="0"/>
            </a:br>
            <a:r>
              <a:rPr lang="en-MY" b="1" dirty="0" smtClean="0"/>
              <a:t>locate </a:t>
            </a:r>
            <a:r>
              <a:rPr lang="en-MY" dirty="0" smtClean="0"/>
              <a:t>– this assures the visitor that there are real people behind the</a:t>
            </a:r>
            <a:br>
              <a:rPr lang="en-MY" dirty="0" smtClean="0"/>
            </a:br>
            <a:r>
              <a:rPr lang="en-MY" dirty="0" smtClean="0"/>
              <a:t>website, and that they are in easy reach.</a:t>
            </a:r>
            <a:br>
              <a:rPr lang="en-MY" dirty="0" smtClean="0"/>
            </a:br>
            <a:r>
              <a:rPr lang="en-MY" b="1" dirty="0" smtClean="0"/>
              <a:t>• Informative and personal ‘about us’ </a:t>
            </a:r>
            <a:r>
              <a:rPr lang="en-MY" dirty="0" smtClean="0"/>
              <a:t>– your customers want to see the</a:t>
            </a:r>
            <a:br>
              <a:rPr lang="en-MY" dirty="0" smtClean="0"/>
            </a:br>
            <a:r>
              <a:rPr lang="en-MY" dirty="0" smtClean="0"/>
              <a:t>inner workings of a company and are especially interested in learning</a:t>
            </a:r>
            <a:br>
              <a:rPr lang="en-MY" dirty="0" smtClean="0"/>
            </a:br>
            <a:r>
              <a:rPr lang="en-MY" dirty="0" smtClean="0"/>
              <a:t>more about the head honchos. Consider including employee pictures</a:t>
            </a:r>
            <a:br>
              <a:rPr lang="en-MY" dirty="0" smtClean="0"/>
            </a:br>
            <a:r>
              <a:rPr lang="en-MY" dirty="0" smtClean="0"/>
              <a:t>and profiles to add personality to the site.</a:t>
            </a:r>
            <a:br>
              <a:rPr lang="en-MY" dirty="0" smtClean="0"/>
            </a:br>
            <a:r>
              <a:rPr lang="en-MY" b="1" dirty="0" smtClean="0"/>
              <a:t>• Genuine testimonials </a:t>
            </a:r>
            <a:r>
              <a:rPr lang="en-MY" dirty="0" smtClean="0"/>
              <a:t>– this is a great way to show potential customers</a:t>
            </a:r>
            <a:br>
              <a:rPr lang="en-MY" dirty="0" smtClean="0"/>
            </a:br>
            <a:r>
              <a:rPr lang="en-MY" dirty="0" smtClean="0"/>
              <a:t>what your current customers have to say about your organisation. Trust</a:t>
            </a:r>
            <a:br>
              <a:rPr lang="en-MY" dirty="0" smtClean="0"/>
            </a:br>
            <a:r>
              <a:rPr lang="en-MY" dirty="0" smtClean="0"/>
              <a:t>is vital, and this is one way to encourage it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step by step</a:t>
            </a:r>
            <a:endParaRPr lang="en-MY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0198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1524000"/>
            <a:ext cx="3399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1. Create the site’s basic structure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2. Analyse content </a:t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2.1 Structure</a:t>
            </a:r>
          </a:p>
          <a:p>
            <a:pPr>
              <a:buNone/>
            </a:pPr>
            <a:r>
              <a:rPr lang="en-MY" dirty="0" smtClean="0"/>
              <a:t>Content needs to be written so that users can </a:t>
            </a:r>
            <a:r>
              <a:rPr lang="en-MY" dirty="0" err="1" smtClean="0"/>
              <a:t>fnd</a:t>
            </a:r>
            <a:r>
              <a:rPr lang="en-MY" dirty="0" smtClean="0"/>
              <a:t> the information they need as</a:t>
            </a:r>
            <a:br>
              <a:rPr lang="en-MY" dirty="0" smtClean="0"/>
            </a:br>
            <a:r>
              <a:rPr lang="en-MY" dirty="0" smtClean="0"/>
              <a:t>quickly as possible. The chapter on </a:t>
            </a:r>
            <a:r>
              <a:rPr lang="en-MY" i="1" dirty="0" smtClean="0"/>
              <a:t>Writing for Digital </a:t>
            </a:r>
            <a:r>
              <a:rPr lang="en-MY" dirty="0" smtClean="0"/>
              <a:t>will cover this in more detail.</a:t>
            </a:r>
            <a:br>
              <a:rPr lang="en-MY" dirty="0" smtClean="0"/>
            </a:br>
            <a:r>
              <a:rPr lang="en-MY" dirty="0" smtClean="0"/>
              <a:t/>
            </a:r>
            <a:br>
              <a:rPr lang="en-MY" dirty="0" smtClean="0"/>
            </a:br>
            <a:r>
              <a:rPr lang="en-MY" dirty="0" smtClean="0"/>
              <a:t>• Highlighting or bolding key phrases and words</a:t>
            </a:r>
            <a:br>
              <a:rPr lang="en-MY" dirty="0" smtClean="0"/>
            </a:br>
            <a:r>
              <a:rPr lang="en-MY" dirty="0" smtClean="0"/>
              <a:t>• Using bulleted lists</a:t>
            </a:r>
            <a:br>
              <a:rPr lang="en-MY" dirty="0" smtClean="0"/>
            </a:br>
            <a:r>
              <a:rPr lang="en-MY" dirty="0" smtClean="0"/>
              <a:t>• Using paragraphs to break up information</a:t>
            </a:r>
            <a:br>
              <a:rPr lang="en-MY" dirty="0" smtClean="0"/>
            </a:br>
            <a:r>
              <a:rPr lang="en-MY" dirty="0" smtClean="0"/>
              <a:t>• Using descriptive and distinct headings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MY" b="1" dirty="0" smtClean="0"/>
              <a:t>2.2 Hierarchy</a:t>
            </a:r>
            <a:r>
              <a:rPr lang="en-MY" dirty="0" smtClean="0"/>
              <a:t> </a:t>
            </a:r>
            <a:br>
              <a:rPr lang="en-MY" dirty="0" smtClean="0"/>
            </a:br>
            <a:r>
              <a:rPr lang="en-MY" dirty="0" smtClean="0"/>
              <a:t>On the page, use an inverted pyramid style for your copy. The important information</a:t>
            </a:r>
            <a:br>
              <a:rPr lang="en-MY" dirty="0" smtClean="0"/>
            </a:br>
            <a:r>
              <a:rPr lang="en-MY" dirty="0" smtClean="0"/>
              <a:t>should be at the top of the page, to make for easy scanning. The heading comes</a:t>
            </a:r>
            <a:br>
              <a:rPr lang="en-MY" dirty="0" smtClean="0"/>
            </a:br>
            <a:r>
              <a:rPr lang="en-MY" dirty="0" smtClean="0"/>
              <a:t>first, the largest and boldest type on the page. The subheading follows</a:t>
            </a:r>
            <a:br>
              <a:rPr lang="en-MY" dirty="0" smtClean="0"/>
            </a:br>
            <a:r>
              <a:rPr lang="en-MY" dirty="0" smtClean="0"/>
              <a:t>this, and then the content is presented in a descending scale of importance.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b="1" dirty="0" smtClean="0"/>
              <a:t>2.3. Relevance</a:t>
            </a:r>
            <a:br>
              <a:rPr lang="en-MY" b="1" dirty="0" smtClean="0"/>
            </a:br>
            <a:r>
              <a:rPr lang="en-MY" dirty="0" smtClean="0"/>
              <a:t>Above all, the content on the page must be relevant to the user and the purpose of</a:t>
            </a:r>
            <a:br>
              <a:rPr lang="en-MY" dirty="0" smtClean="0"/>
            </a:br>
            <a:r>
              <a:rPr lang="en-MY" dirty="0" smtClean="0"/>
              <a:t>the page itself. If a user clicks to read about a product but ends up on a page with</a:t>
            </a:r>
            <a:br>
              <a:rPr lang="en-MY" dirty="0" smtClean="0"/>
            </a:br>
            <a:r>
              <a:rPr lang="en-MY" dirty="0" smtClean="0"/>
              <a:t>content about the company, their experience is going to be tarnished.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MY" dirty="0" smtClean="0"/>
              <a:t>Create a sitemap </a:t>
            </a:r>
            <a:br>
              <a:rPr lang="en-MY" dirty="0" smtClean="0"/>
            </a:br>
            <a:endParaRPr lang="en-MY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7149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4. Build the navigation </a:t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</a:p>
          <a:p>
            <a:r>
              <a:rPr lang="en-US" dirty="0" smtClean="0"/>
              <a:t>How did I get here?</a:t>
            </a:r>
          </a:p>
          <a:p>
            <a:r>
              <a:rPr lang="en-US" dirty="0" smtClean="0"/>
              <a:t>Where can I go next?</a:t>
            </a:r>
          </a:p>
          <a:p>
            <a:r>
              <a:rPr lang="en-US" dirty="0" smtClean="0"/>
              <a:t>How to I get home?</a:t>
            </a:r>
            <a:endParaRPr lang="en-MY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14400"/>
            <a:ext cx="59436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Create the Layout</a:t>
            </a:r>
            <a:endParaRPr lang="en-M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19338"/>
            <a:ext cx="6705600" cy="37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686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i="1" dirty="0" smtClean="0"/>
              <a:t>Usability</a:t>
            </a:r>
            <a:r>
              <a:rPr lang="en-MY" dirty="0" smtClean="0"/>
              <a:t> is the ease of use and </a:t>
            </a:r>
            <a:r>
              <a:rPr lang="en-MY" dirty="0" err="1" smtClean="0"/>
              <a:t>learnability</a:t>
            </a:r>
            <a:r>
              <a:rPr lang="en-MY" dirty="0" smtClean="0"/>
              <a:t> of a human-made object such as a tool or device. In software engineering, </a:t>
            </a:r>
            <a:r>
              <a:rPr lang="en-MY" i="1" dirty="0" smtClean="0"/>
              <a:t>usability</a:t>
            </a:r>
            <a:r>
              <a:rPr lang="en-MY" dirty="0" smtClean="0"/>
              <a:t> is the degree to which a software can be used by specified consumers to achieve quantified objectives with effectiveness, efficiency, and satisfaction in a quantified context of use.</a:t>
            </a:r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924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MY" dirty="0" smtClean="0"/>
              <a:t>Assemble the other elements </a:t>
            </a:r>
            <a:br>
              <a:rPr lang="en-MY" dirty="0" smtClean="0"/>
            </a:br>
            <a:endParaRPr lang="en-M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MY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305050"/>
            <a:ext cx="7315199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Broken Link</a:t>
            </a:r>
          </a:p>
          <a:p>
            <a:r>
              <a:rPr lang="en-US" dirty="0" smtClean="0"/>
              <a:t>Load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8915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usability scale (SUS) </a:t>
            </a:r>
          </a:p>
          <a:p>
            <a:r>
              <a:rPr lang="en-US" dirty="0" smtClean="0"/>
              <a:t>SUMI (Software Usability measurement inventory)</a:t>
            </a:r>
          </a:p>
          <a:p>
            <a:r>
              <a:rPr lang="en-US" dirty="0" smtClean="0"/>
              <a:t>QUIS (Questionnaire for user interaction satisfaction)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 questionnaire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dirty="0" smtClean="0"/>
              <a:t>I think that I would like to use this system frequently.</a:t>
            </a:r>
          </a:p>
          <a:p>
            <a:r>
              <a:rPr lang="en-MY" dirty="0" smtClean="0"/>
              <a:t>I found the system unnecessarily complex.</a:t>
            </a:r>
          </a:p>
          <a:p>
            <a:r>
              <a:rPr lang="en-MY" dirty="0" smtClean="0"/>
              <a:t>I thought the system was easy to use.</a:t>
            </a:r>
          </a:p>
          <a:p>
            <a:r>
              <a:rPr lang="en-MY" dirty="0" smtClean="0"/>
              <a:t>I think that I would need the support of a technical person to be able to use this system.</a:t>
            </a:r>
          </a:p>
          <a:p>
            <a:r>
              <a:rPr lang="en-MY" dirty="0" smtClean="0"/>
              <a:t>I found the various functions in this system were well integrated.</a:t>
            </a:r>
          </a:p>
          <a:p>
            <a:r>
              <a:rPr lang="en-MY" dirty="0" smtClean="0"/>
              <a:t>I thought there was too much inconsistency in this system.</a:t>
            </a:r>
          </a:p>
          <a:p>
            <a:r>
              <a:rPr lang="en-MY" dirty="0" smtClean="0"/>
              <a:t>I would imagine that most people would learn to use this system very quickly.</a:t>
            </a:r>
          </a:p>
          <a:p>
            <a:r>
              <a:rPr lang="en-MY" dirty="0" smtClean="0"/>
              <a:t>I found the system very cumbersome to use.</a:t>
            </a:r>
          </a:p>
          <a:p>
            <a:r>
              <a:rPr lang="en-MY" dirty="0" smtClean="0"/>
              <a:t>I felt very confident using the system.</a:t>
            </a:r>
          </a:p>
          <a:p>
            <a:r>
              <a:rPr lang="en-MY" dirty="0" smtClean="0"/>
              <a:t>I needed to learn a lot of things before I could get going with this system.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 Score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b="1" dirty="0" smtClean="0"/>
              <a:t>Scoring SUS</a:t>
            </a:r>
          </a:p>
          <a:p>
            <a:r>
              <a:rPr lang="en-MY" dirty="0" smtClean="0"/>
              <a:t>For odd items: subtract one from the user response.</a:t>
            </a:r>
          </a:p>
          <a:p>
            <a:r>
              <a:rPr lang="en-MY" dirty="0" smtClean="0"/>
              <a:t>For even-numbered items: subtract the user responses from 5</a:t>
            </a:r>
          </a:p>
          <a:p>
            <a:r>
              <a:rPr lang="en-MY" dirty="0" smtClean="0"/>
              <a:t>This scales all values from 0 to 4 (with four being the most positive response).</a:t>
            </a:r>
          </a:p>
          <a:p>
            <a:r>
              <a:rPr lang="en-MY" dirty="0" smtClean="0"/>
              <a:t>Add up the converted responses for each user and multiply that total by 2.5. This converts the range of possible values from 0 to 100 instead of from 0 to 40.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 result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Recommended Range</a:t>
            </a:r>
            <a:br>
              <a:rPr lang="en-MY" dirty="0" smtClean="0"/>
            </a:br>
            <a:r>
              <a:rPr lang="en-MY" dirty="0" smtClean="0"/>
              <a:t>0-64  Not acceptable</a:t>
            </a:r>
            <a:br>
              <a:rPr lang="en-MY" dirty="0" smtClean="0"/>
            </a:br>
            <a:r>
              <a:rPr lang="en-MY" dirty="0" smtClean="0"/>
              <a:t>65-84  Acceptable</a:t>
            </a:r>
            <a:br>
              <a:rPr lang="en-MY" dirty="0" smtClean="0"/>
            </a:br>
            <a:r>
              <a:rPr lang="en-MY" dirty="0" smtClean="0"/>
              <a:t>85-100  Excellent </a:t>
            </a:r>
            <a:br>
              <a:rPr lang="en-MY" dirty="0" smtClean="0"/>
            </a:b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SUMI (50 items)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>
                <a:hlinkClick r:id="rId2"/>
              </a:rPr>
              <a:t>http://sumi.uxp.ie/en/</a:t>
            </a:r>
            <a:endParaRPr lang="en-MY" dirty="0" smtClean="0"/>
          </a:p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90800"/>
            <a:ext cx="61341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document</a:t>
            </a:r>
            <a:endParaRPr lang="en-M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Design</a:t>
            </a:r>
            <a:endParaRPr lang="en-M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62163"/>
            <a:ext cx="7086600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412</Words>
  <Application>Microsoft Office PowerPoint</Application>
  <PresentationFormat>On-screen Show (4:3)</PresentationFormat>
  <Paragraphs>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Usability and UX</vt:lpstr>
      <vt:lpstr>Usability</vt:lpstr>
      <vt:lpstr>Slide 3</vt:lpstr>
      <vt:lpstr>SUS questionnaire</vt:lpstr>
      <vt:lpstr>SUS Score</vt:lpstr>
      <vt:lpstr>SUS result</vt:lpstr>
      <vt:lpstr>SUMI (50 items)</vt:lpstr>
      <vt:lpstr>QUIS</vt:lpstr>
      <vt:lpstr>UX Design</vt:lpstr>
      <vt:lpstr>Slide 10</vt:lpstr>
      <vt:lpstr>Credibility</vt:lpstr>
      <vt:lpstr>UX step by step</vt:lpstr>
      <vt:lpstr>2. Analyse content  </vt:lpstr>
      <vt:lpstr>Slide 14</vt:lpstr>
      <vt:lpstr>Slide 15</vt:lpstr>
      <vt:lpstr>3. Create a sitemap  </vt:lpstr>
      <vt:lpstr>4. Build the navigation  </vt:lpstr>
      <vt:lpstr>5. Create the Layout</vt:lpstr>
      <vt:lpstr>Slide 19</vt:lpstr>
      <vt:lpstr>Slide 20</vt:lpstr>
      <vt:lpstr>6. Assemble the other elements  </vt:lpstr>
      <vt:lpstr>Validation</vt:lpstr>
      <vt:lpstr>Web Testing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and UX</dc:title>
  <dc:creator>User</dc:creator>
  <cp:lastModifiedBy>User</cp:lastModifiedBy>
  <cp:revision>19</cp:revision>
  <dcterms:created xsi:type="dcterms:W3CDTF">2006-08-16T00:00:00Z</dcterms:created>
  <dcterms:modified xsi:type="dcterms:W3CDTF">2017-10-08T13:47:31Z</dcterms:modified>
</cp:coreProperties>
</file>