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7" r:id="rId13"/>
    <p:sldId id="275" r:id="rId14"/>
    <p:sldId id="276" r:id="rId15"/>
    <p:sldId id="270" r:id="rId16"/>
    <p:sldId id="271" r:id="rId17"/>
    <p:sldId id="272" r:id="rId18"/>
    <p:sldId id="268" r:id="rId19"/>
    <p:sldId id="269" r:id="rId20"/>
    <p:sldId id="277" r:id="rId21"/>
    <p:sldId id="27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49AD09-D25D-423A-BB71-1AA851ADF96D}"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369742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AD09-D25D-423A-BB71-1AA851ADF96D}"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94509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AD09-D25D-423A-BB71-1AA851ADF96D}"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344915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AD09-D25D-423A-BB71-1AA851ADF96D}"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377010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9AD09-D25D-423A-BB71-1AA851ADF96D}"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262135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49AD09-D25D-423A-BB71-1AA851ADF96D}"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25065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49AD09-D25D-423A-BB71-1AA851ADF96D}"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33370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49AD09-D25D-423A-BB71-1AA851ADF96D}" type="datetimeFigureOut">
              <a:rPr lang="en-US" smtClean="0"/>
              <a:t>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171474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9AD09-D25D-423A-BB71-1AA851ADF96D}" type="datetimeFigureOut">
              <a:rPr lang="en-US" smtClean="0"/>
              <a:t>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277456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AD09-D25D-423A-BB71-1AA851ADF96D}"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152745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AD09-D25D-423A-BB71-1AA851ADF96D}"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41F7E-663E-4594-909C-84C419AB3C0A}" type="slidenum">
              <a:rPr lang="en-US" smtClean="0"/>
              <a:t>‹#›</a:t>
            </a:fld>
            <a:endParaRPr lang="en-US"/>
          </a:p>
        </p:txBody>
      </p:sp>
    </p:spTree>
    <p:extLst>
      <p:ext uri="{BB962C8B-B14F-4D97-AF65-F5344CB8AC3E}">
        <p14:creationId xmlns:p14="http://schemas.microsoft.com/office/powerpoint/2010/main" val="87364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9AD09-D25D-423A-BB71-1AA851ADF96D}" type="datetimeFigureOut">
              <a:rPr lang="en-US" smtClean="0"/>
              <a:t>2/19/2017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41F7E-663E-4594-909C-84C419AB3C0A}" type="slidenum">
              <a:rPr lang="en-US" smtClean="0"/>
              <a:t>‹#›</a:t>
            </a:fld>
            <a:endParaRPr lang="en-US"/>
          </a:p>
        </p:txBody>
      </p:sp>
    </p:spTree>
    <p:extLst>
      <p:ext uri="{BB962C8B-B14F-4D97-AF65-F5344CB8AC3E}">
        <p14:creationId xmlns:p14="http://schemas.microsoft.com/office/powerpoint/2010/main" val="243906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procure.gov.b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a2i.pmo.gov.bd/innovation-lab/lab/service-innovation-fund/government-to-citizen-serv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bris.lgd.gov.bd/pub/?pg=application_form" TargetMode="External"/><Relationship Id="rId3" Type="http://schemas.openxmlformats.org/officeDocument/2006/relationships/hyperlink" Target="http://www.nothi.gov.bd/users/login" TargetMode="External"/><Relationship Id="rId7" Type="http://schemas.openxmlformats.org/officeDocument/2006/relationships/hyperlink" Target="http://www.bmet.gov.bd/BMET/onlinaVisaCheckAction" TargetMode="External"/><Relationship Id="rId2" Type="http://schemas.openxmlformats.org/officeDocument/2006/relationships/hyperlink" Target="http://&#2441;&#2468;&#2509;&#2468;&#2480;&#2494;&#2471;&#2495;&#2453;&#2494;&#2480;.&#2476;&#2494;&#2434;&#2482;&#2494;/" TargetMode="External"/><Relationship Id="rId1" Type="http://schemas.openxmlformats.org/officeDocument/2006/relationships/slideLayout" Target="../slideLayouts/slideLayout2.xml"/><Relationship Id="rId6" Type="http://schemas.openxmlformats.org/officeDocument/2006/relationships/hyperlink" Target="http://www.cga.gov.bd/index.php?option=com_wrapper" TargetMode="External"/><Relationship Id="rId5" Type="http://schemas.openxmlformats.org/officeDocument/2006/relationships/hyperlink" Target="http://online.forms.gov.bd/" TargetMode="External"/><Relationship Id="rId10" Type="http://schemas.openxmlformats.org/officeDocument/2006/relationships/hyperlink" Target="https://services.nidw.gov.bd/" TargetMode="External"/><Relationship Id="rId4" Type="http://schemas.openxmlformats.org/officeDocument/2006/relationships/hyperlink" Target="http://www.dip.gov.bd/site/page/f2d015a9-1132-4426-8eef-147f1c4bac8a" TargetMode="External"/><Relationship Id="rId9" Type="http://schemas.openxmlformats.org/officeDocument/2006/relationships/hyperlink" Target="http://www.nbrepayment.gov.b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r>
              <a:rPr lang="en-US" dirty="0" err="1" smtClean="0"/>
              <a:t>gov</a:t>
            </a:r>
            <a:endParaRPr lang="en-US" dirty="0"/>
          </a:p>
        </p:txBody>
      </p:sp>
      <p:sp>
        <p:nvSpPr>
          <p:cNvPr id="3" name="Subtitle 2"/>
          <p:cNvSpPr>
            <a:spLocks noGrp="1"/>
          </p:cNvSpPr>
          <p:nvPr>
            <p:ph type="subTitle" idx="1"/>
          </p:nvPr>
        </p:nvSpPr>
        <p:spPr/>
        <p:txBody>
          <a:bodyPr/>
          <a:lstStyle/>
          <a:p>
            <a:r>
              <a:rPr lang="en-US" dirty="0" smtClean="0"/>
              <a:t>Imran Mahmud</a:t>
            </a:r>
            <a:endParaRPr lang="en-US" dirty="0"/>
          </a:p>
        </p:txBody>
      </p:sp>
    </p:spTree>
    <p:extLst>
      <p:ext uri="{BB962C8B-B14F-4D97-AF65-F5344CB8AC3E}">
        <p14:creationId xmlns:p14="http://schemas.microsoft.com/office/powerpoint/2010/main" val="158062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http://www.dip.gov.bd/site/page/f2d015a9-1132-4426-8eef-147f1c4bac8a</a:t>
            </a:r>
            <a:endParaRPr lang="en-US" dirty="0"/>
          </a:p>
        </p:txBody>
      </p:sp>
      <p:pic>
        <p:nvPicPr>
          <p:cNvPr id="4" name="Picture 3"/>
          <p:cNvPicPr>
            <a:picLocks noChangeAspect="1"/>
          </p:cNvPicPr>
          <p:nvPr/>
        </p:nvPicPr>
        <p:blipFill>
          <a:blip r:embed="rId2"/>
          <a:stretch>
            <a:fillRect/>
          </a:stretch>
        </p:blipFill>
        <p:spPr>
          <a:xfrm>
            <a:off x="1549958" y="1690688"/>
            <a:ext cx="9401175" cy="4848225"/>
          </a:xfrm>
          <a:prstGeom prst="rect">
            <a:avLst/>
          </a:prstGeom>
        </p:spPr>
      </p:pic>
    </p:spTree>
    <p:extLst>
      <p:ext uri="{BB962C8B-B14F-4D97-AF65-F5344CB8AC3E}">
        <p14:creationId xmlns:p14="http://schemas.microsoft.com/office/powerpoint/2010/main" val="94746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http://online.forms.gov.bd</a:t>
            </a:r>
            <a:endParaRPr lang="en-US" dirty="0"/>
          </a:p>
        </p:txBody>
      </p:sp>
      <p:pic>
        <p:nvPicPr>
          <p:cNvPr id="4" name="Picture 3"/>
          <p:cNvPicPr>
            <a:picLocks noChangeAspect="1"/>
          </p:cNvPicPr>
          <p:nvPr/>
        </p:nvPicPr>
        <p:blipFill>
          <a:blip r:embed="rId2"/>
          <a:stretch>
            <a:fillRect/>
          </a:stretch>
        </p:blipFill>
        <p:spPr>
          <a:xfrm>
            <a:off x="1" y="2036404"/>
            <a:ext cx="12067504" cy="4562475"/>
          </a:xfrm>
          <a:prstGeom prst="rect">
            <a:avLst/>
          </a:prstGeom>
        </p:spPr>
      </p:pic>
    </p:spTree>
    <p:extLst>
      <p:ext uri="{BB962C8B-B14F-4D97-AF65-F5344CB8AC3E}">
        <p14:creationId xmlns:p14="http://schemas.microsoft.com/office/powerpoint/2010/main" val="32387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https://services.nidw.gov.bd</a:t>
            </a:r>
            <a:endParaRPr lang="en-US" dirty="0"/>
          </a:p>
        </p:txBody>
      </p:sp>
      <p:pic>
        <p:nvPicPr>
          <p:cNvPr id="4" name="Picture 3"/>
          <p:cNvPicPr>
            <a:picLocks noChangeAspect="1"/>
          </p:cNvPicPr>
          <p:nvPr/>
        </p:nvPicPr>
        <p:blipFill>
          <a:blip r:embed="rId2"/>
          <a:stretch>
            <a:fillRect/>
          </a:stretch>
        </p:blipFill>
        <p:spPr>
          <a:xfrm>
            <a:off x="536083" y="1690688"/>
            <a:ext cx="9677400" cy="4657725"/>
          </a:xfrm>
          <a:prstGeom prst="rect">
            <a:avLst/>
          </a:prstGeom>
        </p:spPr>
      </p:pic>
    </p:spTree>
    <p:extLst>
      <p:ext uri="{BB962C8B-B14F-4D97-AF65-F5344CB8AC3E}">
        <p14:creationId xmlns:p14="http://schemas.microsoft.com/office/powerpoint/2010/main" val="298325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http://www.infokosh.gov.bd</a:t>
            </a:r>
            <a:endParaRPr lang="en-US" dirty="0"/>
          </a:p>
        </p:txBody>
      </p:sp>
      <p:pic>
        <p:nvPicPr>
          <p:cNvPr id="4" name="Picture 3"/>
          <p:cNvPicPr>
            <a:picLocks noChangeAspect="1"/>
          </p:cNvPicPr>
          <p:nvPr/>
        </p:nvPicPr>
        <p:blipFill>
          <a:blip r:embed="rId2"/>
          <a:stretch>
            <a:fillRect/>
          </a:stretch>
        </p:blipFill>
        <p:spPr>
          <a:xfrm>
            <a:off x="936536" y="1451422"/>
            <a:ext cx="9391650" cy="4933950"/>
          </a:xfrm>
          <a:prstGeom prst="rect">
            <a:avLst/>
          </a:prstGeom>
        </p:spPr>
      </p:pic>
    </p:spTree>
    <p:extLst>
      <p:ext uri="{BB962C8B-B14F-4D97-AF65-F5344CB8AC3E}">
        <p14:creationId xmlns:p14="http://schemas.microsoft.com/office/powerpoint/2010/main" val="350200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3487" y="528637"/>
            <a:ext cx="10792496" cy="5800725"/>
          </a:xfrm>
          <a:prstGeom prst="rect">
            <a:avLst/>
          </a:prstGeom>
        </p:spPr>
      </p:pic>
    </p:spTree>
    <p:extLst>
      <p:ext uri="{BB962C8B-B14F-4D97-AF65-F5344CB8AC3E}">
        <p14:creationId xmlns:p14="http://schemas.microsoft.com/office/powerpoint/2010/main" val="387377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existing projects</a:t>
            </a:r>
            <a:endParaRPr lang="en-US" dirty="0"/>
          </a:p>
        </p:txBody>
      </p:sp>
      <p:sp>
        <p:nvSpPr>
          <p:cNvPr id="3" name="Content Placeholder 2"/>
          <p:cNvSpPr>
            <a:spLocks noGrp="1"/>
          </p:cNvSpPr>
          <p:nvPr>
            <p:ph idx="1"/>
          </p:nvPr>
        </p:nvSpPr>
        <p:spPr/>
        <p:txBody>
          <a:bodyPr/>
          <a:lstStyle/>
          <a:p>
            <a:pPr marL="0" indent="0">
              <a:buNone/>
            </a:pPr>
            <a:r>
              <a:rPr lang="en-US" b="1" dirty="0" smtClean="0"/>
              <a:t>Education</a:t>
            </a:r>
          </a:p>
          <a:p>
            <a:pPr lvl="0"/>
            <a:r>
              <a:rPr lang="en-MY" dirty="0"/>
              <a:t>Multimedia classroom</a:t>
            </a:r>
            <a:endParaRPr lang="en-US" dirty="0"/>
          </a:p>
          <a:p>
            <a:pPr lvl="0"/>
            <a:r>
              <a:rPr lang="en-MY" dirty="0"/>
              <a:t>Teacher portal</a:t>
            </a:r>
            <a:endParaRPr lang="en-US" dirty="0"/>
          </a:p>
          <a:p>
            <a:pPr marL="0" indent="0">
              <a:buNone/>
            </a:pPr>
            <a:r>
              <a:rPr lang="en-MY" b="1" dirty="0"/>
              <a:t>Agriculture</a:t>
            </a:r>
            <a:endParaRPr lang="en-US" b="1" dirty="0"/>
          </a:p>
          <a:p>
            <a:pPr lvl="0"/>
            <a:r>
              <a:rPr lang="en-MY" dirty="0"/>
              <a:t>Digitally completion and standardization of Plants Problems Identification System (DPPIS)</a:t>
            </a:r>
            <a:endParaRPr lang="en-US" dirty="0"/>
          </a:p>
          <a:p>
            <a:pPr lvl="0"/>
            <a:r>
              <a:rPr lang="en-MY" dirty="0"/>
              <a:t>Online Fertilizer Recommendation: Automation of data processing and data updating</a:t>
            </a:r>
            <a:endParaRPr lang="en-US" dirty="0"/>
          </a:p>
          <a:p>
            <a:endParaRPr lang="en-US" dirty="0"/>
          </a:p>
        </p:txBody>
      </p:sp>
    </p:spTree>
    <p:extLst>
      <p:ext uri="{BB962C8B-B14F-4D97-AF65-F5344CB8AC3E}">
        <p14:creationId xmlns:p14="http://schemas.microsoft.com/office/powerpoint/2010/main" val="289044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MY" b="1" dirty="0"/>
              <a:t>Health</a:t>
            </a:r>
            <a:endParaRPr lang="en-US" b="1" dirty="0"/>
          </a:p>
          <a:p>
            <a:r>
              <a:rPr lang="en-US" dirty="0" smtClean="0"/>
              <a:t>Ma o </a:t>
            </a:r>
            <a:r>
              <a:rPr lang="en-US" dirty="0" err="1" smtClean="0"/>
              <a:t>Shishu</a:t>
            </a:r>
            <a:endParaRPr lang="en-US" dirty="0" smtClean="0"/>
          </a:p>
          <a:p>
            <a:pPr marL="0" indent="0">
              <a:buNone/>
            </a:pPr>
            <a:r>
              <a:rPr lang="en-MY" b="1" dirty="0"/>
              <a:t>Disability</a:t>
            </a:r>
            <a:endParaRPr lang="en-US" b="1" dirty="0"/>
          </a:p>
          <a:p>
            <a:pPr lvl="0"/>
            <a:r>
              <a:rPr lang="en-MY" dirty="0"/>
              <a:t>Multimedia talking book (DAISY MULTIMEDIA TALKING BOOK)</a:t>
            </a:r>
            <a:endParaRPr lang="en-US" dirty="0"/>
          </a:p>
          <a:p>
            <a:pPr marL="0" indent="0">
              <a:buNone/>
            </a:pPr>
            <a:r>
              <a:rPr lang="en-US" b="1" dirty="0" smtClean="0"/>
              <a:t>Land</a:t>
            </a:r>
          </a:p>
          <a:p>
            <a:pPr lvl="0"/>
            <a:r>
              <a:rPr lang="en-MY" dirty="0"/>
              <a:t>LISF (Land Information and Service Framework)</a:t>
            </a:r>
            <a:endParaRPr lang="en-US" dirty="0"/>
          </a:p>
          <a:p>
            <a:pPr lvl="0"/>
            <a:r>
              <a:rPr lang="en-MY" b="1" dirty="0"/>
              <a:t>One Stop Service in the Land Office to Solve Land Disposal</a:t>
            </a:r>
            <a:endParaRPr lang="en-US" b="1" dirty="0"/>
          </a:p>
          <a:p>
            <a:endParaRPr lang="en-US" dirty="0"/>
          </a:p>
        </p:txBody>
      </p:sp>
    </p:spTree>
    <p:extLst>
      <p:ext uri="{BB962C8B-B14F-4D97-AF65-F5344CB8AC3E}">
        <p14:creationId xmlns:p14="http://schemas.microsoft.com/office/powerpoint/2010/main" val="334549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Law</a:t>
            </a:r>
          </a:p>
          <a:p>
            <a:r>
              <a:rPr lang="en-MY" dirty="0"/>
              <a:t>Increasing the Activity of Women Prevention Cell</a:t>
            </a:r>
            <a:endParaRPr lang="en-US" dirty="0"/>
          </a:p>
          <a:p>
            <a:r>
              <a:rPr lang="en-MY" dirty="0"/>
              <a:t>E mobile court</a:t>
            </a:r>
            <a:endParaRPr lang="en-US" dirty="0"/>
          </a:p>
          <a:p>
            <a:pPr marL="0" indent="0">
              <a:buNone/>
            </a:pPr>
            <a:r>
              <a:rPr lang="en-MY" b="1" dirty="0"/>
              <a:t>Environment</a:t>
            </a:r>
            <a:endParaRPr lang="en-US" b="1" dirty="0"/>
          </a:p>
          <a:p>
            <a:r>
              <a:rPr lang="en-MY" dirty="0"/>
              <a:t>Online Environment Clearance Certificate</a:t>
            </a:r>
            <a:endParaRPr lang="en-US" dirty="0"/>
          </a:p>
          <a:p>
            <a:endParaRPr lang="en-US" dirty="0"/>
          </a:p>
        </p:txBody>
      </p:sp>
    </p:spTree>
    <p:extLst>
      <p:ext uri="{BB962C8B-B14F-4D97-AF65-F5344CB8AC3E}">
        <p14:creationId xmlns:p14="http://schemas.microsoft.com/office/powerpoint/2010/main" val="242288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projects</a:t>
            </a:r>
            <a:endParaRPr lang="en-US" dirty="0"/>
          </a:p>
        </p:txBody>
      </p:sp>
      <p:sp>
        <p:nvSpPr>
          <p:cNvPr id="3" name="Content Placeholder 2"/>
          <p:cNvSpPr>
            <a:spLocks noGrp="1"/>
          </p:cNvSpPr>
          <p:nvPr>
            <p:ph idx="1"/>
          </p:nvPr>
        </p:nvSpPr>
        <p:spPr/>
        <p:txBody>
          <a:bodyPr>
            <a:normAutofit fontScale="92500" lnSpcReduction="10000"/>
          </a:bodyPr>
          <a:lstStyle/>
          <a:p>
            <a:pPr lvl="0"/>
            <a:r>
              <a:rPr lang="en-MY" b="1" dirty="0"/>
              <a:t>Multimodal transport web </a:t>
            </a:r>
            <a:r>
              <a:rPr lang="en-MY" b="1" dirty="0" smtClean="0"/>
              <a:t>portal</a:t>
            </a:r>
            <a:r>
              <a:rPr lang="en-US" dirty="0" smtClean="0"/>
              <a:t>: </a:t>
            </a:r>
            <a:r>
              <a:rPr lang="en-MY" dirty="0" smtClean="0"/>
              <a:t>A </a:t>
            </a:r>
            <a:r>
              <a:rPr lang="en-MY" dirty="0"/>
              <a:t>web portal where the citizens will have access to all the necessary details of the multimodal transportation services in Bangladesh including details of ticket pricing, transport quality, nearest booths and routes.</a:t>
            </a:r>
            <a:endParaRPr lang="en-US" dirty="0"/>
          </a:p>
          <a:p>
            <a:pPr lvl="0"/>
            <a:r>
              <a:rPr lang="en-MY" b="1" dirty="0"/>
              <a:t>Maintenance of Ordinary Account of postal savings bank using smart </a:t>
            </a:r>
            <a:r>
              <a:rPr lang="en-MY" b="1" dirty="0" smtClean="0"/>
              <a:t>card</a:t>
            </a:r>
            <a:r>
              <a:rPr lang="en-US" b="1" dirty="0" smtClean="0"/>
              <a:t>: </a:t>
            </a:r>
            <a:r>
              <a:rPr lang="en-MY" dirty="0" smtClean="0"/>
              <a:t>Introduction </a:t>
            </a:r>
            <a:r>
              <a:rPr lang="en-MY" dirty="0"/>
              <a:t>of postal cash card using mobile with GPRS connectivity and connected with central server.</a:t>
            </a:r>
            <a:endParaRPr lang="en-US" dirty="0"/>
          </a:p>
          <a:p>
            <a:pPr lvl="0"/>
            <a:r>
              <a:rPr lang="en-MY" b="1" dirty="0"/>
              <a:t>Prototyping a cell phone tour for museums that will enrich the learning experience of </a:t>
            </a:r>
            <a:r>
              <a:rPr lang="en-MY" b="1" dirty="0" smtClean="0"/>
              <a:t>public</a:t>
            </a:r>
            <a:r>
              <a:rPr lang="en-US" dirty="0" smtClean="0"/>
              <a:t>: </a:t>
            </a:r>
            <a:r>
              <a:rPr lang="en-MY" dirty="0" smtClean="0"/>
              <a:t>A </a:t>
            </a:r>
            <a:r>
              <a:rPr lang="en-MY" dirty="0"/>
              <a:t>cell phone tour containing text, audio, visual image, music, etc. of museums and cultural heritage sites which are downloadable and usable in offline mode benefitting scholars, teachers, students and general people.</a:t>
            </a:r>
            <a:endParaRPr lang="en-US" dirty="0"/>
          </a:p>
          <a:p>
            <a:endParaRPr lang="en-US" dirty="0"/>
          </a:p>
        </p:txBody>
      </p:sp>
    </p:spTree>
    <p:extLst>
      <p:ext uri="{BB962C8B-B14F-4D97-AF65-F5344CB8AC3E}">
        <p14:creationId xmlns:p14="http://schemas.microsoft.com/office/powerpoint/2010/main" val="234060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MY" dirty="0"/>
              <a:t>Smart Holding Assessment and Tax Management System</a:t>
            </a:r>
            <a:endParaRPr lang="en-US" dirty="0"/>
          </a:p>
          <a:p>
            <a:pPr lvl="0"/>
            <a:r>
              <a:rPr lang="en-MY" dirty="0"/>
              <a:t>SMS-based Jute Purchase and Sales</a:t>
            </a:r>
            <a:endParaRPr lang="en-US" dirty="0"/>
          </a:p>
          <a:p>
            <a:pPr lvl="0"/>
            <a:r>
              <a:rPr lang="en-MY" dirty="0"/>
              <a:t>Mobile app for Bangladesh Public Service Commission Exams</a:t>
            </a:r>
            <a:endParaRPr lang="en-US" dirty="0"/>
          </a:p>
          <a:p>
            <a:pPr lvl="0"/>
            <a:r>
              <a:rPr lang="en-MY" dirty="0"/>
              <a:t>Electronic Driver License Issue</a:t>
            </a:r>
            <a:endParaRPr lang="en-US" dirty="0"/>
          </a:p>
          <a:p>
            <a:pPr lvl="0"/>
            <a:r>
              <a:rPr lang="en-MY" dirty="0"/>
              <a:t>Property Management System of </a:t>
            </a:r>
            <a:r>
              <a:rPr lang="en-MY" dirty="0" err="1"/>
              <a:t>Narayanganj</a:t>
            </a:r>
            <a:r>
              <a:rPr lang="en-MY" dirty="0"/>
              <a:t> City Corporation</a:t>
            </a:r>
            <a:endParaRPr lang="en-US" dirty="0"/>
          </a:p>
          <a:p>
            <a:pPr lvl="0"/>
            <a:r>
              <a:rPr lang="en-MY" dirty="0"/>
              <a:t>Automation of data processing and data updating in Online Fertilizer Recommendation System</a:t>
            </a:r>
            <a:endParaRPr lang="en-US" dirty="0"/>
          </a:p>
          <a:p>
            <a:pPr lvl="0"/>
            <a:r>
              <a:rPr lang="en-MY" dirty="0"/>
              <a:t>Mobile application for Emergency </a:t>
            </a:r>
            <a:r>
              <a:rPr lang="en-MY" dirty="0" smtClean="0"/>
              <a:t>Services</a:t>
            </a:r>
            <a:endParaRPr lang="en-US" dirty="0"/>
          </a:p>
          <a:p>
            <a:endParaRPr lang="en-US" dirty="0"/>
          </a:p>
        </p:txBody>
      </p:sp>
    </p:spTree>
    <p:extLst>
      <p:ext uri="{BB962C8B-B14F-4D97-AF65-F5344CB8AC3E}">
        <p14:creationId xmlns:p14="http://schemas.microsoft.com/office/powerpoint/2010/main" val="159367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concept of electronic government (</a:t>
            </a:r>
            <a:r>
              <a:rPr lang="en-US" dirty="0" err="1" smtClean="0"/>
              <a:t>eGov</a:t>
            </a:r>
            <a:r>
              <a:rPr lang="en-US" dirty="0" smtClean="0"/>
              <a:t>), sometimes electronic governance, is about to emerge from a practitioners’ concept to one that also attracts research. </a:t>
            </a:r>
            <a:r>
              <a:rPr lang="en-US" dirty="0" err="1" smtClean="0"/>
              <a:t>eGov</a:t>
            </a:r>
            <a:r>
              <a:rPr lang="en-US" dirty="0" smtClean="0"/>
              <a:t> generally refers certainly to more use of IT, but more importantly to attempts to achieve more strategic use of IT in the public sector.</a:t>
            </a:r>
          </a:p>
          <a:p>
            <a:pPr algn="just"/>
            <a:r>
              <a:rPr lang="en-MY" dirty="0"/>
              <a:t>E-government is also known by different terms such as Electronic Government, Electronic Governance, </a:t>
            </a:r>
            <a:r>
              <a:rPr lang="en-US" dirty="0" smtClean="0"/>
              <a:t> </a:t>
            </a:r>
            <a:r>
              <a:rPr lang="en-MY" dirty="0" smtClean="0"/>
              <a:t>Digital </a:t>
            </a:r>
            <a:r>
              <a:rPr lang="en-MY" dirty="0"/>
              <a:t>Government, Online </a:t>
            </a:r>
            <a:r>
              <a:rPr lang="en-MY" dirty="0" smtClean="0"/>
              <a:t>Government, E-</a:t>
            </a:r>
            <a:r>
              <a:rPr lang="en-MY" dirty="0" err="1" smtClean="0"/>
              <a:t>gov</a:t>
            </a:r>
            <a:r>
              <a:rPr lang="en-MY" dirty="0" err="1"/>
              <a:t>.</a:t>
            </a:r>
            <a:r>
              <a:rPr lang="en-US" dirty="0" smtClean="0"/>
              <a:t> </a:t>
            </a:r>
          </a:p>
          <a:p>
            <a:pPr algn="just"/>
            <a:r>
              <a:rPr lang="en-MY" dirty="0"/>
              <a:t>World Bank, (2001) define E-government as the government owned or operated systems of </a:t>
            </a:r>
            <a:r>
              <a:rPr lang="en-MY" dirty="0" smtClean="0"/>
              <a:t>information </a:t>
            </a:r>
            <a:r>
              <a:rPr lang="en-MY" dirty="0"/>
              <a:t>and communication technologies that transform relations with citizens, the private sector and/or </a:t>
            </a:r>
            <a:r>
              <a:rPr lang="en-MY" dirty="0" smtClean="0"/>
              <a:t>other </a:t>
            </a:r>
            <a:r>
              <a:rPr lang="en-MY" dirty="0"/>
              <a:t>government agencies so as to promote citizens’ empowerment, improve service delivery, strengthen </a:t>
            </a:r>
            <a:r>
              <a:rPr lang="en-MY" dirty="0" smtClean="0"/>
              <a:t>accountability</a:t>
            </a:r>
            <a:r>
              <a:rPr lang="en-MY" dirty="0"/>
              <a:t>, increase transparency, or improve government efficiency </a:t>
            </a:r>
            <a:endParaRPr lang="en-US" dirty="0"/>
          </a:p>
          <a:p>
            <a:endParaRPr lang="en-US" dirty="0"/>
          </a:p>
        </p:txBody>
      </p:sp>
    </p:spTree>
    <p:extLst>
      <p:ext uri="{BB962C8B-B14F-4D97-AF65-F5344CB8AC3E}">
        <p14:creationId xmlns:p14="http://schemas.microsoft.com/office/powerpoint/2010/main" val="68548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21879" y="0"/>
            <a:ext cx="11231921" cy="6168980"/>
          </a:xfrm>
          <a:prstGeom prst="rect">
            <a:avLst/>
          </a:prstGeom>
        </p:spPr>
      </p:pic>
    </p:spTree>
    <p:extLst>
      <p:ext uri="{BB962C8B-B14F-4D97-AF65-F5344CB8AC3E}">
        <p14:creationId xmlns:p14="http://schemas.microsoft.com/office/powerpoint/2010/main" val="303552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https://www.eprocure.gov.bd</a:t>
            </a:r>
            <a:r>
              <a:rPr lang="en-US" dirty="0" smtClean="0"/>
              <a:t> (G2B)</a:t>
            </a:r>
            <a:endParaRPr lang="en-US" dirty="0"/>
          </a:p>
        </p:txBody>
      </p:sp>
      <p:pic>
        <p:nvPicPr>
          <p:cNvPr id="4" name="Picture 3"/>
          <p:cNvPicPr>
            <a:picLocks noChangeAspect="1"/>
          </p:cNvPicPr>
          <p:nvPr/>
        </p:nvPicPr>
        <p:blipFill>
          <a:blip r:embed="rId3"/>
          <a:stretch>
            <a:fillRect/>
          </a:stretch>
        </p:blipFill>
        <p:spPr>
          <a:xfrm>
            <a:off x="128789" y="1690688"/>
            <a:ext cx="11513712" cy="4486275"/>
          </a:xfrm>
          <a:prstGeom prst="rect">
            <a:avLst/>
          </a:prstGeom>
        </p:spPr>
      </p:pic>
    </p:spTree>
    <p:extLst>
      <p:ext uri="{BB962C8B-B14F-4D97-AF65-F5344CB8AC3E}">
        <p14:creationId xmlns:p14="http://schemas.microsoft.com/office/powerpoint/2010/main" val="397728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Content Placeholder 2"/>
          <p:cNvSpPr>
            <a:spLocks noGrp="1"/>
          </p:cNvSpPr>
          <p:nvPr>
            <p:ph idx="1"/>
          </p:nvPr>
        </p:nvSpPr>
        <p:spPr/>
        <p:txBody>
          <a:bodyPr/>
          <a:lstStyle/>
          <a:p>
            <a:r>
              <a:rPr lang="en-US" dirty="0" smtClean="0"/>
              <a:t>http://www.a2i.pmo.gov.bd/wp-content/uploads/2016/08/a2i_Success_Story_Book-2010.pdf?autoplay=1</a:t>
            </a:r>
            <a:endParaRPr lang="en-US" dirty="0"/>
          </a:p>
        </p:txBody>
      </p:sp>
    </p:spTree>
    <p:extLst>
      <p:ext uri="{BB962C8B-B14F-4D97-AF65-F5344CB8AC3E}">
        <p14:creationId xmlns:p14="http://schemas.microsoft.com/office/powerpoint/2010/main" val="429470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a:t>
            </a:r>
            <a:r>
              <a:rPr lang="en-US" dirty="0" err="1" smtClean="0"/>
              <a:t>gov</a:t>
            </a:r>
            <a:endParaRPr lang="en-US" dirty="0"/>
          </a:p>
        </p:txBody>
      </p:sp>
      <p:sp>
        <p:nvSpPr>
          <p:cNvPr id="3" name="Content Placeholder 2"/>
          <p:cNvSpPr>
            <a:spLocks noGrp="1"/>
          </p:cNvSpPr>
          <p:nvPr>
            <p:ph idx="1"/>
          </p:nvPr>
        </p:nvSpPr>
        <p:spPr/>
        <p:txBody>
          <a:bodyPr/>
          <a:lstStyle/>
          <a:p>
            <a:r>
              <a:rPr lang="en-US" dirty="0" smtClean="0"/>
              <a:t>G2C</a:t>
            </a:r>
          </a:p>
          <a:p>
            <a:r>
              <a:rPr lang="en-US" dirty="0" smtClean="0"/>
              <a:t>G2B</a:t>
            </a:r>
          </a:p>
          <a:p>
            <a:r>
              <a:rPr lang="en-US" dirty="0" smtClean="0"/>
              <a:t>G2G</a:t>
            </a:r>
          </a:p>
          <a:p>
            <a:r>
              <a:rPr lang="en-US" dirty="0" smtClean="0"/>
              <a:t>G2E</a:t>
            </a:r>
            <a:endParaRPr lang="en-US" dirty="0"/>
          </a:p>
        </p:txBody>
      </p:sp>
      <p:pic>
        <p:nvPicPr>
          <p:cNvPr id="4" name="Picture 3"/>
          <p:cNvPicPr>
            <a:picLocks noChangeAspect="1"/>
          </p:cNvPicPr>
          <p:nvPr/>
        </p:nvPicPr>
        <p:blipFill>
          <a:blip r:embed="rId2"/>
          <a:stretch>
            <a:fillRect/>
          </a:stretch>
        </p:blipFill>
        <p:spPr>
          <a:xfrm>
            <a:off x="6268724" y="1690688"/>
            <a:ext cx="3724275" cy="2990850"/>
          </a:xfrm>
          <a:prstGeom prst="rect">
            <a:avLst/>
          </a:prstGeom>
        </p:spPr>
      </p:pic>
    </p:spTree>
    <p:extLst>
      <p:ext uri="{BB962C8B-B14F-4D97-AF65-F5344CB8AC3E}">
        <p14:creationId xmlns:p14="http://schemas.microsoft.com/office/powerpoint/2010/main" val="21448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G2C</a:t>
            </a:r>
            <a:endParaRPr lang="en-US" dirty="0"/>
          </a:p>
        </p:txBody>
      </p:sp>
      <p:sp>
        <p:nvSpPr>
          <p:cNvPr id="3" name="Content Placeholder 2"/>
          <p:cNvSpPr>
            <a:spLocks noGrp="1"/>
          </p:cNvSpPr>
          <p:nvPr>
            <p:ph idx="1"/>
          </p:nvPr>
        </p:nvSpPr>
        <p:spPr/>
        <p:txBody>
          <a:bodyPr/>
          <a:lstStyle/>
          <a:p>
            <a:pPr algn="just"/>
            <a:r>
              <a:rPr lang="en-MY" dirty="0"/>
              <a:t>The majority of government services come under this application, towards providing citizens and others with  comprehensive electronic resources to respond to individuals’ routine concerns </a:t>
            </a:r>
            <a:r>
              <a:rPr lang="en-MY" dirty="0" smtClean="0"/>
              <a:t>and government </a:t>
            </a:r>
            <a:r>
              <a:rPr lang="en-MY" dirty="0"/>
              <a:t>transactions.  </a:t>
            </a:r>
            <a:endParaRPr lang="en-MY" dirty="0" smtClean="0"/>
          </a:p>
          <a:p>
            <a:pPr algn="just"/>
            <a:r>
              <a:rPr lang="en-MY" dirty="0" smtClean="0"/>
              <a:t>Government </a:t>
            </a:r>
            <a:r>
              <a:rPr lang="en-MY" dirty="0"/>
              <a:t>and citizens will continuously communicate when implementing e-government, thus supporting </a:t>
            </a:r>
            <a:r>
              <a:rPr lang="en-MY" dirty="0" smtClean="0"/>
              <a:t>accountability</a:t>
            </a:r>
            <a:r>
              <a:rPr lang="en-MY" dirty="0"/>
              <a:t>, democracy and improvements to public services. </a:t>
            </a:r>
            <a:endParaRPr lang="en-US" dirty="0"/>
          </a:p>
          <a:p>
            <a:pPr algn="just"/>
            <a:endParaRPr lang="en-US" dirty="0"/>
          </a:p>
        </p:txBody>
      </p:sp>
    </p:spTree>
    <p:extLst>
      <p:ext uri="{BB962C8B-B14F-4D97-AF65-F5344CB8AC3E}">
        <p14:creationId xmlns:p14="http://schemas.microsoft.com/office/powerpoint/2010/main" val="71604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G2C</a:t>
            </a:r>
            <a:endParaRPr lang="en-US" dirty="0"/>
          </a:p>
        </p:txBody>
      </p:sp>
      <p:sp>
        <p:nvSpPr>
          <p:cNvPr id="3" name="Content Placeholder 2"/>
          <p:cNvSpPr>
            <a:spLocks noGrp="1"/>
          </p:cNvSpPr>
          <p:nvPr>
            <p:ph idx="1"/>
          </p:nvPr>
        </p:nvSpPr>
        <p:spPr/>
        <p:txBody>
          <a:bodyPr/>
          <a:lstStyle/>
          <a:p>
            <a:r>
              <a:rPr lang="en-US" dirty="0"/>
              <a:t>a</a:t>
            </a:r>
            <a:r>
              <a:rPr lang="en-US" dirty="0" smtClean="0"/>
              <a:t>2i , Access to Information</a:t>
            </a:r>
          </a:p>
          <a:p>
            <a:r>
              <a:rPr lang="en-MY" u="sng" dirty="0">
                <a:hlinkClick r:id="rId2"/>
              </a:rPr>
              <a:t>http://a2i.pmo.gov.bd/innovation-lab/lab/service-innovation-fund/government-to-citizen-services/</a:t>
            </a:r>
            <a:endParaRPr lang="en-US" dirty="0"/>
          </a:p>
          <a:p>
            <a:endParaRPr lang="en-US" dirty="0"/>
          </a:p>
        </p:txBody>
      </p:sp>
    </p:spTree>
    <p:extLst>
      <p:ext uri="{BB962C8B-B14F-4D97-AF65-F5344CB8AC3E}">
        <p14:creationId xmlns:p14="http://schemas.microsoft.com/office/powerpoint/2010/main" val="329940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Projects</a:t>
            </a:r>
            <a:endParaRPr lang="en-US" dirty="0"/>
          </a:p>
        </p:txBody>
      </p:sp>
      <p:sp>
        <p:nvSpPr>
          <p:cNvPr id="3" name="Content Placeholder 2"/>
          <p:cNvSpPr>
            <a:spLocks noGrp="1"/>
          </p:cNvSpPr>
          <p:nvPr>
            <p:ph idx="1"/>
          </p:nvPr>
        </p:nvSpPr>
        <p:spPr/>
        <p:txBody>
          <a:bodyPr>
            <a:normAutofit lnSpcReduction="10000"/>
          </a:bodyPr>
          <a:lstStyle/>
          <a:p>
            <a:r>
              <a:rPr lang="as-IN" dirty="0">
                <a:hlinkClick r:id="rId2" tooltip="উত্তরাধিকার ক্যালকুলেটর"/>
              </a:rPr>
              <a:t>উত্তরাধিকার ক্যালকুলেটর</a:t>
            </a:r>
            <a:endParaRPr lang="as-IN" dirty="0"/>
          </a:p>
          <a:p>
            <a:r>
              <a:rPr lang="as-IN" dirty="0">
                <a:hlinkClick r:id="rId3" tooltip="নথি"/>
              </a:rPr>
              <a:t>নথি</a:t>
            </a:r>
            <a:endParaRPr lang="as-IN" dirty="0"/>
          </a:p>
          <a:p>
            <a:r>
              <a:rPr lang="as-IN" dirty="0">
                <a:hlinkClick r:id="rId4" tooltip="অনলাইনে পাসপোর্টের আবেদন"/>
              </a:rPr>
              <a:t>অনলাইনে পাসপোর্টের আবেদন</a:t>
            </a:r>
            <a:endParaRPr lang="as-IN" dirty="0"/>
          </a:p>
          <a:p>
            <a:r>
              <a:rPr lang="as-IN" dirty="0">
                <a:hlinkClick r:id="rId5" tooltip="অনলাইনে সেবার আবেদন"/>
              </a:rPr>
              <a:t>অনলাইনে সেবার আবেদন</a:t>
            </a:r>
            <a:endParaRPr lang="as-IN" dirty="0"/>
          </a:p>
          <a:p>
            <a:r>
              <a:rPr lang="as-IN" dirty="0">
                <a:hlinkClick r:id="rId6" tooltip="অনলাইন চালান যাচাইকরণ"/>
              </a:rPr>
              <a:t>অনলাইন চালান যাচাইকরণ</a:t>
            </a:r>
            <a:endParaRPr lang="as-IN" dirty="0"/>
          </a:p>
          <a:p>
            <a:r>
              <a:rPr lang="as-IN" dirty="0">
                <a:hlinkClick r:id="rId7" tooltip=" ভিসা যাচাই "/>
              </a:rPr>
              <a:t>ভিসা যাচাই</a:t>
            </a:r>
            <a:endParaRPr lang="as-IN" dirty="0"/>
          </a:p>
          <a:p>
            <a:r>
              <a:rPr lang="as-IN" dirty="0">
                <a:hlinkClick r:id="rId8" tooltip="জন্ম ও মৃত্যু নিবন্ধন"/>
              </a:rPr>
              <a:t>জন্ম ও মৃত্যু নিবন্ধন</a:t>
            </a:r>
            <a:endParaRPr lang="as-IN" dirty="0"/>
          </a:p>
          <a:p>
            <a:r>
              <a:rPr lang="as-IN" dirty="0">
                <a:hlinkClick r:id="rId9" tooltip="অনলাইন আয়কর পরিশোধ"/>
              </a:rPr>
              <a:t>অনলাইন আয়কর পরিশোধ</a:t>
            </a:r>
            <a:endParaRPr lang="as-IN" dirty="0"/>
          </a:p>
          <a:p>
            <a:r>
              <a:rPr lang="as-IN" dirty="0">
                <a:hlinkClick r:id="rId10" tooltip="জাতীয় পরিচয়পত্রের তথ্য হালনাগাদকরণ"/>
              </a:rPr>
              <a:t>জাতীয় পরিচয়পত্রের তথ্য হালনাগাদকরণ</a:t>
            </a:r>
            <a:endParaRPr lang="as-IN" dirty="0"/>
          </a:p>
          <a:p>
            <a:endParaRPr lang="en-US" dirty="0"/>
          </a:p>
        </p:txBody>
      </p:sp>
    </p:spTree>
    <p:extLst>
      <p:ext uri="{BB962C8B-B14F-4D97-AF65-F5344CB8AC3E}">
        <p14:creationId xmlns:p14="http://schemas.microsoft.com/office/powerpoint/2010/main" val="246575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789" y="1537684"/>
            <a:ext cx="12268200" cy="4838700"/>
          </a:xfrm>
          <a:prstGeom prst="rect">
            <a:avLst/>
          </a:prstGeom>
        </p:spPr>
      </p:pic>
      <p:sp>
        <p:nvSpPr>
          <p:cNvPr id="5" name="TextBox 4"/>
          <p:cNvSpPr txBox="1"/>
          <p:nvPr/>
        </p:nvSpPr>
        <p:spPr>
          <a:xfrm>
            <a:off x="373487" y="412123"/>
            <a:ext cx="2420278" cy="369332"/>
          </a:xfrm>
          <a:prstGeom prst="rect">
            <a:avLst/>
          </a:prstGeom>
          <a:noFill/>
        </p:spPr>
        <p:txBody>
          <a:bodyPr wrap="none" rtlCol="0">
            <a:spAutoFit/>
          </a:bodyPr>
          <a:lstStyle/>
          <a:p>
            <a:r>
              <a:rPr lang="en-US" dirty="0" smtClean="0"/>
              <a:t>http://</a:t>
            </a:r>
            <a:r>
              <a:rPr lang="as-IN" dirty="0" smtClean="0"/>
              <a:t>উত্তরাধিকার.বাংলা</a:t>
            </a:r>
            <a:endParaRPr lang="en-US" dirty="0"/>
          </a:p>
        </p:txBody>
      </p:sp>
    </p:spTree>
    <p:extLst>
      <p:ext uri="{BB962C8B-B14F-4D97-AF65-F5344CB8AC3E}">
        <p14:creationId xmlns:p14="http://schemas.microsoft.com/office/powerpoint/2010/main" val="150074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031" y="193183"/>
            <a:ext cx="12231844" cy="6078828"/>
          </a:xfrm>
          <a:prstGeom prst="rect">
            <a:avLst/>
          </a:prstGeom>
        </p:spPr>
      </p:pic>
    </p:spTree>
    <p:extLst>
      <p:ext uri="{BB962C8B-B14F-4D97-AF65-F5344CB8AC3E}">
        <p14:creationId xmlns:p14="http://schemas.microsoft.com/office/powerpoint/2010/main" val="90105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146185"/>
            <a:ext cx="10515600" cy="1325563"/>
          </a:xfrm>
        </p:spPr>
        <p:txBody>
          <a:bodyPr/>
          <a:lstStyle/>
          <a:p>
            <a:r>
              <a:rPr lang="en-US" dirty="0" smtClean="0"/>
              <a:t>http://www.nothi.gov.bd/dak_nagoriks/OnlineAbedon</a:t>
            </a:r>
            <a:endParaRPr lang="en-US" dirty="0"/>
          </a:p>
        </p:txBody>
      </p:sp>
      <p:pic>
        <p:nvPicPr>
          <p:cNvPr id="4" name="Picture 3"/>
          <p:cNvPicPr>
            <a:picLocks noChangeAspect="1"/>
          </p:cNvPicPr>
          <p:nvPr/>
        </p:nvPicPr>
        <p:blipFill>
          <a:blip r:embed="rId2"/>
          <a:stretch>
            <a:fillRect/>
          </a:stretch>
        </p:blipFill>
        <p:spPr>
          <a:xfrm>
            <a:off x="756164" y="1321761"/>
            <a:ext cx="10525125" cy="5038725"/>
          </a:xfrm>
          <a:prstGeom prst="rect">
            <a:avLst/>
          </a:prstGeom>
        </p:spPr>
      </p:pic>
    </p:spTree>
    <p:extLst>
      <p:ext uri="{BB962C8B-B14F-4D97-AF65-F5344CB8AC3E}">
        <p14:creationId xmlns:p14="http://schemas.microsoft.com/office/powerpoint/2010/main" val="3934362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517</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Vrinda</vt:lpstr>
      <vt:lpstr>Office Theme</vt:lpstr>
      <vt:lpstr>E-gov</vt:lpstr>
      <vt:lpstr>Definition</vt:lpstr>
      <vt:lpstr>Types of E-gov</vt:lpstr>
      <vt:lpstr>G2C</vt:lpstr>
      <vt:lpstr>G2C</vt:lpstr>
      <vt:lpstr>Existing Projects</vt:lpstr>
      <vt:lpstr>PowerPoint Presentation</vt:lpstr>
      <vt:lpstr>PowerPoint Presentation</vt:lpstr>
      <vt:lpstr>http://www.nothi.gov.bd/dak_nagoriks/OnlineAbedon</vt:lpstr>
      <vt:lpstr>http://www.dip.gov.bd/site/page/f2d015a9-1132-4426-8eef-147f1c4bac8a</vt:lpstr>
      <vt:lpstr>http://online.forms.gov.bd</vt:lpstr>
      <vt:lpstr>https://services.nidw.gov.bd</vt:lpstr>
      <vt:lpstr>http://www.infokosh.gov.bd</vt:lpstr>
      <vt:lpstr>PowerPoint Presentation</vt:lpstr>
      <vt:lpstr>Other existing projects</vt:lpstr>
      <vt:lpstr>PowerPoint Presentation</vt:lpstr>
      <vt:lpstr>PowerPoint Presentation</vt:lpstr>
      <vt:lpstr>Ongoing projects</vt:lpstr>
      <vt:lpstr>PowerPoint Presentation</vt:lpstr>
      <vt:lpstr>PowerPoint Presentation</vt:lpstr>
      <vt:lpstr>https://www.eprocure.gov.bd (G2B)</vt:lpstr>
      <vt:lpstr>Additional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dc:title>
  <dc:creator>DPC</dc:creator>
  <cp:lastModifiedBy>DPC</cp:lastModifiedBy>
  <cp:revision>13</cp:revision>
  <dcterms:created xsi:type="dcterms:W3CDTF">2017-02-19T05:17:14Z</dcterms:created>
  <dcterms:modified xsi:type="dcterms:W3CDTF">2017-02-19T06:29:16Z</dcterms:modified>
</cp:coreProperties>
</file>