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in Industry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Imran</a:t>
            </a:r>
            <a:r>
              <a:rPr lang="en-US" dirty="0" smtClean="0"/>
              <a:t> Mahmud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SCM</a:t>
            </a:r>
            <a:endParaRPr lang="en-MY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557338"/>
            <a:ext cx="7229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relationship management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b="1" dirty="0" smtClean="0"/>
              <a:t>Customer relationship management (CRM) </a:t>
            </a:r>
            <a:r>
              <a:rPr lang="en-MY" dirty="0" smtClean="0"/>
              <a:t>– </a:t>
            </a:r>
            <a:r>
              <a:rPr lang="en-MY" dirty="0" smtClean="0"/>
              <a:t>Involves managing </a:t>
            </a:r>
            <a:r>
              <a:rPr lang="en-MY" dirty="0" smtClean="0"/>
              <a:t>all aspects of a customer’s relationship with </a:t>
            </a:r>
            <a:r>
              <a:rPr lang="en-MY" dirty="0" smtClean="0"/>
              <a:t>an organization </a:t>
            </a:r>
            <a:r>
              <a:rPr lang="en-MY" dirty="0" smtClean="0"/>
              <a:t>to increase customer loyalty and </a:t>
            </a:r>
            <a:r>
              <a:rPr lang="en-MY" dirty="0" smtClean="0"/>
              <a:t>retention and </a:t>
            </a:r>
            <a:r>
              <a:rPr lang="en-MY" dirty="0" smtClean="0"/>
              <a:t>an organization's profitability</a:t>
            </a:r>
            <a:br>
              <a:rPr lang="en-MY" dirty="0" smtClean="0"/>
            </a:br>
            <a:r>
              <a:rPr lang="en-MY" dirty="0" smtClean="0"/>
              <a:t>• Many </a:t>
            </a:r>
            <a:r>
              <a:rPr lang="en-MY" dirty="0" smtClean="0"/>
              <a:t>organizations  have </a:t>
            </a:r>
            <a:r>
              <a:rPr lang="en-MY" dirty="0" smtClean="0"/>
              <a:t>obtained great success through </a:t>
            </a:r>
            <a:r>
              <a:rPr lang="en-MY" dirty="0" smtClean="0"/>
              <a:t>the implementation </a:t>
            </a:r>
            <a:r>
              <a:rPr lang="en-MY" dirty="0" smtClean="0"/>
              <a:t>of CRM systems </a:t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</a:t>
            </a:r>
            <a:endParaRPr lang="en-MY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5943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CRM</a:t>
            </a:r>
            <a:endParaRPr lang="en-MY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47824"/>
            <a:ext cx="73152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CRM</a:t>
            </a:r>
            <a:endParaRPr lang="en-MY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571625"/>
            <a:ext cx="76581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70199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sell </a:t>
            </a:r>
            <a:r>
              <a:rPr lang="en-US" dirty="0" err="1" smtClean="0"/>
              <a:t>vs</a:t>
            </a:r>
            <a:r>
              <a:rPr lang="en-US" dirty="0" smtClean="0"/>
              <a:t> Up sell</a:t>
            </a:r>
            <a:endParaRPr lang="en-MY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05000"/>
            <a:ext cx="4038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4495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MY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2533650"/>
            <a:ext cx="70389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CRM</a:t>
            </a:r>
            <a:endParaRPr lang="en-MY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77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 CRM</a:t>
            </a:r>
            <a:endParaRPr lang="en-MY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1581150"/>
            <a:ext cx="75628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dirty="0" smtClean="0"/>
              <a:t>Enterprise systems (ES) provide enterprise wide </a:t>
            </a:r>
            <a:r>
              <a:rPr lang="en-MY" dirty="0" smtClean="0"/>
              <a:t>support and </a:t>
            </a:r>
            <a:r>
              <a:rPr lang="en-MY" dirty="0" smtClean="0"/>
              <a:t>data access </a:t>
            </a:r>
            <a:r>
              <a:rPr lang="en-MY" dirty="0" smtClean="0"/>
              <a:t>for a firm’s operations </a:t>
            </a:r>
            <a:r>
              <a:rPr lang="en-MY" dirty="0" smtClean="0"/>
              <a:t>and business processes. </a:t>
            </a:r>
          </a:p>
          <a:p>
            <a:r>
              <a:rPr lang="en-MY" b="1" dirty="0" smtClean="0"/>
              <a:t>Enterprise application integration</a:t>
            </a:r>
            <a:r>
              <a:rPr lang="en-MY" dirty="0" smtClean="0"/>
              <a:t> </a:t>
            </a:r>
            <a:r>
              <a:rPr lang="en-MY" dirty="0" smtClean="0"/>
              <a:t>(EAI): </a:t>
            </a:r>
            <a:r>
              <a:rPr lang="en-MY" dirty="0" smtClean="0"/>
              <a:t>Connects the </a:t>
            </a:r>
            <a:r>
              <a:rPr lang="en-MY" dirty="0" smtClean="0"/>
              <a:t>plans, methods</a:t>
            </a:r>
            <a:r>
              <a:rPr lang="en-MY" dirty="0" smtClean="0"/>
              <a:t>, and tools aimed at</a:t>
            </a:r>
            <a:br>
              <a:rPr lang="en-MY" dirty="0" smtClean="0"/>
            </a:br>
            <a:r>
              <a:rPr lang="en-MY" dirty="0" smtClean="0"/>
              <a:t>integrating separate </a:t>
            </a:r>
            <a:r>
              <a:rPr lang="en-MY" dirty="0" smtClean="0"/>
              <a:t>enterprise systems . </a:t>
            </a:r>
            <a:r>
              <a:rPr lang="en-MY" b="1" i="1" dirty="0" smtClean="0"/>
              <a:t>SAP Exchange </a:t>
            </a:r>
            <a:r>
              <a:rPr lang="en-MY" b="1" i="1" dirty="0" smtClean="0"/>
              <a:t>Infrastructure</a:t>
            </a:r>
            <a:r>
              <a:rPr lang="en-MY" dirty="0" smtClean="0"/>
              <a:t>, </a:t>
            </a:r>
            <a:r>
              <a:rPr lang="en-MY" b="1" i="1" dirty="0" err="1" smtClean="0"/>
              <a:t>Tibco</a:t>
            </a:r>
            <a:r>
              <a:rPr lang="en-MY" dirty="0" smtClean="0"/>
              <a:t>, </a:t>
            </a:r>
            <a:r>
              <a:rPr lang="en-MY" b="1" i="1" dirty="0" smtClean="0"/>
              <a:t>BizTalk, oracle fusion.</a:t>
            </a:r>
            <a:endParaRPr lang="en-MY" dirty="0" smtClean="0"/>
          </a:p>
          <a:p>
            <a:r>
              <a:rPr lang="en-MY" dirty="0" smtClean="0"/>
              <a:t>Integrate systems that were not designed to work </a:t>
            </a:r>
            <a:r>
              <a:rPr lang="en-MY" dirty="0" smtClean="0"/>
              <a:t>together</a:t>
            </a:r>
          </a:p>
          <a:p>
            <a:r>
              <a:rPr lang="en-MY" dirty="0" smtClean="0"/>
              <a:t>Accommodate various elements of information technology that may be dissimilar and incompatible</a:t>
            </a:r>
            <a:br>
              <a:rPr lang="en-MY" dirty="0" smtClean="0"/>
            </a:br>
            <a:r>
              <a:rPr lang="en-MY" dirty="0" smtClean="0"/>
              <a:t/>
            </a:r>
            <a:br>
              <a:rPr lang="en-MY" dirty="0" smtClean="0"/>
            </a:b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1528763"/>
            <a:ext cx="8410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Middleware: </a:t>
            </a:r>
            <a:r>
              <a:rPr lang="en-MY" dirty="0" smtClean="0"/>
              <a:t>Several different types </a:t>
            </a:r>
            <a:r>
              <a:rPr lang="en-MY" dirty="0" smtClean="0"/>
              <a:t>of software </a:t>
            </a:r>
            <a:r>
              <a:rPr lang="en-MY" dirty="0" smtClean="0"/>
              <a:t>that sit between and </a:t>
            </a:r>
            <a:r>
              <a:rPr lang="en-MY" dirty="0" smtClean="0"/>
              <a:t>provide connectivity </a:t>
            </a:r>
            <a:r>
              <a:rPr lang="en-MY" dirty="0" smtClean="0"/>
              <a:t>for two or more software</a:t>
            </a:r>
            <a:br>
              <a:rPr lang="en-MY" dirty="0" smtClean="0"/>
            </a:br>
            <a:r>
              <a:rPr lang="en-MY" dirty="0" smtClean="0"/>
              <a:t>applications </a:t>
            </a:r>
            <a:endParaRPr lang="en-MY" dirty="0" smtClean="0"/>
          </a:p>
          <a:p>
            <a:r>
              <a:rPr lang="en-MY" b="1" dirty="0" smtClean="0"/>
              <a:t>Database access technology - </a:t>
            </a:r>
            <a:r>
              <a:rPr lang="en-MY" b="1" dirty="0" err="1" smtClean="0"/>
              <a:t>e.g</a:t>
            </a:r>
            <a:r>
              <a:rPr lang="en-MY" b="1" dirty="0" smtClean="0"/>
              <a:t> ODBC (Open </a:t>
            </a:r>
            <a:r>
              <a:rPr lang="en-MY" b="1" dirty="0" err="1" smtClean="0"/>
              <a:t>DataBase</a:t>
            </a:r>
            <a:r>
              <a:rPr lang="en-MY" b="1" dirty="0" smtClean="0"/>
              <a:t> Connectors) </a:t>
            </a:r>
          </a:p>
          <a:p>
            <a:r>
              <a:rPr lang="en-MY" b="1" dirty="0" smtClean="0"/>
              <a:t>Java’s database connectivity API : JDBC </a:t>
            </a:r>
          </a:p>
          <a:p>
            <a:r>
              <a:rPr lang="en-MY" b="1" dirty="0" smtClean="0"/>
              <a:t>Remote computation products - </a:t>
            </a:r>
            <a:r>
              <a:rPr lang="en-MY" b="1" dirty="0" err="1" smtClean="0"/>
              <a:t>e.g</a:t>
            </a:r>
            <a:r>
              <a:rPr lang="en-MY" b="1" dirty="0" smtClean="0"/>
              <a:t> ONC RPC, OSF RPC and RMI (Java Remote Method Invocation) </a:t>
            </a:r>
          </a:p>
          <a:p>
            <a:r>
              <a:rPr lang="en-MY" b="1" dirty="0" smtClean="0"/>
              <a:t>Distributed Computing Environment (DCE) products, Common Object Request Broker Architecture (CORBA), Distributed Component Object Model (DCOM) </a:t>
            </a:r>
          </a:p>
          <a:p>
            <a:pPr>
              <a:buNone/>
            </a:pP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 smtClean="0"/>
              <a:t>Three Primary Enterprise Systems</a:t>
            </a:r>
            <a:r>
              <a:rPr lang="en-MY" dirty="0" smtClean="0"/>
              <a:t> </a:t>
            </a:r>
            <a:br>
              <a:rPr lang="en-MY" dirty="0" smtClean="0"/>
            </a:br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38"/>
            <a:ext cx="89154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management</a:t>
            </a:r>
            <a:endParaRPr lang="en-M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6103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1257300"/>
            <a:ext cx="7810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57324"/>
            <a:ext cx="8229599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304925"/>
            <a:ext cx="78390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120</Words>
  <Application>Microsoft Office PowerPoint</Application>
  <PresentationFormat>On-screen Show 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MIS in Industry</vt:lpstr>
      <vt:lpstr>Enterprise system</vt:lpstr>
      <vt:lpstr>Slide 3</vt:lpstr>
      <vt:lpstr>Slide 4</vt:lpstr>
      <vt:lpstr>Three Primary Enterprise Systems  </vt:lpstr>
      <vt:lpstr>Supply chain management</vt:lpstr>
      <vt:lpstr>Slide 7</vt:lpstr>
      <vt:lpstr>Slide 8</vt:lpstr>
      <vt:lpstr>Slide 9</vt:lpstr>
      <vt:lpstr>Benefits of SCM</vt:lpstr>
      <vt:lpstr>Customer relationship management</vt:lpstr>
      <vt:lpstr>CRM</vt:lpstr>
      <vt:lpstr>Benefits of CRM</vt:lpstr>
      <vt:lpstr>Types of CRM</vt:lpstr>
      <vt:lpstr>Slide 15</vt:lpstr>
      <vt:lpstr>Cross sell vs Up sell</vt:lpstr>
      <vt:lpstr>Marketing</vt:lpstr>
      <vt:lpstr>Sales CRM</vt:lpstr>
      <vt:lpstr>Customer Service CRM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in Industry</dc:title>
  <dc:creator>User</dc:creator>
  <cp:lastModifiedBy>User</cp:lastModifiedBy>
  <cp:revision>18</cp:revision>
  <dcterms:created xsi:type="dcterms:W3CDTF">2006-08-16T00:00:00Z</dcterms:created>
  <dcterms:modified xsi:type="dcterms:W3CDTF">2017-03-21T17:11:17Z</dcterms:modified>
</cp:coreProperties>
</file>