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9" r:id="rId13"/>
    <p:sldId id="271" r:id="rId14"/>
    <p:sldId id="266" r:id="rId15"/>
    <p:sldId id="268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64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61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7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47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9/17/2018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Fall’ 18</a:t>
            </a:r>
            <a:br>
              <a:rPr lang="en-GB" sz="4000" dirty="0" smtClean="0"/>
            </a:br>
            <a:r>
              <a:rPr lang="en-GB" sz="4000" dirty="0" smtClean="0"/>
              <a:t>SWE422: Numerical Analysis With Lab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/>
          <a:lstStyle/>
          <a:p>
            <a:r>
              <a:rPr lang="en-GB" dirty="0" err="1" smtClean="0"/>
              <a:t>Prianka</a:t>
            </a:r>
            <a:r>
              <a:rPr lang="en-GB" dirty="0" smtClean="0"/>
              <a:t> </a:t>
            </a:r>
            <a:r>
              <a:rPr lang="en-GB" dirty="0" err="1" smtClean="0"/>
              <a:t>Mandal</a:t>
            </a:r>
            <a:endParaRPr lang="en-GB" dirty="0" smtClean="0"/>
          </a:p>
          <a:p>
            <a:r>
              <a:rPr lang="en-GB" sz="2000" dirty="0" smtClean="0"/>
              <a:t>Lecturer </a:t>
            </a:r>
          </a:p>
          <a:p>
            <a:r>
              <a:rPr lang="en-GB" sz="2000" dirty="0" smtClean="0"/>
              <a:t>Daffodil International University</a:t>
            </a:r>
            <a:endParaRPr lang="en-GB" sz="2000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Inherent error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58204" cy="5074362"/>
          </a:xfrm>
        </p:spPr>
        <p:txBody>
          <a:bodyPr/>
          <a:lstStyle/>
          <a:p>
            <a:endParaRPr lang="en-GB" b="1" u="sng" dirty="0" smtClean="0"/>
          </a:p>
          <a:p>
            <a:pPr>
              <a:lnSpc>
                <a:spcPct val="150000"/>
              </a:lnSpc>
            </a:pPr>
            <a:r>
              <a:rPr lang="en-GB" b="1" u="sng" dirty="0" smtClean="0"/>
              <a:t>Conversion errors: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Conversion error is also known as </a:t>
            </a:r>
            <a:r>
              <a:rPr lang="en-GB" dirty="0" smtClean="0">
                <a:solidFill>
                  <a:srgbClr val="FB9205"/>
                </a:solidFill>
              </a:rPr>
              <a:t>representational error.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Is occurs due to the limitations of the computer to </a:t>
            </a:r>
            <a:r>
              <a:rPr lang="en-GB" dirty="0" smtClean="0">
                <a:solidFill>
                  <a:srgbClr val="FB9205"/>
                </a:solidFill>
              </a:rPr>
              <a:t>store the data exactly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Example: Conversion of 0.1 in decimal to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Numerical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Numerical errors are also known as </a:t>
            </a:r>
            <a:r>
              <a:rPr lang="en-GB" dirty="0" smtClean="0">
                <a:solidFill>
                  <a:srgbClr val="FB9205"/>
                </a:solidFill>
              </a:rPr>
              <a:t>procedural error</a:t>
            </a:r>
            <a:r>
              <a:rPr lang="en-GB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It appears during the process of </a:t>
            </a:r>
            <a:r>
              <a:rPr lang="en-GB" dirty="0" smtClean="0">
                <a:solidFill>
                  <a:srgbClr val="FB9205"/>
                </a:solidFill>
              </a:rPr>
              <a:t>implementation</a:t>
            </a:r>
            <a:r>
              <a:rPr lang="en-GB" dirty="0" smtClean="0"/>
              <a:t> of a numerical method.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There are two types of numerical errors: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Round-off error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Transaction error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Numerical errors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b="1" u="sng" dirty="0" smtClean="0"/>
              <a:t>Round-off error: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It occurs when a </a:t>
            </a:r>
            <a:r>
              <a:rPr lang="en-GB" dirty="0" smtClean="0">
                <a:solidFill>
                  <a:srgbClr val="FB9205"/>
                </a:solidFill>
              </a:rPr>
              <a:t>fixed number of digits </a:t>
            </a:r>
            <a:r>
              <a:rPr lang="en-GB" dirty="0" smtClean="0">
                <a:solidFill>
                  <a:schemeClr val="tx1"/>
                </a:solidFill>
              </a:rPr>
              <a:t>are used to represent exact numbers.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Example: 42.7893 will rounded off up to 2 decimal digits as 42.79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Numerical errors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b="1" u="sng" dirty="0" smtClean="0"/>
              <a:t>Transaction error: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Transaction error arise from using an </a:t>
            </a:r>
            <a:r>
              <a:rPr lang="en-GB" dirty="0" smtClean="0">
                <a:solidFill>
                  <a:srgbClr val="FB9205"/>
                </a:solidFill>
              </a:rPr>
              <a:t>approximation</a:t>
            </a:r>
            <a:r>
              <a:rPr lang="en-GB" dirty="0" smtClean="0">
                <a:solidFill>
                  <a:schemeClr val="tx1"/>
                </a:solidFill>
              </a:rPr>
              <a:t> in place of an exact mathematical procedure.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We often use finite number of terms to estimate the sum of infinite series.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123" name="Picture 3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214950"/>
            <a:ext cx="6719921" cy="80962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Blunders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Blunders are the errors that are caused due to </a:t>
            </a:r>
            <a:r>
              <a:rPr lang="en-GB" dirty="0" smtClean="0">
                <a:solidFill>
                  <a:srgbClr val="FB9205"/>
                </a:solidFill>
              </a:rPr>
              <a:t>human imperfection</a:t>
            </a:r>
          </a:p>
          <a:p>
            <a:r>
              <a:rPr lang="en-GB" dirty="0" smtClean="0"/>
              <a:t>Some common types of this error are: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Lack of understanding of the problem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Wrong assumption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Mistake in data input.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Select wrong algorithm for implementing numerical method.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Other types of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B" dirty="0" smtClean="0"/>
              <a:t>True error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Relative true error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Approximate error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Relative Approximate error</a:t>
            </a:r>
          </a:p>
          <a:p>
            <a:pPr>
              <a:lnSpc>
                <a:spcPct val="25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True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B" dirty="0" smtClean="0"/>
              <a:t>True error is the </a:t>
            </a:r>
            <a:r>
              <a:rPr lang="en-GB" dirty="0" smtClean="0">
                <a:solidFill>
                  <a:srgbClr val="FB9205"/>
                </a:solidFill>
              </a:rPr>
              <a:t>difference</a:t>
            </a:r>
            <a:r>
              <a:rPr lang="en-GB" dirty="0" smtClean="0"/>
              <a:t> between the true value and the approximate value.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Also called as </a:t>
            </a:r>
            <a:r>
              <a:rPr lang="en-GB" dirty="0" smtClean="0">
                <a:solidFill>
                  <a:srgbClr val="FB9205"/>
                </a:solidFill>
              </a:rPr>
              <a:t>exact value</a:t>
            </a:r>
            <a:r>
              <a:rPr lang="en-GB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True error = true value – approximate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857364"/>
            <a:ext cx="664454" cy="5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Relative true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50743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Relative true error is denoted by 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It is the ratio between true error and true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14686"/>
            <a:ext cx="658110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Approximate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Approximate error is defined as the </a:t>
            </a:r>
            <a:r>
              <a:rPr lang="en-GB" dirty="0" smtClean="0">
                <a:solidFill>
                  <a:srgbClr val="FB9205"/>
                </a:solidFill>
              </a:rPr>
              <a:t>difference</a:t>
            </a:r>
            <a:r>
              <a:rPr lang="en-GB" dirty="0" smtClean="0"/>
              <a:t> between the present approximation and previous approximation.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Approximate error = Present approximation – Previous approximation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Relative Approximate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186766" cy="3574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Relative approximate error is defined as the </a:t>
            </a:r>
            <a:r>
              <a:rPr lang="en-GB" dirty="0" smtClean="0">
                <a:solidFill>
                  <a:srgbClr val="FB9205"/>
                </a:solidFill>
              </a:rPr>
              <a:t>ratio</a:t>
            </a:r>
            <a:r>
              <a:rPr lang="en-GB" dirty="0" smtClean="0"/>
              <a:t> between the approximate error and the present approximation.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Introduction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Numerical analysis was invented by a very old professor. Whenever he would write on the blackboard, his hands would shake. So whenever he was trying to write =, it would always come out ≈ !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C:\Users\User\Desktop\red-arrow-curved-upright_fl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91084">
            <a:off x="4070469" y="3141783"/>
            <a:ext cx="2110216" cy="211021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57224" y="4929198"/>
            <a:ext cx="4214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Just a JOKE!</a:t>
            </a:r>
            <a:endParaRPr lang="en-GB" sz="4400" b="1" dirty="0"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Why study Numerical Analysis?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186766" cy="5074362"/>
          </a:xfrm>
        </p:spPr>
        <p:txBody>
          <a:bodyPr>
            <a:noAutofit/>
          </a:bodyPr>
          <a:lstStyle/>
          <a:p>
            <a:r>
              <a:rPr lang="en-GB" dirty="0" smtClean="0"/>
              <a:t>Numerical analysis is the branch of mathematics that is about </a:t>
            </a:r>
            <a:r>
              <a:rPr lang="en-GB" dirty="0" smtClean="0">
                <a:solidFill>
                  <a:srgbClr val="FB9205"/>
                </a:solidFill>
              </a:rPr>
              <a:t>approximate computing [≈].</a:t>
            </a:r>
          </a:p>
          <a:p>
            <a:r>
              <a:rPr lang="en-GB" dirty="0" smtClean="0"/>
              <a:t>It is an approach for solving complex mathematical problems using only </a:t>
            </a:r>
            <a:r>
              <a:rPr lang="en-GB" dirty="0" smtClean="0">
                <a:solidFill>
                  <a:srgbClr val="FB9205"/>
                </a:solidFill>
              </a:rPr>
              <a:t>simple arithmetic operations.</a:t>
            </a:r>
          </a:p>
          <a:p>
            <a:r>
              <a:rPr lang="en-GB" dirty="0" smtClean="0"/>
              <a:t>It tells how </a:t>
            </a:r>
            <a:r>
              <a:rPr lang="en-GB" dirty="0" smtClean="0">
                <a:solidFill>
                  <a:srgbClr val="FB9205"/>
                </a:solidFill>
              </a:rPr>
              <a:t>quickly</a:t>
            </a:r>
            <a:r>
              <a:rPr lang="en-GB" dirty="0" smtClean="0"/>
              <a:t> you can get close to the solution.</a:t>
            </a:r>
          </a:p>
          <a:p>
            <a:r>
              <a:rPr lang="en-GB" dirty="0" smtClean="0"/>
              <a:t>Numerical computations play an indispensable role in solving </a:t>
            </a:r>
            <a:r>
              <a:rPr lang="en-GB" dirty="0" smtClean="0">
                <a:solidFill>
                  <a:srgbClr val="FB9205"/>
                </a:solidFill>
              </a:rPr>
              <a:t>real life mathematical, physical and engineering problems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Examples: Weather Forecast, Neural Network, Real-time Traffic measurement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Different forms of mathematical equations: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051" name="Picture 3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81130"/>
            <a:ext cx="9144000" cy="527687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Advantages of numerical analysis: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The major advantage of numerical analysis is that even the problem has no “analytical” solution, a </a:t>
            </a:r>
            <a:r>
              <a:rPr lang="en-GB" dirty="0" smtClean="0">
                <a:solidFill>
                  <a:srgbClr val="FFC000"/>
                </a:solidFill>
              </a:rPr>
              <a:t>numerical value </a:t>
            </a:r>
            <a:r>
              <a:rPr lang="en-GB" dirty="0" smtClean="0"/>
              <a:t>can be obtained from it.</a:t>
            </a:r>
          </a:p>
          <a:p>
            <a:r>
              <a:rPr lang="en-GB" dirty="0" smtClean="0"/>
              <a:t>It gives a result in terms of mathematical functions that can be evaluated for </a:t>
            </a:r>
            <a:r>
              <a:rPr lang="en-GB" dirty="0" smtClean="0">
                <a:solidFill>
                  <a:srgbClr val="FB9205"/>
                </a:solidFill>
              </a:rPr>
              <a:t>specific  instances.</a:t>
            </a:r>
          </a:p>
          <a:p>
            <a:r>
              <a:rPr lang="en-GB" dirty="0" smtClean="0"/>
              <a:t>The mathematical operations requires essentially addition, subtraction, multiplication and division plus making </a:t>
            </a:r>
            <a:r>
              <a:rPr lang="en-GB" dirty="0" smtClean="0">
                <a:solidFill>
                  <a:srgbClr val="FB9205"/>
                </a:solidFill>
              </a:rPr>
              <a:t>comparison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Numerical Computing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076" name="Picture 4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3266"/>
            <a:ext cx="9144000" cy="541473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Taxonomy of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098" name="Picture 2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4127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Modelling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In many situations it is impractical to model each of the components </a:t>
            </a:r>
            <a:r>
              <a:rPr lang="en-GB" dirty="0" smtClean="0">
                <a:solidFill>
                  <a:srgbClr val="FB9205"/>
                </a:solidFill>
              </a:rPr>
              <a:t>accurately</a:t>
            </a:r>
            <a:r>
              <a:rPr lang="en-GB" dirty="0" smtClean="0"/>
              <a:t>. So, certain simplifying </a:t>
            </a:r>
            <a:r>
              <a:rPr lang="en-GB" dirty="0" smtClean="0">
                <a:solidFill>
                  <a:srgbClr val="FB9205"/>
                </a:solidFill>
              </a:rPr>
              <a:t>assumptions</a:t>
            </a:r>
            <a:r>
              <a:rPr lang="en-GB" dirty="0" smtClean="0"/>
              <a:t> are made.</a:t>
            </a:r>
          </a:p>
          <a:p>
            <a:r>
              <a:rPr lang="en-GB" dirty="0" smtClean="0"/>
              <a:t>For example,  while developing a model for calculating the force acting on a falling body, we may not be able to estimate the </a:t>
            </a:r>
            <a:r>
              <a:rPr lang="en-GB" dirty="0" smtClean="0">
                <a:solidFill>
                  <a:srgbClr val="FB9205"/>
                </a:solidFill>
              </a:rPr>
              <a:t>air resistance co-efficient</a:t>
            </a:r>
            <a:r>
              <a:rPr lang="en-GB" dirty="0" smtClean="0"/>
              <a:t> properly.</a:t>
            </a:r>
          </a:p>
          <a:p>
            <a:r>
              <a:rPr lang="en-GB" dirty="0" smtClean="0"/>
              <a:t>Since, the model is the basic input to numerical process, no numerical method will provide adequate results if the model is wrongly visualized and formulated.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Inherent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Inherent error is also known as </a:t>
            </a:r>
            <a:r>
              <a:rPr lang="en-GB" dirty="0" smtClean="0">
                <a:solidFill>
                  <a:srgbClr val="FB9205"/>
                </a:solidFill>
              </a:rPr>
              <a:t>input error</a:t>
            </a:r>
            <a:r>
              <a:rPr lang="en-GB" dirty="0" smtClean="0"/>
              <a:t>. </a:t>
            </a:r>
          </a:p>
          <a:p>
            <a:r>
              <a:rPr lang="en-GB" dirty="0" smtClean="0"/>
              <a:t>It contains two components: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Data errors.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Conversion errors.</a:t>
            </a:r>
          </a:p>
          <a:p>
            <a:r>
              <a:rPr lang="en-GB" b="1" u="sng" dirty="0" smtClean="0"/>
              <a:t>Data errors: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Data error also known as </a:t>
            </a:r>
            <a:r>
              <a:rPr lang="en-GB" dirty="0" smtClean="0">
                <a:solidFill>
                  <a:srgbClr val="FB9205"/>
                </a:solidFill>
              </a:rPr>
              <a:t>empirical error</a:t>
            </a:r>
            <a:r>
              <a:rPr lang="en-GB" dirty="0" smtClean="0">
                <a:solidFill>
                  <a:schemeClr val="tx1"/>
                </a:solidFill>
              </a:rPr>
              <a:t>, arises when data for a problem are obtained by some experimental means.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This may be due to some limitations in </a:t>
            </a:r>
            <a:r>
              <a:rPr lang="en-GB" dirty="0" smtClean="0">
                <a:solidFill>
                  <a:srgbClr val="FB9205"/>
                </a:solidFill>
              </a:rPr>
              <a:t>instrumentation and reading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endParaRPr lang="en-GB" dirty="0" smtClean="0"/>
          </a:p>
          <a:p>
            <a:endParaRPr lang="en-GB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347</TotalTime>
  <Words>673</Words>
  <Application>Microsoft Office PowerPoint</Application>
  <PresentationFormat>On-screen Show (4:3)</PresentationFormat>
  <Paragraphs>99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Fall’ 18 SWE422: Numerical Analysis With Lab</vt:lpstr>
      <vt:lpstr>Introduction</vt:lpstr>
      <vt:lpstr>Why study Numerical Analysis?</vt:lpstr>
      <vt:lpstr>Different forms of mathematical equations:</vt:lpstr>
      <vt:lpstr>Advantages of numerical analysis:</vt:lpstr>
      <vt:lpstr>Numerical Computing Process</vt:lpstr>
      <vt:lpstr>Taxonomy of errors</vt:lpstr>
      <vt:lpstr>Modelling errors</vt:lpstr>
      <vt:lpstr>Inherent errors</vt:lpstr>
      <vt:lpstr>Inherent error (continued)</vt:lpstr>
      <vt:lpstr>Numerical errors</vt:lpstr>
      <vt:lpstr>Numerical errors (continued)</vt:lpstr>
      <vt:lpstr>Numerical errors (continued)</vt:lpstr>
      <vt:lpstr>Blunders</vt:lpstr>
      <vt:lpstr>Other types of errors</vt:lpstr>
      <vt:lpstr>True error</vt:lpstr>
      <vt:lpstr>Relative true error</vt:lpstr>
      <vt:lpstr>Approximate error</vt:lpstr>
      <vt:lpstr>Relative Approximate error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94</cp:revision>
  <dcterms:created xsi:type="dcterms:W3CDTF">2015-05-14T17:34:47Z</dcterms:created>
  <dcterms:modified xsi:type="dcterms:W3CDTF">2018-09-17T03:38:49Z</dcterms:modified>
</cp:coreProperties>
</file>