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6" r:id="rId4"/>
    <p:sldId id="287" r:id="rId5"/>
    <p:sldId id="258" r:id="rId6"/>
    <p:sldId id="259" r:id="rId7"/>
    <p:sldId id="260" r:id="rId8"/>
    <p:sldId id="288" r:id="rId9"/>
    <p:sldId id="293" r:id="rId10"/>
    <p:sldId id="294" r:id="rId11"/>
    <p:sldId id="295" r:id="rId12"/>
    <p:sldId id="296" r:id="rId13"/>
    <p:sldId id="298" r:id="rId14"/>
    <p:sldId id="300" r:id="rId15"/>
    <p:sldId id="297" r:id="rId16"/>
    <p:sldId id="302" r:id="rId17"/>
    <p:sldId id="301" r:id="rId18"/>
    <p:sldId id="299" r:id="rId19"/>
    <p:sldId id="263" r:id="rId20"/>
    <p:sldId id="264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1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0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5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7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7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6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/>
            </a:r>
            <a:br>
              <a:rPr lang="en-GB" sz="7200" dirty="0"/>
            </a:br>
            <a:r>
              <a:rPr lang="en-GB" sz="6000" dirty="0" smtClean="0"/>
              <a:t>Bisection Method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/>
          <a:lstStyle/>
          <a:p>
            <a:r>
              <a:rPr lang="en-GB" dirty="0" err="1" smtClean="0"/>
              <a:t>Prianka</a:t>
            </a:r>
            <a:r>
              <a:rPr lang="en-GB" dirty="0" smtClean="0"/>
              <a:t> </a:t>
            </a:r>
            <a:r>
              <a:rPr lang="en-GB" dirty="0" err="1" smtClean="0"/>
              <a:t>Mandal</a:t>
            </a:r>
            <a:endParaRPr lang="en-GB" dirty="0" smtClean="0"/>
          </a:p>
          <a:p>
            <a:r>
              <a:rPr lang="en-GB" sz="2000" dirty="0" smtClean="0"/>
              <a:t>Lecturer </a:t>
            </a:r>
          </a:p>
          <a:p>
            <a:r>
              <a:rPr lang="en-GB" sz="2000" dirty="0" smtClean="0"/>
              <a:t>Daffodil International University</a:t>
            </a:r>
            <a:endParaRPr lang="en-GB" sz="2000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73782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="1" dirty="0" smtClean="0"/>
                  <a:t>The first step:</a:t>
                </a:r>
              </a:p>
              <a:p>
                <a:pPr marL="109728" indent="0" algn="just">
                  <a:buNone/>
                </a:pPr>
                <a:r>
                  <a:rPr lang="en-US" sz="2000" dirty="0" smtClean="0"/>
                  <a:t>Guess two values of the </a:t>
                </a:r>
                <a:r>
                  <a:rPr lang="en-US" sz="2000" dirty="0" smtClean="0">
                    <a:solidFill>
                      <a:srgbClr val="FF9900"/>
                    </a:solidFill>
                  </a:rPr>
                  <a:t>unknown </a:t>
                </a:r>
                <a:r>
                  <a:rPr lang="en-US" sz="2000" dirty="0" smtClean="0"/>
                  <a:t>(in the present problem</a:t>
                </a:r>
                <a:r>
                  <a:rPr lang="en-US" sz="2000" dirty="0"/>
                  <a:t>, c) that give values for </a:t>
                </a:r>
                <a:r>
                  <a:rPr lang="en-US" sz="2000" b="1" i="1" dirty="0"/>
                  <a:t>f(c)</a:t>
                </a:r>
                <a:r>
                  <a:rPr lang="en-US" sz="2000" dirty="0"/>
                  <a:t> with </a:t>
                </a:r>
                <a:r>
                  <a:rPr lang="en-US" sz="2000" dirty="0">
                    <a:solidFill>
                      <a:srgbClr val="FF9900"/>
                    </a:solidFill>
                  </a:rPr>
                  <a:t>different signs</a:t>
                </a:r>
                <a:r>
                  <a:rPr lang="en-US" sz="2000" dirty="0" smtClean="0">
                    <a:solidFill>
                      <a:srgbClr val="FF9900"/>
                    </a:solidFill>
                  </a:rPr>
                  <a:t>.</a:t>
                </a:r>
              </a:p>
              <a:p>
                <a:pPr marL="109728" indent="0" algn="just">
                  <a:buNone/>
                </a:pPr>
                <a:endParaRPr lang="en-US" sz="2000" dirty="0" smtClean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The function </a:t>
                </a:r>
                <a:r>
                  <a:rPr lang="en-US" sz="2000" dirty="0"/>
                  <a:t>changes sign between values of 12 and 16. </a:t>
                </a:r>
                <a:endParaRPr lang="en-US" sz="2000" dirty="0" smtClean="0"/>
              </a:p>
              <a:p>
                <a:pPr marL="109728" indent="0" algn="just">
                  <a:buNone/>
                </a:pPr>
                <a:endParaRPr lang="en-US" sz="2000" dirty="0" smtClean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Therefore</a:t>
                </a:r>
                <a:r>
                  <a:rPr lang="en-US" sz="2000" dirty="0"/>
                  <a:t>, the initial estimate of </a:t>
                </a:r>
                <a:r>
                  <a:rPr lang="en-US" sz="2000" dirty="0" smtClean="0"/>
                  <a:t>the root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r</a:t>
                </a:r>
                <a:r>
                  <a:rPr lang="en-US" sz="2000" dirty="0" smtClean="0"/>
                  <a:t> lies </a:t>
                </a:r>
                <a:r>
                  <a:rPr lang="en-US" sz="2000" dirty="0"/>
                  <a:t>at the </a:t>
                </a:r>
                <a:r>
                  <a:rPr lang="en-US" sz="2000" dirty="0">
                    <a:solidFill>
                      <a:srgbClr val="FF9900"/>
                    </a:solidFill>
                  </a:rPr>
                  <a:t>midpoint</a:t>
                </a:r>
                <a:r>
                  <a:rPr lang="en-US" sz="2000" dirty="0"/>
                  <a:t> of the </a:t>
                </a:r>
                <a:r>
                  <a:rPr lang="en-US" sz="2000" dirty="0" smtClean="0"/>
                  <a:t>interval,</a:t>
                </a:r>
                <a:endParaRPr lang="en-US" sz="2000" dirty="0"/>
              </a:p>
              <a:p>
                <a:pPr marL="10972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12+16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2000" dirty="0"/>
              </a:p>
              <a:p>
                <a:pPr marL="109728" indent="0" algn="just">
                  <a:buNone/>
                </a:pPr>
                <a:endParaRPr lang="en-US" sz="2000" dirty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This </a:t>
                </a:r>
                <a:r>
                  <a:rPr lang="en-US" sz="2000" dirty="0"/>
                  <a:t>estimate represents a </a:t>
                </a:r>
                <a:r>
                  <a:rPr lang="en-US" sz="2000" dirty="0">
                    <a:solidFill>
                      <a:srgbClr val="FF9900"/>
                    </a:solidFill>
                  </a:rPr>
                  <a:t>true percent relative error</a:t>
                </a:r>
                <a:r>
                  <a:rPr lang="en-US" sz="2000" dirty="0"/>
                  <a:t> of </a:t>
                </a:r>
                <a:r>
                  <a:rPr lang="en-US" sz="2000" dirty="0" err="1"/>
                  <a:t>ε</a:t>
                </a:r>
                <a:r>
                  <a:rPr lang="en-US" sz="2000" baseline="-25000" dirty="0" err="1"/>
                  <a:t>t</a:t>
                </a:r>
                <a:r>
                  <a:rPr lang="en-US" sz="2000" dirty="0"/>
                  <a:t> =5.3% (note that the true </a:t>
                </a:r>
                <a:r>
                  <a:rPr lang="en-US" sz="2000" dirty="0" smtClean="0"/>
                  <a:t>value of </a:t>
                </a:r>
                <a:r>
                  <a:rPr lang="en-US" sz="2000" dirty="0"/>
                  <a:t>the root is 14.7802</a:t>
                </a:r>
                <a:r>
                  <a:rPr lang="en-US" sz="2000" dirty="0" smtClean="0"/>
                  <a:t>).</a:t>
                </a:r>
              </a:p>
              <a:p>
                <a:pPr marL="109728" indent="0" algn="just">
                  <a:buNone/>
                </a:pPr>
                <a:endParaRPr lang="en-US" sz="2000" dirty="0"/>
              </a:p>
              <a:p>
                <a:pPr marL="109728" indent="0" algn="just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Review Formula:Relative True Error (percent),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ε</a:t>
                </a:r>
                <a:r>
                  <a:rPr lang="en-US" sz="2000" baseline="-25000" dirty="0" err="1" smtClean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𝐸𝑟𝑟𝑜𝑟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 × 100 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737824"/>
              </a:xfrm>
              <a:blipFill rotWithShape="0">
                <a:blip r:embed="rId2"/>
                <a:stretch>
                  <a:fillRect t="-63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6658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="1" dirty="0" smtClean="0"/>
                  <a:t>The second step:</a:t>
                </a:r>
              </a:p>
              <a:p>
                <a:pPr marL="109728" indent="0" algn="just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e compute the </a:t>
                </a:r>
                <a:r>
                  <a:rPr lang="en-US" sz="2000" dirty="0" smtClean="0">
                    <a:solidFill>
                      <a:srgbClr val="FF9900"/>
                    </a:solidFill>
                  </a:rPr>
                  <a:t>product of the function value</a:t>
                </a:r>
                <a:r>
                  <a:rPr lang="en-US" sz="2000" dirty="0" smtClean="0"/>
                  <a:t> at the lower bound </a:t>
                </a:r>
                <a:r>
                  <a:rPr lang="en-US" sz="2000" dirty="0"/>
                  <a:t>and at the midpoint:</a:t>
                </a:r>
              </a:p>
              <a:p>
                <a:pPr marL="109728" indent="0" algn="just">
                  <a:buNone/>
                </a:pPr>
                <a:r>
                  <a:rPr lang="en-US" sz="2000" i="1" dirty="0" smtClean="0"/>
                  <a:t>	f(</a:t>
                </a:r>
                <a:r>
                  <a:rPr lang="en-US" sz="2000" dirty="0" smtClean="0"/>
                  <a:t>12</a:t>
                </a:r>
                <a:r>
                  <a:rPr lang="en-US" sz="2000" i="1" dirty="0"/>
                  <a:t>) f(</a:t>
                </a:r>
                <a:r>
                  <a:rPr lang="en-US" sz="2000" dirty="0"/>
                  <a:t>14</a:t>
                </a:r>
                <a:r>
                  <a:rPr lang="en-US" sz="2000" i="1" dirty="0"/>
                  <a:t>) </a:t>
                </a:r>
                <a:r>
                  <a:rPr lang="en-US" sz="2000" dirty="0"/>
                  <a:t>= 6</a:t>
                </a:r>
                <a:r>
                  <a:rPr lang="en-US" sz="2000" i="1" dirty="0"/>
                  <a:t>.</a:t>
                </a:r>
                <a:r>
                  <a:rPr lang="en-US" sz="2000" dirty="0"/>
                  <a:t>067</a:t>
                </a:r>
                <a:r>
                  <a:rPr lang="en-US" sz="2000" i="1" dirty="0"/>
                  <a:t>(</a:t>
                </a:r>
                <a:r>
                  <a:rPr lang="en-US" sz="2000" dirty="0"/>
                  <a:t>1</a:t>
                </a:r>
                <a:r>
                  <a:rPr lang="en-US" sz="2000" i="1" dirty="0"/>
                  <a:t>.</a:t>
                </a:r>
                <a:r>
                  <a:rPr lang="en-US" sz="2000" dirty="0"/>
                  <a:t>569</a:t>
                </a:r>
                <a:r>
                  <a:rPr lang="en-US" sz="2000" i="1" dirty="0"/>
                  <a:t>)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9</a:t>
                </a:r>
                <a:r>
                  <a:rPr lang="en-US" sz="2000" i="1" dirty="0" smtClean="0"/>
                  <a:t>.</a:t>
                </a:r>
                <a:r>
                  <a:rPr lang="en-US" sz="2000" dirty="0" smtClean="0"/>
                  <a:t>517</a:t>
                </a:r>
              </a:p>
              <a:p>
                <a:pPr marL="109728" indent="0" algn="just">
                  <a:buNone/>
                </a:pPr>
                <a:endParaRPr lang="en-US" sz="2000" dirty="0" smtClean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which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9900"/>
                    </a:solidFill>
                  </a:rPr>
                  <a:t>greater</a:t>
                </a:r>
                <a:r>
                  <a:rPr lang="en-US" sz="2000" dirty="0"/>
                  <a:t> than </a:t>
                </a:r>
                <a:r>
                  <a:rPr lang="en-US" sz="2000" dirty="0" smtClean="0"/>
                  <a:t>zero.</a:t>
                </a:r>
              </a:p>
              <a:p>
                <a:pPr marL="109728" indent="0" algn="just">
                  <a:buNone/>
                </a:pPr>
                <a:r>
                  <a:rPr lang="en-US" sz="2000" dirty="0" smtClean="0"/>
                  <a:t>Hence, </a:t>
                </a:r>
                <a:r>
                  <a:rPr lang="en-US" sz="2000" dirty="0">
                    <a:solidFill>
                      <a:srgbClr val="FF9900"/>
                    </a:solidFill>
                  </a:rPr>
                  <a:t>no sign change </a:t>
                </a:r>
                <a:r>
                  <a:rPr lang="en-US" sz="2000" dirty="0"/>
                  <a:t>occurs between the lower bound </a:t>
                </a:r>
                <a:r>
                  <a:rPr lang="en-US" sz="2000" dirty="0" smtClean="0"/>
                  <a:t>and the midpoint. </a:t>
                </a:r>
              </a:p>
              <a:p>
                <a:pPr marL="109728" indent="0" algn="just">
                  <a:buNone/>
                </a:pPr>
                <a:r>
                  <a:rPr lang="en-US" sz="2000" dirty="0" smtClean="0"/>
                  <a:t>Consequently</a:t>
                </a:r>
                <a:r>
                  <a:rPr lang="en-US" sz="2000" dirty="0"/>
                  <a:t>, the root must be located between 14 and 16. </a:t>
                </a:r>
                <a:endParaRPr lang="en-US" sz="2000" dirty="0" smtClean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Therefore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we create </a:t>
                </a:r>
                <a:r>
                  <a:rPr lang="en-US" sz="2000" dirty="0"/>
                  <a:t>a new interval by redefining the lower bound as 14 and determining a revised </a:t>
                </a:r>
                <a:r>
                  <a:rPr lang="en-US" sz="2000" dirty="0" smtClean="0"/>
                  <a:t>root estimate as</a:t>
                </a:r>
              </a:p>
              <a:p>
                <a:pPr marL="109728" indent="0" algn="just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10972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14+16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b="0" dirty="0" smtClean="0"/>
              </a:p>
              <a:p>
                <a:pPr marL="109728" indent="0" algn="just">
                  <a:buNone/>
                </a:pPr>
                <a:endParaRPr lang="en-US" sz="2000" dirty="0" smtClean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which </a:t>
                </a:r>
                <a:r>
                  <a:rPr lang="en-US" sz="2000" dirty="0"/>
                  <a:t>represents a true percent error of </a:t>
                </a:r>
                <a:r>
                  <a:rPr lang="en-US" sz="2000" i="1" dirty="0" err="1"/>
                  <a:t>ε</a:t>
                </a:r>
                <a:r>
                  <a:rPr lang="en-US" sz="2000" i="1" baseline="-25000" dirty="0" err="1"/>
                  <a:t>t</a:t>
                </a:r>
                <a:r>
                  <a:rPr lang="en-US" sz="2000" dirty="0"/>
                  <a:t>= 1.5%.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665816"/>
              </a:xfrm>
              <a:blipFill rotWithShape="0">
                <a:blip r:embed="rId2"/>
                <a:stretch>
                  <a:fillRect t="-64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59380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The third step:</a:t>
                </a:r>
              </a:p>
              <a:p>
                <a:pPr marL="109728" indent="0">
                  <a:buNone/>
                </a:pPr>
                <a:r>
                  <a:rPr lang="en-US" sz="2000" dirty="0" smtClean="0"/>
                  <a:t>The process </a:t>
                </a:r>
                <a:r>
                  <a:rPr lang="en-US" sz="2000" dirty="0"/>
                  <a:t>can be repeated to </a:t>
                </a:r>
                <a:r>
                  <a:rPr lang="en-US" sz="2000" dirty="0" smtClean="0"/>
                  <a:t>obtain refined </a:t>
                </a:r>
                <a:r>
                  <a:rPr lang="en-US" sz="2000" dirty="0"/>
                  <a:t>estimates. </a:t>
                </a:r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example,</a:t>
                </a:r>
              </a:p>
              <a:p>
                <a:pPr marL="109728" indent="0">
                  <a:buNone/>
                </a:pPr>
                <a:endParaRPr lang="en-US" sz="2000" i="1" dirty="0" smtClean="0"/>
              </a:p>
              <a:p>
                <a:pPr marL="109728" indent="0" algn="ctr">
                  <a:buNone/>
                </a:pPr>
                <a:r>
                  <a:rPr lang="en-US" sz="2000" i="1" dirty="0" smtClean="0"/>
                  <a:t>f(</a:t>
                </a:r>
                <a:r>
                  <a:rPr lang="en-US" sz="2000" dirty="0" smtClean="0"/>
                  <a:t>14</a:t>
                </a:r>
                <a:r>
                  <a:rPr lang="en-US" sz="2000" i="1" dirty="0"/>
                  <a:t>) f(</a:t>
                </a:r>
                <a:r>
                  <a:rPr lang="en-US" sz="2000" dirty="0"/>
                  <a:t>15</a:t>
                </a:r>
                <a:r>
                  <a:rPr lang="en-US" sz="2000" i="1" dirty="0"/>
                  <a:t>) </a:t>
                </a:r>
                <a:r>
                  <a:rPr lang="en-US" sz="2000" dirty="0"/>
                  <a:t>= 1</a:t>
                </a:r>
                <a:r>
                  <a:rPr lang="en-US" sz="2000" i="1" dirty="0"/>
                  <a:t>.</a:t>
                </a:r>
                <a:r>
                  <a:rPr lang="en-US" sz="2000" dirty="0"/>
                  <a:t>569</a:t>
                </a:r>
                <a:r>
                  <a:rPr lang="en-US" sz="2000" i="1" dirty="0"/>
                  <a:t>(</a:t>
                </a:r>
                <a:r>
                  <a:rPr lang="en-US" sz="2000" dirty="0"/>
                  <a:t>−0</a:t>
                </a:r>
                <a:r>
                  <a:rPr lang="en-US" sz="2000" i="1" dirty="0"/>
                  <a:t>.</a:t>
                </a:r>
                <a:r>
                  <a:rPr lang="en-US" sz="2000" dirty="0"/>
                  <a:t>425</a:t>
                </a:r>
                <a:r>
                  <a:rPr lang="en-US" sz="2000" i="1" dirty="0"/>
                  <a:t>) </a:t>
                </a:r>
                <a:r>
                  <a:rPr lang="en-US" sz="2000" dirty="0"/>
                  <a:t>= −0</a:t>
                </a:r>
                <a:r>
                  <a:rPr lang="en-US" sz="2000" i="1" dirty="0"/>
                  <a:t>.</a:t>
                </a:r>
                <a:r>
                  <a:rPr lang="en-US" sz="2000" dirty="0"/>
                  <a:t>666</a:t>
                </a:r>
              </a:p>
              <a:p>
                <a:pPr marL="109728" indent="0">
                  <a:buNone/>
                </a:pPr>
                <a:endParaRPr lang="en-US" sz="2000" dirty="0"/>
              </a:p>
              <a:p>
                <a:pPr marL="109728" indent="0">
                  <a:buNone/>
                </a:pPr>
                <a:r>
                  <a:rPr lang="en-US" sz="2000" dirty="0" smtClean="0"/>
                  <a:t>Therefore</a:t>
                </a:r>
                <a:r>
                  <a:rPr lang="en-US" sz="2000" dirty="0"/>
                  <a:t>, the root is between 14 and 15. </a:t>
                </a:r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upper bound is redefined as 15, and the </a:t>
                </a:r>
                <a:r>
                  <a:rPr lang="en-US" sz="2000" dirty="0" smtClean="0"/>
                  <a:t>root estimate </a:t>
                </a:r>
                <a:r>
                  <a:rPr lang="en-US" sz="2000" dirty="0"/>
                  <a:t>for the third iteration is calculated </a:t>
                </a:r>
                <a:r>
                  <a:rPr lang="en-US" sz="2000" dirty="0" smtClean="0"/>
                  <a:t>as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14+1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4.5</m:t>
                      </m:r>
                    </m:oMath>
                  </m:oMathPara>
                </a14:m>
                <a:endParaRPr lang="en-US" sz="2000" dirty="0"/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which </a:t>
                </a:r>
                <a:r>
                  <a:rPr lang="en-US" sz="2000" dirty="0"/>
                  <a:t>represents a percent relative error of </a:t>
                </a:r>
                <a:r>
                  <a:rPr lang="en-US" sz="2000" i="1" dirty="0" err="1"/>
                  <a:t>ε</a:t>
                </a:r>
                <a:r>
                  <a:rPr lang="en-US" sz="2000" i="1" baseline="-25000" dirty="0" err="1"/>
                  <a:t>t</a:t>
                </a:r>
                <a:r>
                  <a:rPr lang="en-US" sz="2000" dirty="0"/>
                  <a:t>= 1.9%. </a:t>
                </a: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593808"/>
              </a:xfrm>
              <a:blipFill rotWithShape="0">
                <a:blip r:embed="rId2"/>
                <a:stretch>
                  <a:fillRect t="-76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</a:t>
            </a:r>
            <a:r>
              <a:rPr lang="en-US" sz="2000" b="1" dirty="0" smtClean="0"/>
              <a:t>fourth </a:t>
            </a:r>
            <a:r>
              <a:rPr lang="en-US" sz="2000" b="1" dirty="0"/>
              <a:t>step</a:t>
            </a:r>
            <a:r>
              <a:rPr lang="en-US" sz="2000" b="1" dirty="0" smtClean="0"/>
              <a:t>:</a:t>
            </a:r>
          </a:p>
          <a:p>
            <a:pPr algn="just"/>
            <a:endParaRPr lang="en-US" sz="2000" b="1" dirty="0" smtClean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marL="109728" indent="0" algn="ctr">
              <a:buNone/>
            </a:pPr>
            <a:r>
              <a:rPr lang="en-US" sz="2000" dirty="0" smtClean="0"/>
              <a:t>And it continues…………..</a:t>
            </a:r>
          </a:p>
          <a:p>
            <a:pPr marL="109728" indent="0" algn="just">
              <a:buNone/>
            </a:pPr>
            <a:endParaRPr lang="en-US" sz="2000" dirty="0" smtClean="0"/>
          </a:p>
          <a:p>
            <a:pPr marL="109728" indent="0" algn="just">
              <a:buNone/>
            </a:pPr>
            <a:endParaRPr lang="en-US" sz="2000" dirty="0"/>
          </a:p>
          <a:p>
            <a:pPr marL="109728" indent="0" algn="just">
              <a:buNone/>
            </a:pPr>
            <a:endParaRPr lang="en-US" sz="2000" dirty="0" smtClean="0"/>
          </a:p>
          <a:p>
            <a:pPr marL="109728" indent="0" algn="just">
              <a:buNone/>
            </a:pPr>
            <a:endParaRPr lang="en-US" sz="2000" dirty="0"/>
          </a:p>
          <a:p>
            <a:pPr marL="109728" indent="0" algn="just">
              <a:buNone/>
            </a:pPr>
            <a:r>
              <a:rPr lang="en-US" sz="2000" dirty="0">
                <a:solidFill>
                  <a:srgbClr val="FF9900"/>
                </a:solidFill>
              </a:rPr>
              <a:t>The method can be repeated until the result is accurate enough to satisfy your needs.</a:t>
            </a:r>
          </a:p>
          <a:p>
            <a:pPr marL="109728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Visually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8" y="2228807"/>
            <a:ext cx="6784084" cy="38114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6165304"/>
            <a:ext cx="8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graphical depiction of </a:t>
            </a:r>
            <a:r>
              <a:rPr lang="en-US" sz="1600" dirty="0" smtClean="0"/>
              <a:t>the bisection </a:t>
            </a:r>
            <a:r>
              <a:rPr lang="en-US" sz="1600" dirty="0"/>
              <a:t>method. This </a:t>
            </a:r>
            <a:r>
              <a:rPr lang="en-US" sz="1600" dirty="0" smtClean="0"/>
              <a:t>plot conforms </a:t>
            </a:r>
            <a:r>
              <a:rPr lang="en-US" sz="1600" dirty="0"/>
              <a:t>to the first three iterations</a:t>
            </a:r>
          </a:p>
        </p:txBody>
      </p:sp>
    </p:spTree>
    <p:extLst>
      <p:ext uri="{BB962C8B-B14F-4D97-AF65-F5344CB8AC3E}">
        <p14:creationId xmlns:p14="http://schemas.microsoft.com/office/powerpoint/2010/main" val="38188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944"/>
            <a:ext cx="8229600" cy="701824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680"/>
            <a:ext cx="8229600" cy="496285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Continue </a:t>
            </a:r>
            <a:r>
              <a:rPr lang="en-US" sz="2000" b="1" dirty="0" smtClean="0"/>
              <a:t>the previous example </a:t>
            </a:r>
            <a:r>
              <a:rPr lang="en-US" sz="2000" b="1" dirty="0"/>
              <a:t>until the approximate error falls below </a:t>
            </a:r>
            <a:r>
              <a:rPr lang="en-US" sz="2000" b="1" dirty="0" smtClean="0"/>
              <a:t>a stopping </a:t>
            </a:r>
            <a:r>
              <a:rPr lang="en-US" sz="2000" b="1" dirty="0"/>
              <a:t>criterion of </a:t>
            </a:r>
            <a:r>
              <a:rPr lang="en-US" sz="2000" b="1" i="1" dirty="0" err="1"/>
              <a:t>ε</a:t>
            </a:r>
            <a:r>
              <a:rPr lang="en-US" sz="2000" b="1" i="1" baseline="-25000" dirty="0" err="1"/>
              <a:t>s</a:t>
            </a:r>
            <a:r>
              <a:rPr lang="en-US" sz="2000" b="1" i="1" dirty="0"/>
              <a:t> </a:t>
            </a:r>
            <a:r>
              <a:rPr lang="en-US" sz="2000" b="1" dirty="0"/>
              <a:t>= 0.5%. Use </a:t>
            </a:r>
            <a:r>
              <a:rPr lang="en-US" sz="2000" b="1" dirty="0" smtClean="0"/>
              <a:t>the same equation to </a:t>
            </a:r>
            <a:r>
              <a:rPr lang="en-US" sz="2000" b="1" dirty="0"/>
              <a:t>compute the </a:t>
            </a:r>
            <a:r>
              <a:rPr lang="en-US" sz="2000" b="1" dirty="0" smtClean="0"/>
              <a:t>errors.</a:t>
            </a:r>
            <a:r>
              <a:rPr lang="en-US" sz="2000" b="1" i="1" dirty="0"/>
              <a:t> </a:t>
            </a:r>
            <a:r>
              <a:rPr lang="en-US" sz="2000" b="1" i="1" baseline="-25000" dirty="0" smtClean="0"/>
              <a:t>   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Solution: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r>
              <a:rPr lang="en-US" sz="2000" dirty="0"/>
              <a:t>Thus, after six iterations </a:t>
            </a:r>
            <a:r>
              <a:rPr lang="en-US" sz="2000" i="1" dirty="0" err="1"/>
              <a:t>ε</a:t>
            </a:r>
            <a:r>
              <a:rPr lang="en-US" sz="2000" i="1" baseline="-25000" dirty="0" err="1"/>
              <a:t>a</a:t>
            </a:r>
            <a:r>
              <a:rPr lang="en-US" sz="2000" i="1" dirty="0"/>
              <a:t> </a:t>
            </a:r>
            <a:r>
              <a:rPr lang="en-US" sz="2000" dirty="0"/>
              <a:t>finally falls below </a:t>
            </a:r>
            <a:r>
              <a:rPr lang="en-US" sz="2000" i="1" dirty="0" err="1"/>
              <a:t>ε</a:t>
            </a:r>
            <a:r>
              <a:rPr lang="en-US" sz="2000" i="1" baseline="-25000" dirty="0" err="1"/>
              <a:t>s</a:t>
            </a:r>
            <a:r>
              <a:rPr lang="en-US" sz="2000" i="1" dirty="0"/>
              <a:t> </a:t>
            </a:r>
            <a:r>
              <a:rPr lang="en-US" sz="2000" dirty="0"/>
              <a:t>= 0.5%, and the computation can </a:t>
            </a:r>
            <a:r>
              <a:rPr lang="en-US" sz="2000" dirty="0" smtClean="0"/>
              <a:t>be terminated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70774"/>
              </p:ext>
            </p:extLst>
          </p:nvPr>
        </p:nvGraphicFramePr>
        <p:xfrm>
          <a:off x="1619672" y="2996952"/>
          <a:ext cx="6336702" cy="2560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117"/>
                <a:gridCol w="1056117"/>
                <a:gridCol w="1056117"/>
                <a:gridCol w="1056117"/>
                <a:gridCol w="1056117"/>
                <a:gridCol w="1056117"/>
              </a:tblGrid>
              <a:tr h="3057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u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r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ε</a:t>
                      </a:r>
                      <a:r>
                        <a:rPr lang="en-US" sz="1800" baseline="-25000" dirty="0" err="1" smtClean="0"/>
                        <a:t>a</a:t>
                      </a:r>
                      <a:r>
                        <a:rPr lang="en-US" sz="1800" baseline="-25000" dirty="0" smtClean="0"/>
                        <a:t> </a:t>
                      </a:r>
                      <a:r>
                        <a:rPr lang="en-US" sz="1800" baseline="0" dirty="0" smtClean="0"/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ε</a:t>
                      </a:r>
                      <a:r>
                        <a:rPr lang="en-US" sz="1800" baseline="-25000" dirty="0" err="1" smtClean="0"/>
                        <a:t>t</a:t>
                      </a:r>
                      <a:r>
                        <a:rPr lang="en-US" sz="1800" baseline="-25000" dirty="0" smtClean="0"/>
                        <a:t> </a:t>
                      </a:r>
                      <a:r>
                        <a:rPr lang="en-US" sz="1800" baseline="0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30571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5.279</a:t>
                      </a:r>
                      <a:endParaRPr lang="en-US" dirty="0"/>
                    </a:p>
                  </a:txBody>
                  <a:tcPr/>
                </a:tc>
              </a:tr>
              <a:tr h="30571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1.487</a:t>
                      </a:r>
                      <a:endParaRPr lang="en-US" dirty="0"/>
                    </a:p>
                  </a:txBody>
                  <a:tcPr/>
                </a:tc>
              </a:tr>
              <a:tr h="30571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1.896</a:t>
                      </a:r>
                      <a:endParaRPr lang="en-US" dirty="0"/>
                    </a:p>
                  </a:txBody>
                  <a:tcPr/>
                </a:tc>
              </a:tr>
              <a:tr h="30571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0.204</a:t>
                      </a:r>
                      <a:endParaRPr lang="en-US" dirty="0"/>
                    </a:p>
                  </a:txBody>
                  <a:tcPr/>
                </a:tc>
              </a:tr>
              <a:tr h="30571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0.641</a:t>
                      </a:r>
                      <a:endParaRPr lang="en-US" dirty="0"/>
                    </a:p>
                  </a:txBody>
                  <a:tcPr/>
                </a:tc>
              </a:tr>
              <a:tr h="30571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Determine the real roots of </a:t>
            </a:r>
            <a:r>
              <a:rPr lang="en-US" sz="2000" i="1" dirty="0"/>
              <a:t>f (x) </a:t>
            </a:r>
            <a:r>
              <a:rPr lang="en-US" sz="2000" dirty="0"/>
              <a:t>= −0</a:t>
            </a:r>
            <a:r>
              <a:rPr lang="en-US" sz="2000" i="1" dirty="0"/>
              <a:t>.</a:t>
            </a:r>
            <a:r>
              <a:rPr lang="en-US" sz="2000" dirty="0"/>
              <a:t>6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+ 2</a:t>
            </a:r>
            <a:r>
              <a:rPr lang="en-US" sz="2000" i="1" dirty="0"/>
              <a:t>.</a:t>
            </a:r>
            <a:r>
              <a:rPr lang="en-US" sz="2000" dirty="0"/>
              <a:t>4</a:t>
            </a:r>
            <a:r>
              <a:rPr lang="en-US" sz="2000" i="1" dirty="0"/>
              <a:t>x </a:t>
            </a:r>
            <a:r>
              <a:rPr lang="en-US" sz="2000" dirty="0"/>
              <a:t>+ 5</a:t>
            </a:r>
            <a:r>
              <a:rPr lang="en-US" sz="2000" i="1" dirty="0"/>
              <a:t>.</a:t>
            </a:r>
            <a:r>
              <a:rPr lang="en-US" sz="2000" dirty="0"/>
              <a:t>5 using bisection method for three iterations. Employ initial guesses of </a:t>
            </a:r>
            <a:r>
              <a:rPr lang="en-US" sz="2000" i="1" dirty="0"/>
              <a:t>xl </a:t>
            </a:r>
            <a:r>
              <a:rPr lang="en-US" sz="2000" dirty="0"/>
              <a:t>= 5 and </a:t>
            </a:r>
            <a:r>
              <a:rPr lang="en-US" sz="2000" i="1" dirty="0" err="1"/>
              <a:t>xu</a:t>
            </a:r>
            <a:r>
              <a:rPr lang="en-US" sz="2000" i="1" dirty="0"/>
              <a:t> </a:t>
            </a:r>
            <a:r>
              <a:rPr lang="en-US" sz="2000" dirty="0"/>
              <a:t>= 10</a:t>
            </a:r>
            <a:r>
              <a:rPr lang="en-US" sz="2000" i="1" dirty="0"/>
              <a:t>. </a:t>
            </a:r>
            <a:r>
              <a:rPr lang="en-US" sz="2000" dirty="0"/>
              <a:t>Compute the estimated error </a:t>
            </a:r>
            <a:r>
              <a:rPr lang="en-US" sz="2000" i="1" dirty="0" err="1"/>
              <a:t>εa</a:t>
            </a:r>
            <a:r>
              <a:rPr lang="en-US" sz="2000" i="1" dirty="0"/>
              <a:t> </a:t>
            </a:r>
            <a:r>
              <a:rPr lang="en-US" sz="2000" dirty="0" smtClean="0"/>
              <a:t>after </a:t>
            </a:r>
            <a:r>
              <a:rPr lang="en-US" sz="2000" dirty="0"/>
              <a:t>each iteration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Determine the real root of </a:t>
            </a:r>
            <a:r>
              <a:rPr lang="en-US" sz="2000" i="1" dirty="0"/>
              <a:t>f (x) </a:t>
            </a:r>
            <a:r>
              <a:rPr lang="en-US" sz="2000" dirty="0"/>
              <a:t>= 4</a:t>
            </a:r>
            <a:r>
              <a:rPr lang="en-US" sz="2000" i="1" dirty="0"/>
              <a:t>x</a:t>
            </a:r>
            <a:r>
              <a:rPr lang="en-US" sz="2000" baseline="30000" dirty="0"/>
              <a:t>3 </a:t>
            </a:r>
            <a:r>
              <a:rPr lang="en-US" sz="2000" dirty="0"/>
              <a:t>− 6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+ 7</a:t>
            </a:r>
            <a:r>
              <a:rPr lang="en-US" sz="2000" i="1" dirty="0"/>
              <a:t>x </a:t>
            </a:r>
            <a:r>
              <a:rPr lang="en-US" sz="2000" dirty="0"/>
              <a:t>− 2</a:t>
            </a:r>
            <a:r>
              <a:rPr lang="en-US" sz="2000" i="1" dirty="0"/>
              <a:t>.</a:t>
            </a:r>
            <a:r>
              <a:rPr lang="en-US" sz="2000" dirty="0"/>
              <a:t>3</a:t>
            </a:r>
            <a:r>
              <a:rPr lang="en-US" sz="2000" b="1" dirty="0"/>
              <a:t> </a:t>
            </a:r>
            <a:r>
              <a:rPr lang="en-US" sz="2000" dirty="0"/>
              <a:t>using bisection to locate the root. Employ initial guesses of </a:t>
            </a:r>
            <a:r>
              <a:rPr lang="en-US" sz="2000" i="1" dirty="0"/>
              <a:t>xl </a:t>
            </a:r>
            <a:r>
              <a:rPr lang="en-US" sz="2000" dirty="0"/>
              <a:t>= 0 and </a:t>
            </a:r>
            <a:r>
              <a:rPr lang="en-US" sz="2000" i="1" dirty="0" err="1"/>
              <a:t>xu</a:t>
            </a:r>
            <a:r>
              <a:rPr lang="en-US" sz="2000" i="1" dirty="0"/>
              <a:t> </a:t>
            </a:r>
            <a:r>
              <a:rPr lang="en-US" sz="2000" dirty="0"/>
              <a:t>= 1 and iterate until the estimated error </a:t>
            </a:r>
            <a:r>
              <a:rPr lang="en-US" sz="2000" i="1" dirty="0" err="1"/>
              <a:t>εa</a:t>
            </a:r>
            <a:r>
              <a:rPr lang="en-US" sz="2000" i="1" dirty="0"/>
              <a:t> </a:t>
            </a:r>
            <a:r>
              <a:rPr lang="en-US" sz="2000" dirty="0"/>
              <a:t>falls below a level of </a:t>
            </a:r>
            <a:r>
              <a:rPr lang="en-US" sz="2000" i="1" dirty="0" err="1"/>
              <a:t>εs</a:t>
            </a:r>
            <a:r>
              <a:rPr lang="en-US" sz="2000" i="1" dirty="0"/>
              <a:t> </a:t>
            </a:r>
            <a:r>
              <a:rPr lang="en-US" sz="2000" dirty="0"/>
              <a:t>= 10%.</a:t>
            </a:r>
          </a:p>
          <a:p>
            <a:pPr algn="just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5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5089752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/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000" dirty="0">
                    <a:solidFill>
                      <a:srgbClr val="FF0000"/>
                    </a:solidFill>
                  </a:rPr>
                  <a:t>Review Formula:Relative True Error (percent),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ε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𝐸𝑟𝑟𝑜𝑟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aseline="-25000" dirty="0">
                    <a:solidFill>
                      <a:srgbClr val="FF0000"/>
                    </a:solidFill>
                  </a:rPr>
                  <a:t> × 100 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/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000" dirty="0" smtClean="0">
                    <a:solidFill>
                      <a:srgbClr val="FF0000"/>
                    </a:solidFill>
                  </a:rPr>
                  <a:t>Review Formula: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Relative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Approximate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Error (percent), 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US" sz="2000" b="0" i="1" baseline="-25000" dirty="0" smtClean="0">
                        <a:solidFill>
                          <a:srgbClr val="FF0000"/>
                        </a:solidFill>
                      </a:rPr>
                      <m:t>a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sz="2000" baseline="-25000" dirty="0">
                    <a:solidFill>
                      <a:srgbClr val="FF0000"/>
                    </a:solidFill>
                  </a:rPr>
                  <a:t> × 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100 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50897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73832"/>
          </a:xfrm>
        </p:spPr>
        <p:txBody>
          <a:bodyPr>
            <a:normAutofit/>
          </a:bodyPr>
          <a:lstStyle/>
          <a:p>
            <a:r>
              <a:rPr lang="en-US" sz="2800" dirty="0" err="1"/>
              <a:t>Pseudocode</a:t>
            </a:r>
            <a:r>
              <a:rPr lang="en-US" sz="2800" dirty="0"/>
              <a:t> for function </a:t>
            </a:r>
            <a:r>
              <a:rPr lang="en-US" sz="2800" dirty="0" smtClean="0"/>
              <a:t>to implement </a:t>
            </a:r>
            <a:r>
              <a:rPr lang="en-US" sz="2800" dirty="0"/>
              <a:t>bisection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10544"/>
            <a:ext cx="5616624" cy="49804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704252"/>
          </a:xfrm>
        </p:spPr>
        <p:txBody>
          <a:bodyPr/>
          <a:lstStyle/>
          <a:p>
            <a:r>
              <a:rPr lang="en-GB" dirty="0" smtClean="0"/>
              <a:t>Advantages of Bisection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Since the method brackets the root, the method is guaranteed to converge.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 As iterations are conducted, the interval gets halved. So one can guarantee the error in the solution of the equation.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Iterative Method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An iterative technique usually begins with an approximate value of the root, known as the initial guess, which is then successively corrected iteration by iteration under a certain mathematical basis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The process of iteration stops when the desired level of accuracy is obtained.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Iterative methods, based on the position of the root relative to the position of initial guess(</a:t>
            </a:r>
            <a:r>
              <a:rPr lang="en-GB" sz="2000" dirty="0" err="1" smtClean="0"/>
              <a:t>es</a:t>
            </a:r>
            <a:r>
              <a:rPr lang="en-GB" sz="2000" dirty="0" smtClean="0"/>
              <a:t>), can be categorized into two categories:</a:t>
            </a:r>
          </a:p>
          <a:p>
            <a:pPr lvl="1" algn="just">
              <a:buFont typeface="Wingdings" pitchFamily="2" charset="2"/>
              <a:buChar char="§"/>
            </a:pPr>
            <a:endParaRPr lang="en-GB" sz="20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Bracketing methods (Interpolation methods)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Open end methods (Extrapolation methods)</a:t>
            </a:r>
          </a:p>
          <a:p>
            <a:pPr algn="just"/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992284"/>
          </a:xfrm>
        </p:spPr>
        <p:txBody>
          <a:bodyPr/>
          <a:lstStyle/>
          <a:p>
            <a:r>
              <a:rPr lang="en-GB" dirty="0" smtClean="0"/>
              <a:t>Drawbacks of bisection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The convergence of the bisection method is slow as it is simply based on halving the interval.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smtClean="0"/>
              <a:t> If one of the initial guesses is closer to the root, it will take larger number of iterations to reach the root.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Iterative Method (continued)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Bracketing methods start with two initial guesses that ‘bracket’ the root and then systematically reduce the width of the bracket until the solution is reached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 Two popular methods under Bracketing category are:</a:t>
            </a:r>
          </a:p>
          <a:p>
            <a:pPr lvl="1" algn="just">
              <a:buFont typeface="Wingdings" pitchFamily="2" charset="2"/>
              <a:buChar char="§"/>
            </a:pPr>
            <a:endParaRPr lang="en-GB" sz="20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Bisection method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False position method</a:t>
            </a:r>
            <a:r>
              <a:rPr lang="en-GB" sz="2000" dirty="0" smtClean="0"/>
              <a:t>	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These methods are based on the assumption that the function changes sign in the vicinity of a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Iterative Method (continued)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Open end methods use a single starting value or two values that do not necessarily bracket the root.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 The following iterative methods fall under this category:</a:t>
            </a:r>
          </a:p>
          <a:p>
            <a:pPr lvl="1" algn="just">
              <a:buFont typeface="Wingdings" pitchFamily="2" charset="2"/>
              <a:buChar char="§"/>
            </a:pPr>
            <a:endParaRPr lang="en-GB" sz="20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Newton-</a:t>
            </a:r>
            <a:r>
              <a:rPr lang="en-GB" sz="2000" dirty="0" err="1" smtClean="0">
                <a:solidFill>
                  <a:schemeClr val="tx1"/>
                </a:solidFill>
              </a:rPr>
              <a:t>Raphson</a:t>
            </a:r>
            <a:r>
              <a:rPr lang="en-GB" sz="2000" dirty="0" smtClean="0">
                <a:solidFill>
                  <a:schemeClr val="tx1"/>
                </a:solidFill>
              </a:rPr>
              <a:t> method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Secant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Bisection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One of the first numerical methods developed to find the root of a nonlinear equation </a:t>
            </a:r>
            <a:r>
              <a:rPr lang="en-GB" sz="2000" i="1" dirty="0" smtClean="0"/>
              <a:t>f(x)=0 was the bisection method (also called binary-search method / </a:t>
            </a:r>
            <a:r>
              <a:rPr lang="en-US" sz="2000" i="1" dirty="0" smtClean="0"/>
              <a:t>binary chopping / </a:t>
            </a:r>
            <a:r>
              <a:rPr lang="en-US" sz="2000" i="1" dirty="0"/>
              <a:t>interval </a:t>
            </a:r>
            <a:r>
              <a:rPr lang="en-US" sz="2000" i="1" dirty="0" smtClean="0"/>
              <a:t>halving</a:t>
            </a:r>
            <a:r>
              <a:rPr lang="en-US" sz="2000" i="1" dirty="0"/>
              <a:t> </a:t>
            </a:r>
            <a:r>
              <a:rPr lang="en-US" sz="2000" i="1" dirty="0" smtClean="0"/>
              <a:t>/ Bolzano’s </a:t>
            </a:r>
            <a:r>
              <a:rPr lang="en-US" sz="2000" i="1" dirty="0"/>
              <a:t>method</a:t>
            </a:r>
            <a:r>
              <a:rPr lang="en-GB" sz="2000" i="1" dirty="0" smtClean="0"/>
              <a:t>).</a:t>
            </a:r>
          </a:p>
          <a:p>
            <a:pPr algn="just"/>
            <a:endParaRPr lang="en-GB" sz="2000" i="1" dirty="0" smtClean="0"/>
          </a:p>
          <a:p>
            <a:pPr algn="just"/>
            <a:r>
              <a:rPr lang="en-GB" sz="2000" dirty="0" smtClean="0"/>
              <a:t> The method is based on the following theorem.</a:t>
            </a:r>
          </a:p>
          <a:p>
            <a:pPr lvl="1" algn="just">
              <a:buFont typeface="Wingdings" pitchFamily="2" charset="2"/>
              <a:buChar char="§"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2000" b="1" dirty="0" smtClean="0">
                <a:solidFill>
                  <a:schemeClr val="tx1"/>
                </a:solidFill>
              </a:rPr>
              <a:t>Theorem</a:t>
            </a:r>
          </a:p>
          <a:p>
            <a:pPr lvl="2" algn="just"/>
            <a:r>
              <a:rPr lang="en-GB" sz="2000" dirty="0" smtClean="0">
                <a:solidFill>
                  <a:schemeClr val="tx1"/>
                </a:solidFill>
              </a:rPr>
              <a:t>An equation </a:t>
            </a:r>
            <a:r>
              <a:rPr lang="en-GB" sz="2000" i="1" dirty="0" smtClean="0">
                <a:solidFill>
                  <a:schemeClr val="tx1"/>
                </a:solidFill>
              </a:rPr>
              <a:t>f(x)=0, where f(x) is a real continuous function of x, </a:t>
            </a:r>
            <a:r>
              <a:rPr lang="en-GB" sz="2000" dirty="0" smtClean="0">
                <a:solidFill>
                  <a:schemeClr val="tx1"/>
                </a:solidFill>
              </a:rPr>
              <a:t>has at least one root between </a:t>
            </a:r>
            <a:r>
              <a:rPr lang="en-GB" sz="2000" i="1" dirty="0" smtClean="0">
                <a:solidFill>
                  <a:schemeClr val="tx1"/>
                </a:solidFill>
              </a:rPr>
              <a:t>x</a:t>
            </a:r>
            <a:r>
              <a:rPr lang="en-GB" sz="2000" i="1" baseline="-25000" dirty="0" smtClean="0">
                <a:solidFill>
                  <a:schemeClr val="tx1"/>
                </a:solidFill>
              </a:rPr>
              <a:t>l</a:t>
            </a:r>
            <a:r>
              <a:rPr lang="en-GB" sz="2000" i="1" dirty="0" smtClean="0">
                <a:solidFill>
                  <a:schemeClr val="tx1"/>
                </a:solidFill>
              </a:rPr>
              <a:t> and </a:t>
            </a:r>
            <a:r>
              <a:rPr lang="en-GB" sz="2000" i="1" dirty="0" err="1" smtClean="0">
                <a:solidFill>
                  <a:schemeClr val="tx1"/>
                </a:solidFill>
              </a:rPr>
              <a:t>x</a:t>
            </a:r>
            <a:r>
              <a:rPr lang="en-GB" sz="2000" i="1" baseline="-25000" dirty="0" err="1" smtClean="0">
                <a:solidFill>
                  <a:schemeClr val="tx1"/>
                </a:solidFill>
              </a:rPr>
              <a:t>u</a:t>
            </a:r>
            <a:r>
              <a:rPr lang="en-GB" sz="2000" i="1" dirty="0" smtClean="0">
                <a:solidFill>
                  <a:schemeClr val="tx1"/>
                </a:solidFill>
              </a:rPr>
              <a:t> and if f(x</a:t>
            </a:r>
            <a:r>
              <a:rPr lang="en-GB" sz="2000" i="1" baseline="-25000" dirty="0" smtClean="0">
                <a:solidFill>
                  <a:schemeClr val="tx1"/>
                </a:solidFill>
              </a:rPr>
              <a:t>l</a:t>
            </a:r>
            <a:r>
              <a:rPr lang="en-GB" sz="2000" i="1" dirty="0" smtClean="0">
                <a:solidFill>
                  <a:schemeClr val="tx1"/>
                </a:solidFill>
              </a:rPr>
              <a:t>)f(</a:t>
            </a:r>
            <a:r>
              <a:rPr lang="en-GB" sz="2000" i="1" dirty="0" err="1" smtClean="0">
                <a:solidFill>
                  <a:schemeClr val="tx1"/>
                </a:solidFill>
              </a:rPr>
              <a:t>x</a:t>
            </a:r>
            <a:r>
              <a:rPr lang="en-GB" sz="2000" i="1" baseline="-25000" dirty="0" err="1" smtClean="0">
                <a:solidFill>
                  <a:schemeClr val="tx1"/>
                </a:solidFill>
              </a:rPr>
              <a:t>u</a:t>
            </a:r>
            <a:r>
              <a:rPr lang="en-GB" sz="2000" i="1" dirty="0" smtClean="0">
                <a:solidFill>
                  <a:schemeClr val="tx1"/>
                </a:solidFill>
              </a:rPr>
              <a:t>)&lt;0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4564592"/>
            <a:ext cx="3556029" cy="18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Bisection Method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Since the method is based on finding the root between two points, the method falls under the category of bracketing methods.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 Since the root is bracketed between two points, </a:t>
            </a:r>
            <a:r>
              <a:rPr lang="en-GB" sz="2000" i="1" dirty="0" smtClean="0"/>
              <a:t>x</a:t>
            </a:r>
            <a:r>
              <a:rPr lang="en-GB" sz="2000" i="1" baseline="-25000" dirty="0" smtClean="0"/>
              <a:t>l </a:t>
            </a:r>
            <a:r>
              <a:rPr lang="en-GB" sz="2000" i="1" dirty="0" smtClean="0"/>
              <a:t>and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u</a:t>
            </a:r>
            <a:r>
              <a:rPr lang="en-GB" sz="2000" i="1" dirty="0" smtClean="0"/>
              <a:t> one </a:t>
            </a:r>
            <a:r>
              <a:rPr lang="en-GB" sz="2000" dirty="0" smtClean="0"/>
              <a:t>can find the mid-point,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r</a:t>
            </a:r>
            <a:r>
              <a:rPr lang="en-GB" sz="2000" i="1" dirty="0" smtClean="0"/>
              <a:t> between x</a:t>
            </a:r>
            <a:r>
              <a:rPr lang="en-GB" sz="2000" i="1" baseline="-25000" dirty="0" smtClean="0"/>
              <a:t>l</a:t>
            </a:r>
            <a:r>
              <a:rPr lang="en-GB" sz="2000" i="1" dirty="0" smtClean="0"/>
              <a:t> and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u</a:t>
            </a:r>
            <a:r>
              <a:rPr lang="en-GB" sz="2000" i="1" dirty="0" smtClean="0"/>
              <a:t>. This gives us </a:t>
            </a:r>
            <a:r>
              <a:rPr lang="en-GB" sz="2000" dirty="0" smtClean="0"/>
              <a:t>two new intervals.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 </a:t>
            </a:r>
            <a:r>
              <a:rPr lang="en-GB" sz="2000" i="1" dirty="0" smtClean="0"/>
              <a:t>x</a:t>
            </a:r>
            <a:r>
              <a:rPr lang="en-GB" sz="2000" i="1" baseline="-25000" dirty="0" smtClean="0"/>
              <a:t>l</a:t>
            </a:r>
            <a:r>
              <a:rPr lang="en-GB" sz="2000" i="1" dirty="0" smtClean="0"/>
              <a:t> &amp;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r</a:t>
            </a:r>
            <a:r>
              <a:rPr lang="en-GB" sz="2000" i="1" dirty="0" smtClean="0"/>
              <a:t> and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r</a:t>
            </a:r>
            <a:r>
              <a:rPr lang="en-GB" sz="2000" i="1" dirty="0" smtClean="0"/>
              <a:t> &amp;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u</a:t>
            </a:r>
            <a:endParaRPr lang="en-GB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Steps of Bisection Method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0174"/>
                <a:ext cx="8186766" cy="50743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b="1" u="sng" dirty="0" smtClean="0">
                    <a:latin typeface="Times New Roman" pitchFamily="18" charset="0"/>
                    <a:cs typeface="Times New Roman" pitchFamily="18" charset="0"/>
                  </a:rPr>
                  <a:t>Step #1:</a:t>
                </a:r>
              </a:p>
              <a:p>
                <a:pPr lvl="1" algn="just">
                  <a:buFont typeface="Wingdings" pitchFamily="2" charset="2"/>
                  <a:buChar char="§"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Choose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 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upper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guesses for the root such that the function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changes sign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over the interval. This can be checked by ensuring that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f(x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)f(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)&lt;0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1" algn="just">
                  <a:buFont typeface="Wingdings" pitchFamily="2" charset="2"/>
                  <a:buChar char="§"/>
                </a:pPr>
                <a:endParaRPr lang="en-GB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GB" sz="2000" b="1" u="sng" dirty="0" smtClean="0">
                    <a:latin typeface="Times New Roman" pitchFamily="18" charset="0"/>
                    <a:cs typeface="Times New Roman" pitchFamily="18" charset="0"/>
                  </a:rPr>
                  <a:t>Step #2: </a:t>
                </a:r>
              </a:p>
              <a:p>
                <a:pPr lvl="1" algn="just"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 estimate of the root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determined by</a:t>
                </a:r>
              </a:p>
              <a:p>
                <a:pPr lvl="1" algn="just">
                  <a:buFont typeface="Wingdings" pitchFamily="2" charset="2"/>
                  <a:buChar char="§"/>
                </a:pPr>
                <a:endPara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/>
                <a:endParaRPr lang="en-GB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0174"/>
                <a:ext cx="8186766" cy="5074362"/>
              </a:xfrm>
              <a:blipFill rotWithShape="0">
                <a:blip r:embed="rId2"/>
                <a:stretch>
                  <a:fillRect t="-600" r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Steps of Bisection Method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u="sng" dirty="0" smtClean="0">
                <a:latin typeface="Times New Roman" pitchFamily="18" charset="0"/>
                <a:cs typeface="Times New Roman" pitchFamily="18" charset="0"/>
              </a:rPr>
              <a:t>Step #3: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evaluations to determine in which subinterval the root lies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514350" algn="just">
              <a:buAutoNum type="alphaLcParenBoth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f(x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)f(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)&lt;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the root lies in the lower subinterval. Therefore, set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return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step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marL="925830" lvl="1" indent="-514350" algn="just">
              <a:buAutoNum type="alphaLcParenBoth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514350" algn="just">
              <a:buAutoNum type="alphaLcParenBoth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f(x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)f(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)&gt;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the root lies in the upper subinterval. Therefore, set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return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step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marL="925830" lvl="1" indent="-514350" algn="just">
              <a:buAutoNum type="alphaLcParenBoth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514350" algn="just">
              <a:buAutoNum type="alphaLcParenBoth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f(x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)f(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the root equals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terminate the computation.</a:t>
            </a: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29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9144"/>
                <a:ext cx="8229600" cy="521539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="1" dirty="0" smtClean="0"/>
                  <a:t>Use the bisection </a:t>
                </a:r>
                <a:r>
                  <a:rPr lang="en-US" sz="2000" b="1" dirty="0"/>
                  <a:t>approach to determine the drag coefficient </a:t>
                </a:r>
                <a:r>
                  <a:rPr lang="en-US" sz="2000" b="1" i="1" dirty="0" smtClean="0"/>
                  <a:t>c</a:t>
                </a:r>
                <a:r>
                  <a:rPr lang="en-US" sz="2000" b="1" dirty="0" smtClean="0"/>
                  <a:t> needed </a:t>
                </a:r>
                <a:r>
                  <a:rPr lang="en-US" sz="2000" b="1" dirty="0"/>
                  <a:t>for a parachutist of mass </a:t>
                </a:r>
                <a:r>
                  <a:rPr lang="en-US" sz="2000" b="1" i="1" dirty="0" smtClean="0"/>
                  <a:t>m</a:t>
                </a:r>
                <a:r>
                  <a:rPr lang="en-US" sz="2000" b="1" dirty="0" smtClean="0"/>
                  <a:t>=68.1 </a:t>
                </a:r>
                <a:r>
                  <a:rPr lang="en-US" sz="2000" b="1" dirty="0"/>
                  <a:t>kg to have a velocity of 40 m/s after </a:t>
                </a:r>
                <a:r>
                  <a:rPr lang="en-US" sz="2000" b="1" dirty="0" smtClean="0"/>
                  <a:t>free-falling for </a:t>
                </a:r>
                <a:r>
                  <a:rPr lang="en-US" sz="2000" b="1" dirty="0"/>
                  <a:t>time </a:t>
                </a:r>
                <a:r>
                  <a:rPr lang="en-US" sz="2000" b="1" i="1" dirty="0"/>
                  <a:t>t</a:t>
                </a:r>
                <a:r>
                  <a:rPr lang="en-US" sz="2000" b="1" dirty="0"/>
                  <a:t>=10 s. </a:t>
                </a:r>
              </a:p>
              <a:p>
                <a:pPr marL="109728" indent="0" algn="just">
                  <a:buNone/>
                </a:pPr>
                <a:r>
                  <a:rPr lang="en-US" sz="2000" b="1" dirty="0" smtClean="0"/>
                  <a:t>    Note: The acceleration </a:t>
                </a:r>
                <a:r>
                  <a:rPr lang="en-US" sz="2000" b="1" dirty="0"/>
                  <a:t>due to gravity is 9.8 </a:t>
                </a:r>
                <a:r>
                  <a:rPr lang="en-US" sz="2000" b="1" dirty="0" smtClean="0"/>
                  <a:t>m/s</a:t>
                </a:r>
                <a:r>
                  <a:rPr lang="en-US" sz="2000" b="1" baseline="30000" dirty="0" smtClean="0"/>
                  <a:t>2</a:t>
                </a:r>
                <a:endParaRPr lang="en-US" sz="2000" b="1" baseline="30000" dirty="0"/>
              </a:p>
              <a:p>
                <a:pPr marL="109728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Solution:</a:t>
                </a:r>
              </a:p>
              <a:p>
                <a:pPr marL="109728" indent="0">
                  <a:buNone/>
                </a:pPr>
                <a:r>
                  <a:rPr lang="en-US" sz="2000" dirty="0" smtClean="0"/>
                  <a:t>This </a:t>
                </a:r>
                <a:r>
                  <a:rPr lang="en-US" sz="2000" dirty="0"/>
                  <a:t>problem can be solved by determining the root of Eq. </a:t>
                </a:r>
                <a:endParaRPr lang="en-US" sz="200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using the parameters </a:t>
                </a:r>
                <a:r>
                  <a:rPr lang="en-US" sz="2000" dirty="0"/>
                  <a:t>t=10, g=9.8, v=40, and </a:t>
                </a:r>
                <a:r>
                  <a:rPr lang="en-US" sz="2000" dirty="0" smtClean="0"/>
                  <a:t>m=68.1:</a:t>
                </a:r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9.8(68.1)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68.1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sz="2000" dirty="0" smtClean="0"/>
              </a:p>
              <a:p>
                <a:pPr marL="109728" indent="0" algn="ctr">
                  <a:buNone/>
                </a:pPr>
                <a:r>
                  <a:rPr lang="en-US" sz="2000" dirty="0" smtClean="0"/>
                  <a:t>or,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667.38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0.146843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−40</m:t>
                    </m:r>
                  </m:oMath>
                </a14:m>
                <a:endParaRPr lang="en-US" sz="2000" dirty="0" smtClean="0"/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9144"/>
                <a:ext cx="8229600" cy="5215392"/>
              </a:xfrm>
              <a:blipFill rotWithShape="0">
                <a:blip r:embed="rId2"/>
                <a:stretch>
                  <a:fillRect t="-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349</TotalTime>
  <Words>1229</Words>
  <Application>Microsoft Office PowerPoint</Application>
  <PresentationFormat>On-screen Show (4:3)</PresentationFormat>
  <Paragraphs>226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 Bisection Method</vt:lpstr>
      <vt:lpstr>Iterative Method</vt:lpstr>
      <vt:lpstr>Iterative Method (continued)</vt:lpstr>
      <vt:lpstr>Iterative Method (continued)</vt:lpstr>
      <vt:lpstr>Bisection Method</vt:lpstr>
      <vt:lpstr>Bisection Method (continued)</vt:lpstr>
      <vt:lpstr>Steps of Bisection Method</vt:lpstr>
      <vt:lpstr>Steps of Bisection Method (continued)</vt:lpstr>
      <vt:lpstr>An Exercise</vt:lpstr>
      <vt:lpstr>PowerPoint Presentation</vt:lpstr>
      <vt:lpstr>PowerPoint Presentation</vt:lpstr>
      <vt:lpstr>PowerPoint Presentation</vt:lpstr>
      <vt:lpstr>PowerPoint Presentation</vt:lpstr>
      <vt:lpstr>Understand Visually</vt:lpstr>
      <vt:lpstr>Another Example</vt:lpstr>
      <vt:lpstr>Exercise</vt:lpstr>
      <vt:lpstr>PowerPoint Presentation</vt:lpstr>
      <vt:lpstr>Pseudocode for function to implement bisection</vt:lpstr>
      <vt:lpstr>Advantages of Bisection Method</vt:lpstr>
      <vt:lpstr>Drawbacks of bisection method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85</cp:revision>
  <dcterms:created xsi:type="dcterms:W3CDTF">2015-05-14T17:34:47Z</dcterms:created>
  <dcterms:modified xsi:type="dcterms:W3CDTF">2018-09-17T03:39:23Z</dcterms:modified>
</cp:coreProperties>
</file>