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82" r:id="rId4"/>
    <p:sldId id="268" r:id="rId5"/>
    <p:sldId id="275" r:id="rId6"/>
    <p:sldId id="269" r:id="rId7"/>
    <p:sldId id="276" r:id="rId8"/>
    <p:sldId id="277" r:id="rId9"/>
    <p:sldId id="278" r:id="rId10"/>
    <p:sldId id="279" r:id="rId11"/>
    <p:sldId id="280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4421B-13E8-4B95-B59F-7020F6AA3F5F}" type="datetimeFigureOut">
              <a:rPr lang="en-US" smtClean="0"/>
              <a:pPr/>
              <a:t>9/17/2018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CA9F3-CBC5-40EA-9A83-3CFDD3EDF29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9696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1AD9F-EDDF-47AF-B673-054D4F4C0164}" type="datetimeFigureOut">
              <a:rPr lang="en-US" smtClean="0"/>
              <a:pPr/>
              <a:t>9/17/2018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D2823-86B6-4877-AA72-0DE57311C1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258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2823-86B6-4877-AA72-0DE57311C1D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58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06BA031-2C9B-4146-AD70-E07E0246ED56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394E-F000-43A5-91EC-068CB2526B3F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A6D7-7BA5-4AA2-A571-5B30316D1110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FED1E-8346-4DAD-A7B5-464921311CB5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3F2C-F42F-4283-BB2D-6A49C10DD0E3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F41F-324B-475E-BB05-5E29D39D9F2D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861EB4D-BAF5-4DAF-A0B5-C8E485FF4586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7185981-ED2C-4062-8D0C-66D4E599A43E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13F0-1276-478D-98AA-825930A12F40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13C5-5625-4D59-B9B5-C705DA7AA2F0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D773-9617-4E51-826D-2B5E379B676B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E489E1B-8298-453B-A95B-CDD019F26681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642918"/>
            <a:ext cx="8286808" cy="2571768"/>
          </a:xfrm>
        </p:spPr>
        <p:txBody>
          <a:bodyPr>
            <a:normAutofit/>
          </a:bodyPr>
          <a:lstStyle/>
          <a:p>
            <a:pPr algn="ctr"/>
            <a:r>
              <a:rPr lang="en-GB" sz="6000" dirty="0"/>
              <a:t/>
            </a:r>
            <a:br>
              <a:rPr lang="en-GB" sz="6000" dirty="0"/>
            </a:br>
            <a:r>
              <a:rPr lang="en-GB" sz="6000" dirty="0"/>
              <a:t>False </a:t>
            </a:r>
            <a:r>
              <a:rPr lang="en-GB" sz="6000" dirty="0" smtClean="0"/>
              <a:t>Position Method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4643446"/>
            <a:ext cx="5000660" cy="1357322"/>
          </a:xfrm>
          <a:noFill/>
          <a:ln w="31750" cap="sq" cmpd="sng">
            <a:noFill/>
          </a:ln>
        </p:spPr>
        <p:txBody>
          <a:bodyPr/>
          <a:lstStyle/>
          <a:p>
            <a:r>
              <a:rPr lang="en-GB" dirty="0" err="1" smtClean="0"/>
              <a:t>Prianka</a:t>
            </a:r>
            <a:r>
              <a:rPr lang="en-GB" dirty="0" smtClean="0"/>
              <a:t> </a:t>
            </a:r>
            <a:r>
              <a:rPr lang="en-GB" dirty="0" err="1" smtClean="0"/>
              <a:t>Mandal</a:t>
            </a:r>
            <a:endParaRPr lang="en-GB" dirty="0" smtClean="0"/>
          </a:p>
          <a:p>
            <a:r>
              <a:rPr lang="en-GB" sz="2000" dirty="0" smtClean="0"/>
              <a:t>Lecturer </a:t>
            </a:r>
          </a:p>
          <a:p>
            <a:r>
              <a:rPr lang="en-GB" sz="2000" dirty="0" smtClean="0"/>
              <a:t>Daffodil International University</a:t>
            </a:r>
            <a:endParaRPr lang="en-GB" sz="2000" dirty="0"/>
          </a:p>
        </p:txBody>
      </p:sp>
      <p:pic>
        <p:nvPicPr>
          <p:cNvPr id="1026" name="Picture 2" descr="G:\SWE422\2aadb1d40e6f54b89daaa32b07883c6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4357694"/>
            <a:ext cx="2143140" cy="214314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071934" y="6492240"/>
            <a:ext cx="747712" cy="365760"/>
          </a:xfrm>
        </p:spPr>
        <p:txBody>
          <a:bodyPr/>
          <a:lstStyle/>
          <a:p>
            <a:pPr algn="ctr"/>
            <a:fld id="{34268850-D296-4E4D-9ECD-120794DA2D83}" type="slidenum">
              <a:rPr lang="en-GB" smtClean="0"/>
              <a:pPr algn="ctr"/>
              <a:t>1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1379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Pseudocode</a:t>
            </a:r>
            <a:r>
              <a:rPr lang="en-US" dirty="0" smtClean="0"/>
              <a:t> for Modified False 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51" y="1340768"/>
            <a:ext cx="4544477" cy="295232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973" y="1340768"/>
            <a:ext cx="3474827" cy="480891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211973" y="1484784"/>
            <a:ext cx="0" cy="446449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43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6298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Lets do some exercise on Bracketing Methods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504"/>
            <a:ext cx="8229600" cy="5324032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Determine </a:t>
            </a:r>
            <a:r>
              <a:rPr lang="en-US" sz="2000" dirty="0"/>
              <a:t>the real root of </a:t>
            </a:r>
            <a:r>
              <a:rPr lang="en-US" sz="2000" i="1" dirty="0"/>
              <a:t>f (x) </a:t>
            </a:r>
            <a:r>
              <a:rPr lang="en-US" sz="2000" dirty="0"/>
              <a:t>= −26 + 85</a:t>
            </a:r>
            <a:r>
              <a:rPr lang="en-US" sz="2000" i="1" dirty="0"/>
              <a:t>x </a:t>
            </a:r>
            <a:r>
              <a:rPr lang="en-US" sz="2000" dirty="0"/>
              <a:t>− 91</a:t>
            </a:r>
            <a:r>
              <a:rPr lang="en-US" sz="2000" i="1" dirty="0"/>
              <a:t>x</a:t>
            </a:r>
            <a:r>
              <a:rPr lang="en-US" sz="2000" baseline="30000" dirty="0"/>
              <a:t>2</a:t>
            </a:r>
            <a:r>
              <a:rPr lang="en-US" sz="2000" dirty="0"/>
              <a:t> </a:t>
            </a:r>
            <a:r>
              <a:rPr lang="en-US" sz="2000" dirty="0" smtClean="0"/>
              <a:t>+ 44</a:t>
            </a:r>
            <a:r>
              <a:rPr lang="en-US" sz="2000" i="1" dirty="0" smtClean="0"/>
              <a:t>x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</a:t>
            </a:r>
            <a:r>
              <a:rPr lang="en-US" sz="2000" dirty="0"/>
              <a:t>− 8</a:t>
            </a:r>
            <a:r>
              <a:rPr lang="en-US" sz="2000" i="1" dirty="0"/>
              <a:t>x</a:t>
            </a:r>
            <a:r>
              <a:rPr lang="en-US" sz="2000" baseline="30000" dirty="0"/>
              <a:t>4</a:t>
            </a:r>
            <a:r>
              <a:rPr lang="en-US" sz="2000" dirty="0"/>
              <a:t> + </a:t>
            </a:r>
            <a:r>
              <a:rPr lang="en-US" sz="2000" i="1" dirty="0"/>
              <a:t>x</a:t>
            </a:r>
            <a:r>
              <a:rPr lang="en-US" sz="2000" baseline="30000" dirty="0"/>
              <a:t>5</a:t>
            </a:r>
            <a:r>
              <a:rPr lang="en-US" sz="2000" dirty="0"/>
              <a:t> u</a:t>
            </a:r>
            <a:r>
              <a:rPr lang="en-US" sz="2000" dirty="0" smtClean="0"/>
              <a:t>sing </a:t>
            </a:r>
            <a:r>
              <a:rPr lang="en-US" sz="2000" dirty="0"/>
              <a:t>bisection to determine the root to </a:t>
            </a:r>
            <a:r>
              <a:rPr lang="en-US" sz="2000" i="1" dirty="0" err="1"/>
              <a:t>εs</a:t>
            </a:r>
            <a:r>
              <a:rPr lang="en-US" sz="2000" i="1" dirty="0"/>
              <a:t> </a:t>
            </a:r>
            <a:r>
              <a:rPr lang="en-US" sz="2000" dirty="0"/>
              <a:t>= 10%. Employ </a:t>
            </a:r>
            <a:r>
              <a:rPr lang="en-US" sz="2000" dirty="0" smtClean="0"/>
              <a:t>initial guesses </a:t>
            </a:r>
            <a:r>
              <a:rPr lang="en-US" sz="2000" dirty="0"/>
              <a:t>of </a:t>
            </a:r>
            <a:r>
              <a:rPr lang="en-US" sz="2000" i="1" dirty="0"/>
              <a:t>xl </a:t>
            </a:r>
            <a:r>
              <a:rPr lang="en-US" sz="2000" dirty="0"/>
              <a:t>= 0</a:t>
            </a:r>
            <a:r>
              <a:rPr lang="en-US" sz="2000" i="1" dirty="0"/>
              <a:t>.</a:t>
            </a:r>
            <a:r>
              <a:rPr lang="en-US" sz="2000" dirty="0"/>
              <a:t>5 and </a:t>
            </a:r>
            <a:r>
              <a:rPr lang="en-US" sz="2000" i="1" dirty="0" err="1"/>
              <a:t>xu</a:t>
            </a:r>
            <a:r>
              <a:rPr lang="en-US" sz="2000" i="1" dirty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</a:t>
            </a:r>
            <a:r>
              <a:rPr lang="en-US" sz="2000" i="1" dirty="0" smtClean="0"/>
              <a:t>.</a:t>
            </a:r>
            <a:r>
              <a:rPr lang="en-US" sz="2000" dirty="0" smtClean="0"/>
              <a:t>0. Perform </a:t>
            </a:r>
            <a:r>
              <a:rPr lang="en-US" sz="2000" dirty="0"/>
              <a:t>the same </a:t>
            </a:r>
            <a:r>
              <a:rPr lang="en-US" sz="2000" dirty="0" smtClean="0"/>
              <a:t>computation using </a:t>
            </a:r>
            <a:r>
              <a:rPr lang="en-US" sz="2000" dirty="0"/>
              <a:t>the </a:t>
            </a:r>
            <a:r>
              <a:rPr lang="en-US" sz="2000" dirty="0" smtClean="0"/>
              <a:t>false position</a:t>
            </a:r>
            <a:r>
              <a:rPr lang="en-US" sz="2000" dirty="0"/>
              <a:t> </a:t>
            </a:r>
            <a:r>
              <a:rPr lang="en-US" sz="2000" dirty="0" smtClean="0"/>
              <a:t>method </a:t>
            </a:r>
            <a:r>
              <a:rPr lang="en-US" sz="2000" dirty="0"/>
              <a:t>and </a:t>
            </a:r>
            <a:r>
              <a:rPr lang="el-GR" sz="2000" i="1" dirty="0"/>
              <a:t>ε</a:t>
            </a:r>
            <a:r>
              <a:rPr lang="en-US" sz="2000" i="1" dirty="0"/>
              <a:t>s </a:t>
            </a:r>
            <a:r>
              <a:rPr lang="en-US" sz="2000" dirty="0"/>
              <a:t>= 0</a:t>
            </a:r>
            <a:r>
              <a:rPr lang="en-US" sz="2000" i="1" dirty="0"/>
              <a:t>.</a:t>
            </a:r>
            <a:r>
              <a:rPr lang="en-US" sz="2000" dirty="0"/>
              <a:t>2 </a:t>
            </a:r>
            <a:r>
              <a:rPr lang="en-US" sz="2000" dirty="0" smtClean="0"/>
              <a:t>%.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Determine </a:t>
            </a:r>
            <a:r>
              <a:rPr lang="en-US" sz="2000" dirty="0"/>
              <a:t>the roots of </a:t>
            </a:r>
            <a:r>
              <a:rPr lang="en-US" sz="2000" i="1" dirty="0"/>
              <a:t>f (x) </a:t>
            </a:r>
            <a:r>
              <a:rPr lang="en-US" sz="2000" dirty="0"/>
              <a:t>= −13 − 20</a:t>
            </a:r>
            <a:r>
              <a:rPr lang="en-US" sz="2000" i="1" dirty="0"/>
              <a:t>x </a:t>
            </a:r>
            <a:r>
              <a:rPr lang="en-US" sz="2000" dirty="0"/>
              <a:t>+ 19</a:t>
            </a:r>
            <a:r>
              <a:rPr lang="en-US" sz="2000" i="1" dirty="0"/>
              <a:t>x</a:t>
            </a:r>
            <a:r>
              <a:rPr lang="en-US" sz="2000" baseline="30000" dirty="0"/>
              <a:t>2</a:t>
            </a:r>
            <a:r>
              <a:rPr lang="en-US" sz="2000" dirty="0"/>
              <a:t> − </a:t>
            </a:r>
            <a:r>
              <a:rPr lang="en-US" sz="2000" dirty="0" smtClean="0"/>
              <a:t>3</a:t>
            </a:r>
            <a:r>
              <a:rPr lang="en-US" sz="2000" i="1" dirty="0" smtClean="0"/>
              <a:t>x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using bisection</a:t>
            </a:r>
            <a:r>
              <a:rPr lang="en-US" sz="2000" dirty="0"/>
              <a:t>, and </a:t>
            </a:r>
            <a:r>
              <a:rPr lang="en-US" sz="2000" dirty="0" smtClean="0"/>
              <a:t>false </a:t>
            </a:r>
            <a:r>
              <a:rPr lang="en-US" sz="2000" dirty="0"/>
              <a:t>position. </a:t>
            </a:r>
            <a:r>
              <a:rPr lang="en-US" sz="2000" dirty="0" smtClean="0"/>
              <a:t>Use initial guesses </a:t>
            </a:r>
            <a:r>
              <a:rPr lang="en-US" sz="2000" dirty="0"/>
              <a:t>of </a:t>
            </a:r>
            <a:r>
              <a:rPr lang="en-US" sz="2000" i="1" dirty="0"/>
              <a:t>xl </a:t>
            </a:r>
            <a:r>
              <a:rPr lang="en-US" sz="2000" dirty="0"/>
              <a:t>= −1 and </a:t>
            </a:r>
            <a:r>
              <a:rPr lang="en-US" sz="2000" i="1" dirty="0" err="1"/>
              <a:t>xu</a:t>
            </a:r>
            <a:r>
              <a:rPr lang="en-US" sz="2000" i="1" dirty="0"/>
              <a:t> </a:t>
            </a:r>
            <a:r>
              <a:rPr lang="en-US" sz="2000" dirty="0"/>
              <a:t>= 0, and a stopping criterion of 1</a:t>
            </a:r>
            <a:r>
              <a:rPr lang="en-US" sz="2000" dirty="0" smtClean="0"/>
              <a:t>%.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978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786058"/>
            <a:ext cx="9144000" cy="1066800"/>
          </a:xfrm>
        </p:spPr>
        <p:txBody>
          <a:bodyPr>
            <a:noAutofit/>
          </a:bodyPr>
          <a:lstStyle/>
          <a:p>
            <a:pPr algn="ctr"/>
            <a:r>
              <a:rPr lang="en-GB" sz="8800" dirty="0" smtClean="0"/>
              <a:t>Thank you!!!</a:t>
            </a:r>
            <a:endParaRPr lang="en-GB" sz="8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864096"/>
          </a:xfrm>
        </p:spPr>
        <p:txBody>
          <a:bodyPr/>
          <a:lstStyle/>
          <a:p>
            <a:r>
              <a:rPr lang="en-US" dirty="0" smtClean="0"/>
              <a:t>How Bisection Works?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115409" y="6165304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Figure-1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96" y="2091799"/>
            <a:ext cx="5249008" cy="37629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864096"/>
          </a:xfrm>
        </p:spPr>
        <p:txBody>
          <a:bodyPr/>
          <a:lstStyle/>
          <a:p>
            <a:r>
              <a:rPr lang="en-US" dirty="0" smtClean="0"/>
              <a:t>How False Position Works?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2" y="2209800"/>
            <a:ext cx="4029075" cy="3781425"/>
          </a:xfrm>
        </p:spPr>
      </p:pic>
      <p:sp>
        <p:nvSpPr>
          <p:cNvPr id="11" name="TextBox 10"/>
          <p:cNvSpPr txBox="1"/>
          <p:nvPr/>
        </p:nvSpPr>
        <p:spPr>
          <a:xfrm>
            <a:off x="4115409" y="616530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False Position Method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A shortcoming </a:t>
            </a:r>
            <a:r>
              <a:rPr lang="en-US" sz="2000" dirty="0"/>
              <a:t>of the bisection method is that, in dividing the interval from </a:t>
            </a:r>
            <a:r>
              <a:rPr lang="en-US" sz="2000" i="1" dirty="0"/>
              <a:t>x</a:t>
            </a:r>
            <a:r>
              <a:rPr lang="en-US" sz="2000" i="1" baseline="-25000" dirty="0"/>
              <a:t>l</a:t>
            </a:r>
            <a:r>
              <a:rPr lang="en-US" sz="2000" i="1" dirty="0"/>
              <a:t> </a:t>
            </a:r>
            <a:r>
              <a:rPr lang="en-US" sz="2000" dirty="0"/>
              <a:t>to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u</a:t>
            </a:r>
            <a:r>
              <a:rPr lang="en-US" sz="2000" i="1" dirty="0"/>
              <a:t> </a:t>
            </a:r>
            <a:r>
              <a:rPr lang="en-US" sz="2000" dirty="0" smtClean="0"/>
              <a:t>into equal </a:t>
            </a:r>
            <a:r>
              <a:rPr lang="en-US" sz="2000" dirty="0"/>
              <a:t>halves, no account is taken of the </a:t>
            </a:r>
            <a:r>
              <a:rPr lang="en-US" sz="2000" dirty="0">
                <a:solidFill>
                  <a:srgbClr val="FF6600"/>
                </a:solidFill>
              </a:rPr>
              <a:t>magnitudes</a:t>
            </a:r>
            <a:r>
              <a:rPr lang="en-US" sz="2000" dirty="0"/>
              <a:t> of </a:t>
            </a:r>
            <a:r>
              <a:rPr lang="en-US" sz="2000" i="1" dirty="0"/>
              <a:t>f 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i="1" baseline="-25000" dirty="0"/>
              <a:t>l</a:t>
            </a:r>
            <a:r>
              <a:rPr lang="en-US" sz="2000" dirty="0"/>
              <a:t>) and </a:t>
            </a:r>
            <a:r>
              <a:rPr lang="en-US" sz="2000" i="1" dirty="0"/>
              <a:t>f </a:t>
            </a:r>
            <a:r>
              <a:rPr lang="en-US" sz="2000" dirty="0"/>
              <a:t>(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u</a:t>
            </a:r>
            <a:r>
              <a:rPr lang="en-US" sz="2000" dirty="0"/>
              <a:t>).</a:t>
            </a:r>
            <a:r>
              <a:rPr lang="en-US" sz="2000" dirty="0" smtClean="0"/>
              <a:t>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For example, if </a:t>
            </a:r>
            <a:r>
              <a:rPr lang="en-US" sz="2000" i="1" dirty="0"/>
              <a:t>f </a:t>
            </a:r>
            <a:r>
              <a:rPr lang="en-US" sz="2000" dirty="0"/>
              <a:t>(</a:t>
            </a:r>
            <a:r>
              <a:rPr lang="en-US" sz="2000" i="1" dirty="0" smtClean="0"/>
              <a:t>x</a:t>
            </a:r>
            <a:r>
              <a:rPr lang="en-US" sz="2000" i="1" baseline="-25000" dirty="0" smtClean="0"/>
              <a:t>l</a:t>
            </a:r>
            <a:r>
              <a:rPr lang="en-US" sz="2000" dirty="0" smtClean="0"/>
              <a:t>) is </a:t>
            </a:r>
            <a:r>
              <a:rPr lang="en-US" sz="2000" dirty="0"/>
              <a:t>much closer to zero than </a:t>
            </a:r>
            <a:r>
              <a:rPr lang="en-US" sz="2000" i="1" dirty="0"/>
              <a:t>f </a:t>
            </a:r>
            <a:r>
              <a:rPr lang="en-US" sz="2000" dirty="0"/>
              <a:t>(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u</a:t>
            </a:r>
            <a:r>
              <a:rPr lang="en-US" sz="2000" dirty="0"/>
              <a:t>), it is likely that the root is closer to </a:t>
            </a:r>
            <a:r>
              <a:rPr lang="en-US" sz="2000" i="1" dirty="0"/>
              <a:t>x</a:t>
            </a:r>
            <a:r>
              <a:rPr lang="en-US" sz="2000" i="1" baseline="-25000" dirty="0"/>
              <a:t>l</a:t>
            </a:r>
            <a:r>
              <a:rPr lang="en-US" sz="2000" i="1" dirty="0"/>
              <a:t> </a:t>
            </a:r>
            <a:r>
              <a:rPr lang="en-US" sz="2000" dirty="0"/>
              <a:t>than to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u</a:t>
            </a:r>
            <a:r>
              <a:rPr lang="en-US" sz="2000" dirty="0" smtClean="0"/>
              <a:t> (Figure-2)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/>
              <a:t>An alternative method that exploits this graphical insight is to join </a:t>
            </a:r>
            <a:r>
              <a:rPr lang="en-US" sz="2000" i="1" dirty="0" smtClean="0"/>
              <a:t>f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i="1" baseline="-25000" dirty="0" smtClean="0"/>
              <a:t>l</a:t>
            </a:r>
            <a:r>
              <a:rPr lang="en-US" sz="2000" dirty="0"/>
              <a:t>) and </a:t>
            </a:r>
            <a:r>
              <a:rPr lang="en-US" sz="2000" i="1" dirty="0"/>
              <a:t>f </a:t>
            </a:r>
            <a:r>
              <a:rPr lang="en-US" sz="2000" dirty="0"/>
              <a:t>(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u</a:t>
            </a:r>
            <a:r>
              <a:rPr lang="en-US" sz="2000" dirty="0"/>
              <a:t>) by </a:t>
            </a: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6600"/>
                </a:solidFill>
              </a:rPr>
              <a:t>straight </a:t>
            </a:r>
            <a:r>
              <a:rPr lang="en-US" sz="2000" dirty="0">
                <a:solidFill>
                  <a:srgbClr val="FF6600"/>
                </a:solidFill>
              </a:rPr>
              <a:t>line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557808"/>
          </a:xfrm>
        </p:spPr>
        <p:txBody>
          <a:bodyPr>
            <a:normAutofit fontScale="90000"/>
          </a:bodyPr>
          <a:lstStyle/>
          <a:p>
            <a:r>
              <a:rPr lang="en-US" dirty="0"/>
              <a:t>False Position Method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The intersection of this line with the </a:t>
            </a:r>
            <a:r>
              <a:rPr lang="en-US" sz="2000" i="1" dirty="0"/>
              <a:t>x </a:t>
            </a:r>
            <a:r>
              <a:rPr lang="en-US" sz="2000" dirty="0"/>
              <a:t>axis represents </a:t>
            </a:r>
            <a:r>
              <a:rPr lang="en-US" sz="2000" dirty="0">
                <a:solidFill>
                  <a:srgbClr val="FF6600"/>
                </a:solidFill>
              </a:rPr>
              <a:t>an improved estimate of the root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fact that the </a:t>
            </a:r>
            <a:r>
              <a:rPr lang="en-US" sz="2000" dirty="0">
                <a:solidFill>
                  <a:srgbClr val="FF6600"/>
                </a:solidFill>
              </a:rPr>
              <a:t>replacement of the curve</a:t>
            </a:r>
            <a:r>
              <a:rPr lang="en-US" sz="2000" dirty="0"/>
              <a:t> by a </a:t>
            </a:r>
            <a:r>
              <a:rPr lang="en-US" sz="2000" dirty="0">
                <a:solidFill>
                  <a:srgbClr val="FF6600"/>
                </a:solidFill>
              </a:rPr>
              <a:t>straight line</a:t>
            </a:r>
            <a:r>
              <a:rPr lang="en-US" sz="2000" dirty="0"/>
              <a:t> gives a “false position” of the root is the origin of the name, </a:t>
            </a:r>
            <a:r>
              <a:rPr lang="en-US" sz="2000" i="1" dirty="0"/>
              <a:t>method of false position, </a:t>
            </a:r>
            <a:r>
              <a:rPr lang="en-US" sz="2000" dirty="0"/>
              <a:t>or in Latin, </a:t>
            </a:r>
            <a:r>
              <a:rPr lang="en-US" sz="2000" i="1" dirty="0" err="1"/>
              <a:t>regula</a:t>
            </a:r>
            <a:r>
              <a:rPr lang="en-US" sz="2000" i="1" dirty="0"/>
              <a:t> </a:t>
            </a:r>
            <a:r>
              <a:rPr lang="en-US" sz="2000" i="1" dirty="0" err="1"/>
              <a:t>falsi</a:t>
            </a:r>
            <a:r>
              <a:rPr lang="en-US" sz="2000" i="1" dirty="0"/>
              <a:t>.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It </a:t>
            </a:r>
            <a:r>
              <a:rPr lang="en-US" sz="2000" dirty="0"/>
              <a:t>is also called the </a:t>
            </a:r>
            <a:r>
              <a:rPr lang="en-US" sz="2000" i="1" dirty="0">
                <a:solidFill>
                  <a:srgbClr val="FF6600"/>
                </a:solidFill>
              </a:rPr>
              <a:t>linear interpolation method.</a:t>
            </a:r>
          </a:p>
          <a:p>
            <a:pPr algn="just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6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84300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False Position Method (cont..)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Using similar triangles (Fig. </a:t>
            </a:r>
            <a:r>
              <a:rPr lang="en-US" sz="2000" dirty="0" smtClean="0"/>
              <a:t>2), the intersection </a:t>
            </a:r>
            <a:r>
              <a:rPr lang="en-US" sz="2000" dirty="0"/>
              <a:t>of the straight line with the </a:t>
            </a:r>
            <a:r>
              <a:rPr lang="en-US" sz="2000" i="1" dirty="0"/>
              <a:t>x </a:t>
            </a:r>
            <a:r>
              <a:rPr lang="en-US" sz="2000" dirty="0" smtClean="0"/>
              <a:t>axis can </a:t>
            </a:r>
            <a:r>
              <a:rPr lang="en-US" sz="2000" dirty="0"/>
              <a:t>be estimated </a:t>
            </a:r>
            <a:r>
              <a:rPr lang="en-US" sz="2000" dirty="0" smtClean="0"/>
              <a:t>as,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109728" indent="0">
              <a:buNone/>
            </a:pPr>
            <a:r>
              <a:rPr lang="en-US" sz="2000" dirty="0"/>
              <a:t>which can be solved for (see Box 5.1 for details</a:t>
            </a:r>
            <a:r>
              <a:rPr lang="en-US" sz="2000" dirty="0" smtClean="0"/>
              <a:t>):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>
                <a:solidFill>
                  <a:srgbClr val="FF6600"/>
                </a:solidFill>
              </a:rPr>
              <a:t>The steps of False Position Method is similar to Bisection Method except the root calculation equation.</a:t>
            </a:r>
          </a:p>
          <a:p>
            <a:pPr marL="109728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717" y="4221088"/>
            <a:ext cx="5028565" cy="14745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564904"/>
            <a:ext cx="2522570" cy="892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7383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Derivation of the Method of False Position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4864"/>
            <a:ext cx="8229600" cy="37038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68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9448"/>
            <a:ext cx="8229600" cy="4765088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Use the false-position method to determine the root of the </a:t>
            </a:r>
            <a:r>
              <a:rPr lang="en-US" sz="2000" b="1" dirty="0" smtClean="0"/>
              <a:t>same equation </a:t>
            </a:r>
            <a:r>
              <a:rPr lang="en-US" sz="2000" b="1" dirty="0"/>
              <a:t>investigated </a:t>
            </a:r>
            <a:r>
              <a:rPr lang="en-US" sz="2000" b="1" dirty="0" smtClean="0"/>
              <a:t>in the Bisection Method in previous slide.</a:t>
            </a:r>
          </a:p>
          <a:p>
            <a:endParaRPr lang="en-US" sz="2000" b="1" dirty="0" smtClean="0"/>
          </a:p>
          <a:p>
            <a:r>
              <a:rPr lang="en-US" sz="2000" dirty="0" smtClean="0"/>
              <a:t>Solution:</a:t>
            </a:r>
          </a:p>
          <a:p>
            <a:pPr marL="109728" indent="0">
              <a:buNone/>
            </a:pPr>
            <a:r>
              <a:rPr lang="en-US" sz="2000" dirty="0" smtClean="0"/>
              <a:t>Initiate </a:t>
            </a:r>
            <a:r>
              <a:rPr lang="en-US" sz="2000" dirty="0"/>
              <a:t>the computation with guesses of </a:t>
            </a:r>
            <a:r>
              <a:rPr lang="en-US" sz="2000" i="1" dirty="0"/>
              <a:t>xl </a:t>
            </a:r>
            <a:r>
              <a:rPr lang="en-US" sz="2000" dirty="0"/>
              <a:t>= 12 </a:t>
            </a:r>
            <a:r>
              <a:rPr lang="en-US" sz="2000" dirty="0" smtClean="0"/>
              <a:t>and </a:t>
            </a:r>
            <a:r>
              <a:rPr lang="en-US" sz="2000" i="1" dirty="0" err="1" smtClean="0"/>
              <a:t>xu</a:t>
            </a:r>
            <a:r>
              <a:rPr lang="en-US" sz="2000" i="1" dirty="0" smtClean="0"/>
              <a:t> </a:t>
            </a:r>
            <a:r>
              <a:rPr lang="en-US" sz="2000" dirty="0"/>
              <a:t>= 16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First Iteration: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which </a:t>
            </a:r>
            <a:r>
              <a:rPr lang="en-US" sz="2000" dirty="0"/>
              <a:t>has a true relative </a:t>
            </a:r>
            <a:r>
              <a:rPr lang="en-US" sz="2000" dirty="0" smtClean="0"/>
              <a:t>error, </a:t>
            </a:r>
            <a:r>
              <a:rPr lang="el-GR" sz="2000" dirty="0" smtClean="0"/>
              <a:t>ε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 = 0.89 percent.</a:t>
            </a:r>
            <a:endParaRPr lang="en-US" sz="2000" b="1" dirty="0" smtClean="0"/>
          </a:p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229" y="4077072"/>
            <a:ext cx="600554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6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37824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Second Iteration:</a:t>
            </a:r>
          </a:p>
          <a:p>
            <a:pPr algn="just"/>
            <a:endParaRPr lang="en-US" sz="2000" dirty="0" smtClean="0"/>
          </a:p>
          <a:p>
            <a:pPr marL="109728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Therefore, the root lies in the first subinterval, and </a:t>
            </a:r>
            <a:r>
              <a:rPr lang="en-US" sz="2000" dirty="0" err="1"/>
              <a:t>x</a:t>
            </a:r>
            <a:r>
              <a:rPr lang="en-US" sz="2000" baseline="-25000" dirty="0" err="1"/>
              <a:t>r</a:t>
            </a:r>
            <a:r>
              <a:rPr lang="en-US" sz="2000" dirty="0"/>
              <a:t> becomes the upper limit for the </a:t>
            </a:r>
            <a:r>
              <a:rPr lang="en-US" sz="2000" dirty="0" smtClean="0"/>
              <a:t>next iteration</a:t>
            </a:r>
            <a:r>
              <a:rPr lang="en-US" sz="2000" dirty="0"/>
              <a:t>, </a:t>
            </a:r>
            <a:r>
              <a:rPr lang="en-US" sz="2000" dirty="0" err="1"/>
              <a:t>x</a:t>
            </a:r>
            <a:r>
              <a:rPr lang="en-US" sz="2000" baseline="-25000" dirty="0" err="1"/>
              <a:t>u</a:t>
            </a:r>
            <a:r>
              <a:rPr lang="en-US" sz="2000" dirty="0"/>
              <a:t> = 14.9113</a:t>
            </a:r>
            <a:r>
              <a:rPr lang="en-US" sz="2000" dirty="0" smtClean="0"/>
              <a:t>:</a:t>
            </a:r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marL="109728" indent="0" algn="just">
              <a:buNone/>
            </a:pPr>
            <a:endParaRPr lang="en-US" sz="2000" dirty="0" smtClean="0"/>
          </a:p>
          <a:p>
            <a:pPr marL="109728" indent="0" algn="just">
              <a:buNone/>
            </a:pPr>
            <a:r>
              <a:rPr lang="en-US" sz="2000" dirty="0" smtClean="0"/>
              <a:t>which </a:t>
            </a:r>
            <a:r>
              <a:rPr lang="en-US" sz="2000" dirty="0"/>
              <a:t>has true and approximate relative errors of 0.09 and 0.79 percent. Additional </a:t>
            </a:r>
            <a:r>
              <a:rPr lang="en-US" sz="2000" dirty="0" smtClean="0"/>
              <a:t>iterations can </a:t>
            </a:r>
            <a:r>
              <a:rPr lang="en-US" sz="2000" dirty="0"/>
              <a:t>be performed to refine the estimate of the roots.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91" y="1196752"/>
            <a:ext cx="3017214" cy="6383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57754"/>
            <a:ext cx="6373114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9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2">
      <a:dk1>
        <a:sysClr val="windowText" lastClr="000000"/>
      </a:dk1>
      <a:lt1>
        <a:sysClr val="window" lastClr="FFFFFF"/>
      </a:lt1>
      <a:dk2>
        <a:srgbClr val="0070C0"/>
      </a:dk2>
      <a:lt2>
        <a:srgbClr val="DEDEDE"/>
      </a:lt2>
      <a:accent1>
        <a:srgbClr val="53548A"/>
      </a:accent1>
      <a:accent2>
        <a:srgbClr val="00843C"/>
      </a:accent2>
      <a:accent3>
        <a:srgbClr val="FF0000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663</TotalTime>
  <Words>493</Words>
  <Application>Microsoft Office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 False Position Method</vt:lpstr>
      <vt:lpstr>How Bisection Works?</vt:lpstr>
      <vt:lpstr>How False Position Works?</vt:lpstr>
      <vt:lpstr>False Position Method</vt:lpstr>
      <vt:lpstr>False Position Method (cont..)</vt:lpstr>
      <vt:lpstr>False Position Method (cont..)</vt:lpstr>
      <vt:lpstr>Derivation of the Method of False Position</vt:lpstr>
      <vt:lpstr>An Example</vt:lpstr>
      <vt:lpstr>PowerPoint Presentation</vt:lpstr>
      <vt:lpstr>Pseudocode for Modified False Position</vt:lpstr>
      <vt:lpstr>Lets do some exercise on Bracketing Methods</vt:lpstr>
      <vt:lpstr>Thank you!!!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Summer’15 SWE422: Numerical Analysis With Lab</dc:title>
  <dc:creator>User</dc:creator>
  <cp:lastModifiedBy>diu</cp:lastModifiedBy>
  <cp:revision>61</cp:revision>
  <dcterms:created xsi:type="dcterms:W3CDTF">2015-05-14T17:34:47Z</dcterms:created>
  <dcterms:modified xsi:type="dcterms:W3CDTF">2018-09-17T03:39:14Z</dcterms:modified>
</cp:coreProperties>
</file>