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7" r:id="rId4"/>
    <p:sldId id="258" r:id="rId5"/>
    <p:sldId id="259" r:id="rId6"/>
    <p:sldId id="260" r:id="rId7"/>
    <p:sldId id="261" r:id="rId8"/>
    <p:sldId id="286" r:id="rId9"/>
    <p:sldId id="262" r:id="rId10"/>
    <p:sldId id="263" r:id="rId11"/>
    <p:sldId id="264" r:id="rId12"/>
    <p:sldId id="288" r:id="rId13"/>
    <p:sldId id="28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4421B-13E8-4B95-B59F-7020F6AA3F5F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CA9F3-CBC5-40EA-9A83-3CFDD3EDF29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506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1AD9F-EDDF-47AF-B673-054D4F4C0164}" type="datetimeFigureOut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D2823-86B6-4877-AA72-0DE57311C1D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55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2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3D2823-86B6-4877-AA72-0DE57311C1DE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7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06BA031-2C9B-4146-AD70-E07E0246ED5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D394E-F000-43A5-91EC-068CB2526B3F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3A6D7-7BA5-4AA2-A571-5B30316D111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FED1E-8346-4DAD-A7B5-464921311CB5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63F2C-F42F-4283-BB2D-6A49C10DD0E3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F41F-324B-475E-BB05-5E29D39D9F2D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61EB4D-BAF5-4DAF-A0B5-C8E485FF4586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7185981-ED2C-4062-8D0C-66D4E599A43E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13F0-1276-478D-98AA-825930A12F4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13C5-5625-4D59-B9B5-C705DA7AA2F0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D773-9617-4E51-826D-2B5E379B676B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E489E1B-8298-453B-A95B-CDD019F26681}" type="datetime1">
              <a:rPr lang="en-US" smtClean="0"/>
              <a:pPr/>
              <a:t>9/17/2018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4268850-D296-4E4D-9ECD-120794DA2D8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86808" cy="2571768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>Newton </a:t>
            </a:r>
            <a:r>
              <a:rPr lang="en-GB" sz="5400" dirty="0" err="1" smtClean="0"/>
              <a:t>Raphson</a:t>
            </a:r>
            <a:r>
              <a:rPr lang="en-GB" sz="5400" dirty="0" smtClean="0"/>
              <a:t> Method</a:t>
            </a:r>
            <a:endParaRPr lang="en-GB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4643446"/>
            <a:ext cx="5000660" cy="1357322"/>
          </a:xfrm>
          <a:noFill/>
          <a:ln w="31750" cap="sq" cmpd="sng">
            <a:noFill/>
          </a:ln>
        </p:spPr>
        <p:txBody>
          <a:bodyPr/>
          <a:lstStyle/>
          <a:p>
            <a:r>
              <a:rPr lang="en-GB" dirty="0" err="1" smtClean="0"/>
              <a:t>Prianka</a:t>
            </a:r>
            <a:r>
              <a:rPr lang="en-GB" dirty="0" smtClean="0"/>
              <a:t> </a:t>
            </a:r>
            <a:r>
              <a:rPr lang="en-GB" dirty="0" err="1" smtClean="0"/>
              <a:t>Mandal</a:t>
            </a:r>
            <a:endParaRPr lang="en-GB" dirty="0" smtClean="0"/>
          </a:p>
          <a:p>
            <a:r>
              <a:rPr lang="en-GB" sz="2000" dirty="0" smtClean="0"/>
              <a:t>Lecturer </a:t>
            </a:r>
          </a:p>
          <a:p>
            <a:r>
              <a:rPr lang="en-GB" sz="2000" dirty="0" smtClean="0"/>
              <a:t>Daffodil International University</a:t>
            </a:r>
            <a:endParaRPr lang="en-GB" sz="2000" dirty="0"/>
          </a:p>
        </p:txBody>
      </p:sp>
      <p:pic>
        <p:nvPicPr>
          <p:cNvPr id="1026" name="Picture 2" descr="G:\SWE422\2aadb1d40e6f54b89daaa32b07883c6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4357694"/>
            <a:ext cx="2143140" cy="214314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071934" y="6492240"/>
            <a:ext cx="747712" cy="365760"/>
          </a:xfrm>
        </p:spPr>
        <p:txBody>
          <a:bodyPr/>
          <a:lstStyle/>
          <a:p>
            <a:pPr algn="ctr"/>
            <a:fld id="{34268850-D296-4E4D-9ECD-120794DA2D83}" type="slidenum">
              <a:rPr lang="en-GB" smtClean="0"/>
              <a:pPr algn="ctr"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Example (Continued)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665" y="1714488"/>
            <a:ext cx="888333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643050"/>
            <a:ext cx="2809889" cy="147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Drawbacks of Newton-</a:t>
            </a:r>
            <a:r>
              <a:rPr lang="en-GB" dirty="0" err="1" smtClean="0"/>
              <a:t>Raphson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sz="2000" dirty="0" smtClean="0"/>
              <a:t>For a formula like above, if anyway f′(</a:t>
            </a:r>
            <a:r>
              <a:rPr lang="en-GB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x</a:t>
            </a:r>
            <a:r>
              <a:rPr lang="en-GB" sz="20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GB" sz="2000" dirty="0" smtClean="0"/>
              <a:t>) is zero then the result will be infinity. Which is not acceptable.</a:t>
            </a:r>
          </a:p>
          <a:p>
            <a:endParaRPr lang="en-GB" sz="2000" dirty="0" smtClean="0"/>
          </a:p>
          <a:p>
            <a:r>
              <a:rPr lang="en-GB" sz="2000" dirty="0" smtClean="0"/>
              <a:t>To solve this problem, we can use </a:t>
            </a:r>
            <a:r>
              <a:rPr lang="en-GB" sz="2000" b="1" dirty="0" smtClean="0"/>
              <a:t>Secant </a:t>
            </a:r>
            <a:r>
              <a:rPr lang="en-GB" sz="2000" b="1" dirty="0" err="1" smtClean="0"/>
              <a:t>Meathod</a:t>
            </a:r>
            <a:r>
              <a:rPr lang="en-GB" sz="2000" dirty="0" smtClean="0"/>
              <a:t>.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63272" cy="4325112"/>
          </a:xfrm>
        </p:spPr>
        <p:txBody>
          <a:bodyPr>
            <a:normAutofit/>
          </a:bodyPr>
          <a:lstStyle/>
          <a:p>
            <a:r>
              <a:rPr lang="en-US" sz="2000" dirty="0"/>
              <a:t>Use the Newton-</a:t>
            </a:r>
            <a:r>
              <a:rPr lang="en-US" sz="2000" dirty="0" err="1"/>
              <a:t>Raphson</a:t>
            </a:r>
            <a:r>
              <a:rPr lang="en-US" sz="2000" dirty="0"/>
              <a:t> method to estimate the root of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  <a:r>
              <a:rPr lang="en-US" sz="2000" dirty="0" smtClean="0"/>
              <a:t>= </a:t>
            </a:r>
            <a:r>
              <a:rPr lang="en-US" sz="2000" i="1" dirty="0" smtClean="0"/>
              <a:t>e</a:t>
            </a:r>
            <a:r>
              <a:rPr lang="en-US" sz="2000" baseline="30000" dirty="0" smtClean="0"/>
              <a:t>-</a:t>
            </a:r>
            <a:r>
              <a:rPr lang="en-US" sz="2000" i="1" baseline="30000" dirty="0" smtClean="0"/>
              <a:t>x</a:t>
            </a:r>
            <a:r>
              <a:rPr lang="en-US" sz="2000" i="1" dirty="0" smtClean="0"/>
              <a:t> </a:t>
            </a:r>
            <a:r>
              <a:rPr lang="en-US" sz="2000" dirty="0"/>
              <a:t>- </a:t>
            </a:r>
            <a:r>
              <a:rPr lang="en-US" sz="2000" i="1" dirty="0"/>
              <a:t>x</a:t>
            </a:r>
            <a:r>
              <a:rPr lang="en-US" sz="2000" dirty="0"/>
              <a:t>, employing an initial guess of </a:t>
            </a:r>
            <a:r>
              <a:rPr lang="en-US" sz="2000" i="1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= </a:t>
            </a:r>
            <a:r>
              <a:rPr lang="en-US" sz="2000" dirty="0" smtClean="0"/>
              <a:t>0. Find </a:t>
            </a:r>
            <a:r>
              <a:rPr lang="az-Cyrl-AZ" sz="2000" dirty="0"/>
              <a:t>є</a:t>
            </a:r>
            <a:r>
              <a:rPr lang="en-US" sz="2000" baseline="-25000" dirty="0"/>
              <a:t>t</a:t>
            </a:r>
            <a:r>
              <a:rPr lang="en-US" sz="2000" dirty="0" smtClean="0"/>
              <a:t> for each iteration until </a:t>
            </a:r>
            <a:r>
              <a:rPr lang="az-Cyrl-AZ" sz="2000" dirty="0"/>
              <a:t>є</a:t>
            </a:r>
            <a:r>
              <a:rPr lang="en-US" sz="2000" baseline="-25000" dirty="0"/>
              <a:t>t</a:t>
            </a:r>
            <a:r>
              <a:rPr lang="en-US" sz="2000" dirty="0" smtClean="0"/>
              <a:t> &lt; 0.1. </a:t>
            </a:r>
          </a:p>
          <a:p>
            <a:endParaRPr lang="en-US" sz="2000" dirty="0"/>
          </a:p>
          <a:p>
            <a:r>
              <a:rPr lang="en-US" sz="2000" dirty="0"/>
              <a:t>Determine the positive root of </a:t>
            </a:r>
            <a:r>
              <a:rPr lang="en-US" sz="2000" i="1" dirty="0"/>
              <a:t>f(x) </a:t>
            </a:r>
            <a:r>
              <a:rPr lang="en-US" sz="2000" dirty="0"/>
              <a:t>= </a:t>
            </a:r>
            <a:r>
              <a:rPr lang="en-US" sz="2000" i="1" dirty="0"/>
              <a:t>x </a:t>
            </a:r>
            <a:r>
              <a:rPr lang="en-US" sz="2000" baseline="30000" dirty="0"/>
              <a:t>10</a:t>
            </a:r>
            <a:r>
              <a:rPr lang="en-US" sz="2000" dirty="0"/>
              <a:t> - 1 using </a:t>
            </a:r>
            <a:r>
              <a:rPr lang="en-US" sz="2000" dirty="0" smtClean="0"/>
              <a:t>the Newton </a:t>
            </a:r>
            <a:r>
              <a:rPr lang="en-US" sz="2000" dirty="0" err="1" smtClean="0"/>
              <a:t>Raphson</a:t>
            </a:r>
            <a:r>
              <a:rPr lang="en-US" sz="2000" dirty="0" smtClean="0"/>
              <a:t> </a:t>
            </a:r>
            <a:r>
              <a:rPr lang="en-US" sz="2000" dirty="0"/>
              <a:t>method and an initial guess of </a:t>
            </a:r>
            <a:r>
              <a:rPr lang="en-US" sz="2000" i="1" dirty="0"/>
              <a:t>x </a:t>
            </a:r>
            <a:r>
              <a:rPr lang="en-US" sz="2000" dirty="0"/>
              <a:t>= 0.5</a:t>
            </a:r>
            <a:r>
              <a:rPr lang="en-US" sz="2000" dirty="0" smtClean="0"/>
              <a:t>. Show first five iterations.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2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86058"/>
            <a:ext cx="9144000" cy="1066800"/>
          </a:xfrm>
        </p:spPr>
        <p:txBody>
          <a:bodyPr>
            <a:noAutofit/>
          </a:bodyPr>
          <a:lstStyle/>
          <a:p>
            <a:pPr algn="ctr"/>
            <a:r>
              <a:rPr lang="en-GB" sz="8800" dirty="0" smtClean="0"/>
              <a:t>Thank you!!!</a:t>
            </a:r>
            <a:endParaRPr lang="en-GB"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488228"/>
          </a:xfrm>
        </p:spPr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186766" cy="4585696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Methods such as the bisection method and the false position method of finding roots of a nonlinear equation require </a:t>
            </a:r>
            <a:r>
              <a:rPr lang="en-GB" sz="2000" dirty="0" smtClean="0">
                <a:solidFill>
                  <a:srgbClr val="FF9900"/>
                </a:solidFill>
              </a:rPr>
              <a:t>bracketing of the root by two guesses.</a:t>
            </a:r>
          </a:p>
          <a:p>
            <a:endParaRPr lang="en-GB" sz="2000" dirty="0" smtClean="0"/>
          </a:p>
          <a:p>
            <a:r>
              <a:rPr lang="en-GB" sz="2000" dirty="0" smtClean="0"/>
              <a:t>Such methods are called </a:t>
            </a:r>
            <a:r>
              <a:rPr lang="en-GB" sz="2000" i="1" dirty="0" smtClean="0">
                <a:solidFill>
                  <a:srgbClr val="FF9900"/>
                </a:solidFill>
              </a:rPr>
              <a:t>bracketing methods</a:t>
            </a:r>
          </a:p>
          <a:p>
            <a:endParaRPr lang="en-GB" sz="2000" dirty="0" smtClean="0"/>
          </a:p>
          <a:p>
            <a:r>
              <a:rPr lang="en-GB" sz="2000" dirty="0" smtClean="0"/>
              <a:t>These methods are always convergent since they are based on </a:t>
            </a:r>
            <a:r>
              <a:rPr lang="en-GB" sz="2000" dirty="0" smtClean="0">
                <a:solidFill>
                  <a:srgbClr val="FF9900"/>
                </a:solidFill>
              </a:rPr>
              <a:t>reducing the interval </a:t>
            </a:r>
            <a:r>
              <a:rPr lang="en-GB" sz="2000" dirty="0" smtClean="0"/>
              <a:t>between the two guesses</a:t>
            </a:r>
          </a:p>
          <a:p>
            <a:endParaRPr lang="en-GB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the Newton-</a:t>
            </a:r>
            <a:r>
              <a:rPr lang="en-GB" sz="2000" dirty="0" err="1"/>
              <a:t>Raphson’s</a:t>
            </a:r>
            <a:r>
              <a:rPr lang="en-GB" sz="2000" dirty="0"/>
              <a:t> method, the root </a:t>
            </a:r>
            <a:r>
              <a:rPr lang="en-GB" sz="2000" dirty="0">
                <a:solidFill>
                  <a:srgbClr val="FF9900"/>
                </a:solidFill>
              </a:rPr>
              <a:t>is not bracketed</a:t>
            </a:r>
            <a:r>
              <a:rPr lang="en-GB" sz="2000" dirty="0"/>
              <a:t>.</a:t>
            </a:r>
          </a:p>
          <a:p>
            <a:pPr marL="109728" indent="0">
              <a:buNone/>
            </a:pPr>
            <a:endParaRPr lang="en-GB" sz="2000" dirty="0" smtClean="0"/>
          </a:p>
          <a:p>
            <a:r>
              <a:rPr lang="en-GB" sz="2000" dirty="0" smtClean="0"/>
              <a:t>In </a:t>
            </a:r>
            <a:r>
              <a:rPr lang="en-GB" sz="2000" dirty="0"/>
              <a:t>fact, </a:t>
            </a:r>
            <a:r>
              <a:rPr lang="en-GB" sz="2000" dirty="0">
                <a:solidFill>
                  <a:srgbClr val="FF9900"/>
                </a:solidFill>
              </a:rPr>
              <a:t>only one initial guess </a:t>
            </a:r>
            <a:r>
              <a:rPr lang="en-GB" sz="2000" dirty="0"/>
              <a:t>of the root is needed to start the iterative process and to find the root of an </a:t>
            </a:r>
            <a:r>
              <a:rPr lang="en-GB" sz="2000" dirty="0" smtClean="0"/>
              <a:t>equation</a:t>
            </a:r>
          </a:p>
          <a:p>
            <a:endParaRPr lang="en-GB" sz="2000" dirty="0"/>
          </a:p>
          <a:p>
            <a:r>
              <a:rPr lang="en-GB" sz="2000" dirty="0"/>
              <a:t>The method </a:t>
            </a:r>
            <a:r>
              <a:rPr lang="en-GB" sz="2000" dirty="0" smtClean="0"/>
              <a:t>hence </a:t>
            </a:r>
            <a:r>
              <a:rPr lang="en-GB" sz="2000" dirty="0"/>
              <a:t>falls in the category of </a:t>
            </a:r>
            <a:r>
              <a:rPr lang="en-GB" sz="2000" i="1" dirty="0">
                <a:solidFill>
                  <a:srgbClr val="FF9900"/>
                </a:solidFill>
              </a:rPr>
              <a:t>open methods</a:t>
            </a:r>
          </a:p>
          <a:p>
            <a:endParaRPr lang="en-GB" sz="2000" dirty="0" smtClean="0"/>
          </a:p>
          <a:p>
            <a:r>
              <a:rPr lang="en-GB" sz="2000" dirty="0" smtClean="0"/>
              <a:t>Convergence </a:t>
            </a:r>
            <a:r>
              <a:rPr lang="en-GB" sz="2000" dirty="0"/>
              <a:t>in open methods </a:t>
            </a:r>
            <a:r>
              <a:rPr lang="en-GB" sz="2000" dirty="0">
                <a:solidFill>
                  <a:srgbClr val="FF9900"/>
                </a:solidFill>
              </a:rPr>
              <a:t>is not guaranteed </a:t>
            </a:r>
            <a:r>
              <a:rPr lang="en-GB" sz="2000" dirty="0"/>
              <a:t>but if the method does converge, it does </a:t>
            </a:r>
            <a:r>
              <a:rPr lang="en-GB" sz="2000" dirty="0">
                <a:solidFill>
                  <a:srgbClr val="FF9900"/>
                </a:solidFill>
              </a:rPr>
              <a:t>faster than the bracketing methods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14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Derivation of Newton-</a:t>
            </a:r>
            <a:r>
              <a:rPr lang="en-GB" dirty="0" err="1" smtClean="0"/>
              <a:t>Raphson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39141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Derivation of Newton-</a:t>
            </a:r>
            <a:r>
              <a:rPr lang="en-GB" dirty="0" err="1" smtClean="0"/>
              <a:t>Raphson</a:t>
            </a:r>
            <a:r>
              <a:rPr lang="en-GB" dirty="0" smtClean="0"/>
              <a:t> Method (Continued)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47680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57158" y="1643050"/>
            <a:ext cx="214314" cy="21431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Newton-</a:t>
            </a:r>
            <a:r>
              <a:rPr lang="en-GB" dirty="0" err="1" smtClean="0"/>
              <a:t>Raphson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/>
          <a:lstStyle/>
          <a:p>
            <a:r>
              <a:rPr lang="en-GB" dirty="0" smtClean="0"/>
              <a:t> ....</a:t>
            </a:r>
          </a:p>
          <a:p>
            <a:pPr>
              <a:buNone/>
            </a:pPr>
            <a:endParaRPr lang="en-GB" sz="3600" dirty="0" smtClean="0"/>
          </a:p>
          <a:p>
            <a:r>
              <a:rPr lang="en-GB" dirty="0" smtClean="0"/>
              <a:t>....</a:t>
            </a:r>
          </a:p>
          <a:p>
            <a:endParaRPr lang="en-GB" dirty="0" smtClean="0"/>
          </a:p>
          <a:p>
            <a:endParaRPr lang="en-GB" sz="1100" dirty="0" smtClean="0"/>
          </a:p>
          <a:p>
            <a:r>
              <a:rPr lang="en-GB" dirty="0" smtClean="0"/>
              <a:t> .........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8215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Steps of Newton-</a:t>
            </a:r>
            <a:r>
              <a:rPr lang="en-GB" dirty="0" err="1" smtClean="0"/>
              <a:t>Raphson</a:t>
            </a:r>
            <a:r>
              <a:rPr lang="en-GB" dirty="0" smtClean="0"/>
              <a:t>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Autofit/>
          </a:bodyPr>
          <a:lstStyle/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Step1: 	Evaluate f′(x) symbolically.</a:t>
            </a:r>
          </a:p>
          <a:p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Step2: 	Use Initial guess of the root, x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to 			estimate the new value of the root, x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i+1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as </a:t>
            </a:r>
          </a:p>
          <a:p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</a:p>
          <a:p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Step3: 	Find the absolute relative approximate 		error |</a:t>
            </a:r>
            <a:r>
              <a:rPr lang="en-GB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ɛ</a:t>
            </a:r>
            <a:r>
              <a:rPr lang="en-GB" sz="2600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 as</a:t>
            </a:r>
          </a:p>
          <a:p>
            <a:pPr>
              <a:buNone/>
            </a:pPr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143248"/>
            <a:ext cx="2331683" cy="86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072074"/>
            <a:ext cx="290401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Steps of Newton-</a:t>
            </a:r>
            <a:r>
              <a:rPr lang="en-GB" dirty="0" err="1" smtClean="0"/>
              <a:t>Raphson</a:t>
            </a:r>
            <a:r>
              <a:rPr lang="en-GB" dirty="0" smtClean="0"/>
              <a:t> Method (Continued)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186766" cy="5074362"/>
          </a:xfrm>
        </p:spPr>
        <p:txBody>
          <a:bodyPr>
            <a:noAutofit/>
          </a:bodyPr>
          <a:lstStyle/>
          <a:p>
            <a:pPr algn="just"/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Steps4: 	Compare the absolute relative 				approximate 	error with the pre-			specified relative error 	tolerance. </a:t>
            </a:r>
          </a:p>
          <a:p>
            <a:pPr algn="just">
              <a:buNone/>
            </a:pP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	If |</a:t>
            </a:r>
            <a:r>
              <a:rPr lang="en-GB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ɛ</a:t>
            </a:r>
            <a:r>
              <a:rPr lang="en-GB" sz="2600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|&gt; </a:t>
            </a:r>
            <a:r>
              <a:rPr lang="en-GB" sz="2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ɛ</a:t>
            </a:r>
            <a:r>
              <a:rPr lang="en-GB" sz="2600" baseline="-25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then go to step2 else stop 	the 		process.</a:t>
            </a:r>
          </a:p>
          <a:p>
            <a:pPr algn="just"/>
            <a:endParaRPr lang="en-GB" sz="2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Step6: 	Set x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i+1  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as new x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and again calculate new 		x</a:t>
            </a:r>
            <a:r>
              <a:rPr lang="en-GB" sz="2600" baseline="-25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i+1</a:t>
            </a:r>
          </a:p>
          <a:p>
            <a:pPr algn="just"/>
            <a:endParaRPr lang="en-GB" sz="2600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GB" sz="2600" baseline="-25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GB" sz="2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Also check is number of the iteration has exceeded the maximum umber of iteration.</a:t>
            </a:r>
            <a:endParaRPr lang="en-GB" sz="2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066800"/>
          </a:xfrm>
        </p:spPr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8850-D296-4E4D-9ECD-120794DA2D83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6156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ustom 2">
      <a:dk1>
        <a:sysClr val="windowText" lastClr="000000"/>
      </a:dk1>
      <a:lt1>
        <a:sysClr val="window" lastClr="FFFFFF"/>
      </a:lt1>
      <a:dk2>
        <a:srgbClr val="0070C0"/>
      </a:dk2>
      <a:lt2>
        <a:srgbClr val="DEDEDE"/>
      </a:lt2>
      <a:accent1>
        <a:srgbClr val="53548A"/>
      </a:accent1>
      <a:accent2>
        <a:srgbClr val="00843C"/>
      </a:accent2>
      <a:accent3>
        <a:srgbClr val="FF0000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538</TotalTime>
  <Words>294</Words>
  <Application>Microsoft Office PowerPoint</Application>
  <PresentationFormat>On-screen Show (4:3)</PresentationFormat>
  <Paragraphs>71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Urban</vt:lpstr>
      <vt:lpstr> Newton Raphson Method</vt:lpstr>
      <vt:lpstr>Introduction</vt:lpstr>
      <vt:lpstr>Introduction (Cont.)</vt:lpstr>
      <vt:lpstr>Derivation of Newton-Raphson Method</vt:lpstr>
      <vt:lpstr>Derivation of Newton-Raphson Method (Continued)</vt:lpstr>
      <vt:lpstr>Newton-Raphson Method</vt:lpstr>
      <vt:lpstr>Steps of Newton-Raphson Method</vt:lpstr>
      <vt:lpstr>Steps of Newton-Raphson Method (Continued)</vt:lpstr>
      <vt:lpstr>Example</vt:lpstr>
      <vt:lpstr>Example (Continued)</vt:lpstr>
      <vt:lpstr>Drawbacks of Newton-Raphson method</vt:lpstr>
      <vt:lpstr>Exercise</vt:lpstr>
      <vt:lpstr>Thank you!!!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Summer’15 SWE422: Numerical Analysis With Lab</dc:title>
  <dc:creator>User</dc:creator>
  <cp:lastModifiedBy>diu</cp:lastModifiedBy>
  <cp:revision>55</cp:revision>
  <dcterms:created xsi:type="dcterms:W3CDTF">2015-05-14T17:34:47Z</dcterms:created>
  <dcterms:modified xsi:type="dcterms:W3CDTF">2018-09-17T03:39:39Z</dcterms:modified>
</cp:coreProperties>
</file>