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58" r:id="rId5"/>
    <p:sldId id="268" r:id="rId6"/>
    <p:sldId id="259" r:id="rId7"/>
    <p:sldId id="264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4149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7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6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5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10/7/2018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21001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Fixed-point Iteration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</a:t>
            </a:r>
            <a:r>
              <a:rPr lang="en-GB" dirty="0" err="1" smtClean="0"/>
              <a:t>Mandal</a:t>
            </a:r>
            <a:endParaRPr lang="en-GB" dirty="0" smtClean="0"/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Introduction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Open </a:t>
            </a:r>
            <a:r>
              <a:rPr lang="en-US" sz="2000" dirty="0"/>
              <a:t>methods employ a formula to predict the </a:t>
            </a:r>
            <a:r>
              <a:rPr lang="en-US" sz="2000" dirty="0" smtClean="0"/>
              <a:t>root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Such </a:t>
            </a:r>
            <a:r>
              <a:rPr lang="en-US" sz="2000" dirty="0"/>
              <a:t>a formula can be developed for simple fixed-point </a:t>
            </a:r>
            <a:r>
              <a:rPr lang="en-US" sz="2000" dirty="0" smtClean="0"/>
              <a:t>iteration by </a:t>
            </a:r>
            <a:r>
              <a:rPr lang="en-US" sz="2000" dirty="0"/>
              <a:t>rearranging the function </a:t>
            </a:r>
            <a:r>
              <a:rPr lang="en-US" sz="2000" i="1" dirty="0"/>
              <a:t>f(x)</a:t>
            </a:r>
            <a:r>
              <a:rPr lang="en-US" sz="2000" dirty="0"/>
              <a:t> = </a:t>
            </a:r>
            <a:r>
              <a:rPr lang="en-US" sz="2000" i="1" dirty="0" smtClean="0"/>
              <a:t>0, </a:t>
            </a:r>
            <a:r>
              <a:rPr lang="en-US" sz="2000" dirty="0" smtClean="0"/>
              <a:t>so </a:t>
            </a:r>
            <a:r>
              <a:rPr lang="en-US" sz="2000" dirty="0"/>
              <a:t>that </a:t>
            </a:r>
            <a:r>
              <a:rPr lang="en-US" sz="2000" i="1" dirty="0"/>
              <a:t>x</a:t>
            </a:r>
            <a:r>
              <a:rPr lang="en-US" sz="2000" dirty="0"/>
              <a:t> is on the left-hand side of the equation</a:t>
            </a:r>
            <a:r>
              <a:rPr lang="en-US" sz="2000" dirty="0" smtClean="0"/>
              <a:t>:</a:t>
            </a:r>
          </a:p>
          <a:p>
            <a:pPr marL="109728" indent="0" algn="just">
              <a:buNone/>
            </a:pPr>
            <a:endParaRPr lang="en-US" sz="2000" i="1" dirty="0" smtClean="0"/>
          </a:p>
          <a:p>
            <a:pPr marL="109728" indent="0" algn="ctr">
              <a:buNone/>
            </a:pPr>
            <a:r>
              <a:rPr lang="en-US" sz="2000" i="1" dirty="0" smtClean="0"/>
              <a:t>x </a:t>
            </a:r>
            <a:r>
              <a:rPr lang="en-US" sz="2000" i="1" dirty="0"/>
              <a:t>= g(x) </a:t>
            </a:r>
            <a:endParaRPr lang="en-GB" sz="2000" b="1" i="1" dirty="0">
              <a:solidFill>
                <a:srgbClr val="FF99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also called, one-point iteration or successive </a:t>
            </a:r>
            <a:r>
              <a:rPr lang="en-US" sz="2000" dirty="0" smtClean="0"/>
              <a:t>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208"/>
            <a:ext cx="8229600" cy="463932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transformation can be accomplished either by algebraic manipulation or by simply adding x to both sides of the original equation.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− 2x + 3 = 0 </a:t>
            </a: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can </a:t>
            </a:r>
            <a:r>
              <a:rPr lang="en-US" sz="2000" dirty="0"/>
              <a:t>be simply manipulated to yield </a:t>
            </a: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x </a:t>
            </a:r>
            <a:r>
              <a:rPr lang="en-US" sz="2000" dirty="0"/>
              <a:t>= </a:t>
            </a:r>
            <a:r>
              <a:rPr lang="en-US" sz="2000" dirty="0" smtClean="0"/>
              <a:t>(x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3) / 2 </a:t>
            </a:r>
          </a:p>
          <a:p>
            <a:r>
              <a:rPr lang="en-US" sz="2000" dirty="0" smtClean="0"/>
              <a:t>Again, </a:t>
            </a:r>
          </a:p>
          <a:p>
            <a:pPr marL="109728" indent="0" algn="ctr">
              <a:buNone/>
            </a:pPr>
            <a:r>
              <a:rPr lang="en-US" sz="2000" dirty="0" smtClean="0"/>
              <a:t>sin </a:t>
            </a:r>
            <a:r>
              <a:rPr lang="en-US" sz="2000" dirty="0"/>
              <a:t>x = 0 </a:t>
            </a: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by </a:t>
            </a:r>
            <a:r>
              <a:rPr lang="en-US" sz="2000" dirty="0"/>
              <a:t>adding x to both sides to yield </a:t>
            </a: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x </a:t>
            </a:r>
            <a:r>
              <a:rPr lang="en-US" sz="2000" dirty="0"/>
              <a:t>= sin x + x</a:t>
            </a:r>
          </a:p>
        </p:txBody>
      </p:sp>
    </p:spTree>
    <p:extLst>
      <p:ext uri="{BB962C8B-B14F-4D97-AF65-F5344CB8AC3E}">
        <p14:creationId xmlns:p14="http://schemas.microsoft.com/office/powerpoint/2010/main" val="25933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Formula for Fixed-Point Iteration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186766" cy="451368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 smtClean="0"/>
              <a:t>main idea is to provide </a:t>
            </a:r>
            <a:r>
              <a:rPr lang="en-US" sz="2000" dirty="0"/>
              <a:t>a formula to predict a new value of x as a function of an old value of x.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Thus</a:t>
            </a:r>
            <a:r>
              <a:rPr lang="en-US" sz="2000" dirty="0"/>
              <a:t>, given an initial guess at the root x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smtClean="0"/>
              <a:t>an equation </a:t>
            </a:r>
            <a:r>
              <a:rPr lang="en-US" sz="2000" dirty="0"/>
              <a:t>can be used to compute a new estimate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 </a:t>
            </a:r>
            <a:r>
              <a:rPr lang="en-US" sz="2000" dirty="0"/>
              <a:t>as expressed by the iterative </a:t>
            </a:r>
            <a:r>
              <a:rPr lang="en-US" sz="2000" dirty="0" smtClean="0"/>
              <a:t>formula, </a:t>
            </a:r>
          </a:p>
          <a:p>
            <a:pPr marL="109728" indent="0" algn="ctr">
              <a:buNone/>
            </a:pPr>
            <a:endParaRPr lang="en-US" sz="2000" dirty="0" smtClean="0"/>
          </a:p>
          <a:p>
            <a:pPr marL="109728" indent="0" algn="ctr">
              <a:buNone/>
            </a:pPr>
            <a:r>
              <a:rPr lang="en-US" sz="2000" dirty="0" smtClean="0"/>
              <a:t>x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 </a:t>
            </a:r>
            <a:r>
              <a:rPr lang="en-US" sz="2000" dirty="0"/>
              <a:t>= g(x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57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Convert the given equation in the form x = </a:t>
            </a:r>
            <a:r>
              <a:rPr lang="en-US" sz="2400" dirty="0" smtClean="0"/>
              <a:t>g(x) Examples:</a:t>
            </a:r>
          </a:p>
          <a:p>
            <a:pPr marL="1257300" lvl="2" indent="-342900"/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– 1 = 0 can be written as</a:t>
            </a:r>
          </a:p>
          <a:p>
            <a:pPr marL="1257300" lvl="2" indent="-342900" algn="ctr">
              <a:buFontTx/>
              <a:buNone/>
            </a:pPr>
            <a:r>
              <a:rPr lang="en-US" dirty="0" smtClean="0"/>
              <a:t>x </a:t>
            </a:r>
            <a:r>
              <a:rPr lang="en-US" dirty="0"/>
              <a:t>= 1 / x </a:t>
            </a:r>
            <a:endParaRPr lang="en-US" dirty="0" smtClean="0"/>
          </a:p>
          <a:p>
            <a:pPr marL="1257300" lvl="2" indent="-342900" algn="ctr">
              <a:buFontTx/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1257300" lvl="2" indent="-342900" algn="ctr">
              <a:buFontTx/>
              <a:buNone/>
            </a:pPr>
            <a:r>
              <a:rPr lang="en-US" dirty="0"/>
              <a:t>x = x</a:t>
            </a:r>
            <a:r>
              <a:rPr lang="en-US" baseline="30000" dirty="0"/>
              <a:t>2</a:t>
            </a:r>
            <a:r>
              <a:rPr lang="en-US" dirty="0"/>
              <a:t> + x –1</a:t>
            </a:r>
          </a:p>
          <a:p>
            <a:pPr marL="1257300" lvl="2" indent="-342900">
              <a:buFontTx/>
              <a:buNone/>
            </a:pPr>
            <a:endParaRPr lang="en-US" dirty="0"/>
          </a:p>
          <a:p>
            <a:pPr marL="1257300" lvl="2" indent="-342900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x – 2 = 0 can be written as</a:t>
            </a:r>
          </a:p>
          <a:p>
            <a:pPr marL="1257300" lvl="2" indent="-342900" algn="ctr">
              <a:buFontTx/>
              <a:buNone/>
            </a:pPr>
            <a:r>
              <a:rPr lang="en-US" dirty="0"/>
              <a:t>x = 2 – x</a:t>
            </a:r>
            <a:r>
              <a:rPr lang="en-US" baseline="30000" dirty="0"/>
              <a:t>2</a:t>
            </a:r>
          </a:p>
          <a:p>
            <a:pPr marL="1257300" lvl="2" indent="-342900" algn="ctr">
              <a:buFontTx/>
              <a:buNone/>
            </a:pPr>
            <a:r>
              <a:rPr lang="en-US" dirty="0"/>
              <a:t>x = </a:t>
            </a:r>
            <a:r>
              <a:rPr lang="en-US" dirty="0" err="1"/>
              <a:t>sqrt</a:t>
            </a:r>
            <a:r>
              <a:rPr lang="en-US" dirty="0"/>
              <a:t>(2 – 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4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5618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5356"/>
                <a:ext cx="8186766" cy="502918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Use </a:t>
                </a:r>
                <a:r>
                  <a:rPr lang="en-US" sz="2000" dirty="0"/>
                  <a:t>simple fixed-point iteration to locate the root of f(x) = e</a:t>
                </a:r>
                <a:r>
                  <a:rPr lang="en-US" sz="2000" baseline="30000" dirty="0"/>
                  <a:t>−x</a:t>
                </a:r>
                <a:r>
                  <a:rPr lang="en-US" sz="2000" dirty="0"/>
                  <a:t> − </a:t>
                </a:r>
                <a:r>
                  <a:rPr lang="en-US" sz="2000" dirty="0" smtClean="0"/>
                  <a:t>x.</a:t>
                </a:r>
              </a:p>
              <a:p>
                <a:r>
                  <a:rPr lang="en-US" sz="2000" dirty="0" smtClean="0"/>
                  <a:t>Solution: </a:t>
                </a:r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function can be separated directly and expressed in the form </a:t>
                </a:r>
                <a:r>
                  <a:rPr lang="en-US" sz="2000" dirty="0" smtClean="0"/>
                  <a:t>of,</a:t>
                </a:r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:endParaRPr lang="en-US" sz="20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Starting </a:t>
                </a:r>
                <a:r>
                  <a:rPr lang="en-US" sz="2000" dirty="0"/>
                  <a:t>with an initial guess of </a:t>
                </a:r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0, this iterative equation can be applied to </a:t>
                </a:r>
                <a:r>
                  <a:rPr lang="en-US" sz="2000" dirty="0" smtClean="0"/>
                  <a:t>compute:</a:t>
                </a:r>
                <a:endParaRPr lang="en-GB" sz="2000" baseline="-25000" dirty="0" smtClean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5356"/>
                <a:ext cx="8186766" cy="5029180"/>
              </a:xfrm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63675"/>
            <a:ext cx="6124412" cy="41772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809226"/>
            <a:ext cx="7203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Thus, each </a:t>
            </a:r>
            <a:r>
              <a:rPr lang="en-US" dirty="0"/>
              <a:t>iteration brings the estimate closer to the true value of the root: </a:t>
            </a:r>
            <a:r>
              <a:rPr lang="en-US" dirty="0" smtClean="0"/>
              <a:t>0.56714329.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Oscillatory divergence</a:t>
            </a:r>
          </a:p>
          <a:p>
            <a:r>
              <a:rPr lang="en-US" dirty="0" smtClean="0"/>
              <a:t>Monotone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3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167</TotalTime>
  <Words>365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Fixed-point Iteration</vt:lpstr>
      <vt:lpstr>Introduction</vt:lpstr>
      <vt:lpstr>How does it work?</vt:lpstr>
      <vt:lpstr>Formula for Fixed-Point Iteration</vt:lpstr>
      <vt:lpstr>Example</vt:lpstr>
      <vt:lpstr>Problem Statement</vt:lpstr>
      <vt:lpstr>Example</vt:lpstr>
      <vt:lpstr>Type of divergence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45</cp:revision>
  <dcterms:created xsi:type="dcterms:W3CDTF">2015-05-14T17:34:47Z</dcterms:created>
  <dcterms:modified xsi:type="dcterms:W3CDTF">2018-10-07T03:26:32Z</dcterms:modified>
</cp:coreProperties>
</file>