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86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4421B-13E8-4B95-B59F-7020F6AA3F5F}" type="datetimeFigureOut">
              <a:rPr lang="en-US" smtClean="0"/>
              <a:pPr/>
              <a:t>10/7/2018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CA9F3-CBC5-40EA-9A83-3CFDD3EDF29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1AD9F-EDDF-47AF-B673-054D4F4C0164}" type="datetimeFigureOut">
              <a:rPr lang="en-US" smtClean="0"/>
              <a:pPr/>
              <a:t>10/7/2018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D2823-86B6-4877-AA72-0DE57311C1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4593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2823-86B6-4877-AA72-0DE57311C1D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89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2823-86B6-4877-AA72-0DE57311C1D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652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2823-86B6-4877-AA72-0DE57311C1D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32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2823-86B6-4877-AA72-0DE57311C1D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87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06BA031-2C9B-4146-AD70-E07E0246ED56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394E-F000-43A5-91EC-068CB2526B3F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A6D7-7BA5-4AA2-A571-5B30316D1110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ED1E-8346-4DAD-A7B5-464921311CB5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3F2C-F42F-4283-BB2D-6A49C10DD0E3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F41F-324B-475E-BB05-5E29D39D9F2D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61EB4D-BAF5-4DAF-A0B5-C8E485FF4586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7185981-ED2C-4062-8D0C-66D4E599A43E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F0-1276-478D-98AA-825930A12F40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13C5-5625-4D59-B9B5-C705DA7AA2F0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D773-9617-4E51-826D-2B5E379B676B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E489E1B-8298-453B-A95B-CDD019F26681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642918"/>
            <a:ext cx="8286808" cy="2571768"/>
          </a:xfrm>
        </p:spPr>
        <p:txBody>
          <a:bodyPr>
            <a:normAutofit/>
          </a:bodyPr>
          <a:lstStyle/>
          <a:p>
            <a:pPr algn="ctr"/>
            <a:r>
              <a:rPr lang="en-GB" sz="6600" dirty="0" smtClean="0"/>
              <a:t>Gaussian Elimination</a:t>
            </a: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4643446"/>
            <a:ext cx="5000660" cy="1357322"/>
          </a:xfrm>
          <a:noFill/>
          <a:ln w="31750" cap="sq" cmpd="sng">
            <a:noFill/>
          </a:ln>
        </p:spPr>
        <p:txBody>
          <a:bodyPr>
            <a:normAutofit/>
          </a:bodyPr>
          <a:lstStyle/>
          <a:p>
            <a:r>
              <a:rPr lang="en-GB" dirty="0" err="1" smtClean="0"/>
              <a:t>Prianka</a:t>
            </a:r>
            <a:r>
              <a:rPr lang="en-GB" dirty="0" smtClean="0"/>
              <a:t> Mandal</a:t>
            </a:r>
          </a:p>
          <a:p>
            <a:r>
              <a:rPr lang="en-GB" dirty="0" smtClean="0"/>
              <a:t>Lecturer </a:t>
            </a:r>
          </a:p>
          <a:p>
            <a:r>
              <a:rPr lang="en-GB" dirty="0" smtClean="0"/>
              <a:t>Daffodil International University</a:t>
            </a:r>
            <a:endParaRPr lang="en-GB" dirty="0"/>
          </a:p>
        </p:txBody>
      </p:sp>
      <p:pic>
        <p:nvPicPr>
          <p:cNvPr id="1026" name="Picture 2" descr="G:\SWE422\2aadb1d40e6f54b89daaa32b07883c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4357694"/>
            <a:ext cx="2143140" cy="214314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071934" y="6492240"/>
            <a:ext cx="747712" cy="365760"/>
          </a:xfrm>
        </p:spPr>
        <p:txBody>
          <a:bodyPr/>
          <a:lstStyle/>
          <a:p>
            <a:pPr algn="ctr"/>
            <a:fld id="{34268850-D296-4E4D-9ECD-120794DA2D83}" type="slidenum">
              <a:rPr lang="en-GB" smtClean="0"/>
              <a:pPr algn="ctr"/>
              <a:t>1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b="1" u="sng" dirty="0">
                <a:latin typeface="Times New Roman" pitchFamily="18" charset="0"/>
                <a:cs typeface="Times New Roman" pitchFamily="18" charset="0"/>
              </a:rPr>
              <a:t>Forward Elimination of </a:t>
            </a:r>
            <a:r>
              <a:rPr lang="en-GB" b="1" u="sng" dirty="0" smtClean="0">
                <a:latin typeface="Times New Roman" pitchFamily="18" charset="0"/>
                <a:cs typeface="Times New Roman" pitchFamily="18" charset="0"/>
              </a:rPr>
              <a:t>Unknowns(cont.):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56792"/>
            <a:ext cx="8186766" cy="480343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steps of forward elimination are conducted 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equation as a pivot equation and so on.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will be a total of (n-1) steps of forward elimination.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end of  (n-1) steps of forward elimination, we get a set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look like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01008"/>
            <a:ext cx="603885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146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/>
          </a:bodyPr>
          <a:lstStyle/>
          <a:p>
            <a:r>
              <a:rPr lang="en-GB" b="1" u="sng" dirty="0">
                <a:latin typeface="Times New Roman" pitchFamily="18" charset="0"/>
                <a:cs typeface="Times New Roman" pitchFamily="18" charset="0"/>
              </a:rPr>
              <a:t>Back </a:t>
            </a:r>
            <a:r>
              <a:rPr lang="en-GB" b="1" u="sng" dirty="0" smtClean="0">
                <a:latin typeface="Times New Roman" pitchFamily="18" charset="0"/>
                <a:cs typeface="Times New Roman" pitchFamily="18" charset="0"/>
              </a:rPr>
              <a:t>Substitution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56792"/>
            <a:ext cx="8186766" cy="4803430"/>
          </a:xfrm>
        </p:spPr>
        <p:txBody>
          <a:bodyPr>
            <a:normAutofit/>
          </a:bodyPr>
          <a:lstStyle/>
          <a:p>
            <a:r>
              <a:rPr lang="en-US" sz="2400" dirty="0"/>
              <a:t>Now the equations are solved starting from the last </a:t>
            </a:r>
            <a:r>
              <a:rPr lang="en-US" sz="2400" dirty="0" smtClean="0"/>
              <a:t>equation as </a:t>
            </a:r>
            <a:r>
              <a:rPr lang="en-US" sz="2400" dirty="0"/>
              <a:t>it has only one unknown.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Then </a:t>
            </a:r>
            <a:r>
              <a:rPr lang="en-US" sz="2400" dirty="0"/>
              <a:t>the second last equation, that is the  (n-1)</a:t>
            </a:r>
            <a:r>
              <a:rPr lang="en-US" sz="2400" dirty="0" err="1"/>
              <a:t>th</a:t>
            </a:r>
            <a:r>
              <a:rPr lang="en-US" sz="2400" dirty="0"/>
              <a:t> equation, has </a:t>
            </a:r>
            <a:r>
              <a:rPr lang="en-US" sz="2400" dirty="0" smtClean="0"/>
              <a:t>two </a:t>
            </a:r>
            <a:r>
              <a:rPr lang="en-US" sz="2400" dirty="0"/>
              <a:t>unknowns:   </a:t>
            </a:r>
            <a:r>
              <a:rPr lang="en-US" sz="2400" dirty="0" err="1"/>
              <a:t>xn</a:t>
            </a:r>
            <a:r>
              <a:rPr lang="en-US" sz="2400" dirty="0"/>
              <a:t> and xn+1 and , but </a:t>
            </a:r>
            <a:r>
              <a:rPr lang="en-US" sz="2400" dirty="0" err="1"/>
              <a:t>xn</a:t>
            </a:r>
            <a:r>
              <a:rPr lang="en-US" sz="2400" dirty="0"/>
              <a:t> is already known.  This </a:t>
            </a:r>
            <a:r>
              <a:rPr lang="en-US" sz="2400" dirty="0" smtClean="0"/>
              <a:t>reduces </a:t>
            </a:r>
            <a:r>
              <a:rPr lang="en-US" sz="2400" dirty="0"/>
              <a:t>the (n-1)</a:t>
            </a:r>
            <a:r>
              <a:rPr lang="en-US" sz="2400" dirty="0" err="1"/>
              <a:t>th</a:t>
            </a:r>
            <a:r>
              <a:rPr lang="en-US" sz="2400" dirty="0"/>
              <a:t> equation also to one unknown.   </a:t>
            </a:r>
            <a:r>
              <a:rPr lang="en-US" sz="2400" dirty="0" smtClean="0"/>
              <a:t>Back substitution </a:t>
            </a:r>
            <a:r>
              <a:rPr lang="en-US" sz="2400" dirty="0"/>
              <a:t>hence can be represented for all equations by the </a:t>
            </a:r>
            <a:r>
              <a:rPr lang="en-US" sz="2400" dirty="0" smtClean="0"/>
              <a:t>formula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61" y="4725144"/>
            <a:ext cx="7093266" cy="213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88840"/>
            <a:ext cx="12477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047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/>
          </a:bodyPr>
          <a:lstStyle/>
          <a:p>
            <a:r>
              <a:rPr lang="en-GB" b="1" u="sng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56792"/>
            <a:ext cx="8186766" cy="480343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upward velocity of a rocket is given at three different </a:t>
            </a:r>
            <a:r>
              <a:rPr lang="en-US" dirty="0" smtClean="0"/>
              <a:t>times </a:t>
            </a:r>
            <a:r>
              <a:rPr lang="en-US" dirty="0"/>
              <a:t>in Table 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velocity data is approximated by a polynomial </a:t>
            </a:r>
            <a:r>
              <a:rPr lang="en-US" dirty="0" smtClean="0"/>
              <a:t>as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the values of  b1, b2 and b3 using the Gauss </a:t>
            </a:r>
            <a:r>
              <a:rPr lang="en-US" dirty="0" smtClean="0"/>
              <a:t>elimination method</a:t>
            </a:r>
            <a:r>
              <a:rPr lang="en-US" dirty="0"/>
              <a:t>.  Find the velocity at  t = 6, 7.5, 9, 11 seconds.</a:t>
            </a:r>
          </a:p>
          <a:p>
            <a:endParaRPr lang="en-US" dirty="0" smtClean="0"/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26" y="2420888"/>
            <a:ext cx="41243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085184"/>
            <a:ext cx="5257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779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/>
          </a:bodyPr>
          <a:lstStyle/>
          <a:p>
            <a:r>
              <a:rPr lang="en-GB" b="1" u="sng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56792"/>
            <a:ext cx="8186766" cy="4803430"/>
          </a:xfrm>
        </p:spPr>
        <p:txBody>
          <a:bodyPr>
            <a:normAutofit fontScale="32500" lnSpcReduction="20000"/>
          </a:bodyPr>
          <a:lstStyle/>
          <a:p>
            <a:r>
              <a:rPr lang="en-US" sz="7400" dirty="0"/>
              <a:t>The three equations can be written as</a:t>
            </a:r>
          </a:p>
          <a:p>
            <a:pPr marL="0" indent="0" algn="ctr">
              <a:buNone/>
            </a:pPr>
            <a:r>
              <a:rPr lang="en-US" sz="7400" dirty="0"/>
              <a:t>25 b1 </a:t>
            </a:r>
            <a:r>
              <a:rPr lang="en-US" sz="7400" dirty="0" smtClean="0"/>
              <a:t>+  </a:t>
            </a:r>
            <a:r>
              <a:rPr lang="en-US" sz="7400" dirty="0"/>
              <a:t>5 b2 </a:t>
            </a:r>
            <a:r>
              <a:rPr lang="en-US" sz="7400" dirty="0" smtClean="0"/>
              <a:t>+ </a:t>
            </a:r>
            <a:r>
              <a:rPr lang="en-US" sz="7400" dirty="0"/>
              <a:t>b3 </a:t>
            </a:r>
            <a:r>
              <a:rPr lang="en-US" sz="7400" dirty="0" smtClean="0"/>
              <a:t>= </a:t>
            </a:r>
            <a:r>
              <a:rPr lang="en-US" sz="7400" dirty="0"/>
              <a:t>106.8 …. …. …. …. … …. (1)</a:t>
            </a:r>
          </a:p>
          <a:p>
            <a:pPr marL="0" indent="0" algn="ctr">
              <a:buNone/>
            </a:pPr>
            <a:r>
              <a:rPr lang="en-US" sz="7400" dirty="0"/>
              <a:t>64 b1 </a:t>
            </a:r>
            <a:r>
              <a:rPr lang="en-US" sz="7400" dirty="0" smtClean="0"/>
              <a:t>+  </a:t>
            </a:r>
            <a:r>
              <a:rPr lang="en-US" sz="7400" dirty="0"/>
              <a:t>8 b2 </a:t>
            </a:r>
            <a:r>
              <a:rPr lang="en-US" sz="7400" dirty="0" smtClean="0"/>
              <a:t>+ b3 = </a:t>
            </a:r>
            <a:r>
              <a:rPr lang="en-US" sz="7400" dirty="0"/>
              <a:t>177.2 …. …. …. …. … …. (2)</a:t>
            </a:r>
          </a:p>
          <a:p>
            <a:pPr marL="0" indent="0" algn="ctr">
              <a:buNone/>
            </a:pPr>
            <a:r>
              <a:rPr lang="en-US" sz="7400" dirty="0"/>
              <a:t>144 b1 </a:t>
            </a:r>
            <a:r>
              <a:rPr lang="en-US" sz="7400" dirty="0" smtClean="0"/>
              <a:t>+ </a:t>
            </a:r>
            <a:r>
              <a:rPr lang="en-US" sz="7400" dirty="0"/>
              <a:t>12 b2 </a:t>
            </a:r>
            <a:r>
              <a:rPr lang="en-US" sz="7400" dirty="0" smtClean="0"/>
              <a:t>+ </a:t>
            </a:r>
            <a:r>
              <a:rPr lang="en-US" sz="7400" dirty="0"/>
              <a:t>b3 </a:t>
            </a:r>
            <a:r>
              <a:rPr lang="en-US" sz="7400" dirty="0" smtClean="0"/>
              <a:t>= </a:t>
            </a:r>
            <a:r>
              <a:rPr lang="en-US" sz="7400" dirty="0"/>
              <a:t>279.2 …. …. …. …. … …. (3)</a:t>
            </a:r>
          </a:p>
          <a:p>
            <a:pPr marL="0" indent="0">
              <a:buNone/>
            </a:pPr>
            <a:endParaRPr lang="en-US" sz="7400" dirty="0"/>
          </a:p>
          <a:p>
            <a:r>
              <a:rPr lang="en-US" sz="7400" dirty="0" smtClean="0"/>
              <a:t>Pivoting </a:t>
            </a:r>
            <a:r>
              <a:rPr lang="en-US" sz="7400" dirty="0"/>
              <a:t>a11 in equation (1) we can eliminate b1 from </a:t>
            </a:r>
            <a:r>
              <a:rPr lang="en-US" sz="7400" dirty="0" smtClean="0"/>
              <a:t>equation </a:t>
            </a:r>
            <a:r>
              <a:rPr lang="en-US" sz="7400" dirty="0"/>
              <a:t>(2) and (3). The changed equation becomes,</a:t>
            </a:r>
          </a:p>
          <a:p>
            <a:endParaRPr lang="en-US" sz="7400" dirty="0" smtClean="0"/>
          </a:p>
          <a:p>
            <a:pPr marL="0" indent="0" algn="ctr">
              <a:buNone/>
            </a:pPr>
            <a:r>
              <a:rPr lang="en-US" sz="7400" dirty="0" smtClean="0"/>
              <a:t>25 </a:t>
            </a:r>
            <a:r>
              <a:rPr lang="en-US" sz="7400" dirty="0"/>
              <a:t>b1 </a:t>
            </a:r>
            <a:r>
              <a:rPr lang="en-US" sz="7400" dirty="0" smtClean="0"/>
              <a:t>+ </a:t>
            </a:r>
            <a:r>
              <a:rPr lang="en-US" sz="7400" dirty="0"/>
              <a:t>5 b2  </a:t>
            </a:r>
            <a:r>
              <a:rPr lang="en-US" sz="7400" dirty="0" smtClean="0"/>
              <a:t>+    b3 =   </a:t>
            </a:r>
            <a:r>
              <a:rPr lang="en-US" sz="7400" dirty="0"/>
              <a:t>106.8 … …  .. … (4)</a:t>
            </a:r>
          </a:p>
          <a:p>
            <a:pPr marL="0" indent="0" algn="ctr">
              <a:buNone/>
            </a:pPr>
            <a:r>
              <a:rPr lang="en-US" sz="7400" dirty="0"/>
              <a:t>- 4.8 b2 - 1.56 b3 </a:t>
            </a:r>
            <a:r>
              <a:rPr lang="en-US" sz="7400" dirty="0" smtClean="0"/>
              <a:t>= </a:t>
            </a:r>
            <a:r>
              <a:rPr lang="en-US" sz="7400" dirty="0"/>
              <a:t>- 96.28 … … .. …. (5)</a:t>
            </a:r>
          </a:p>
          <a:p>
            <a:pPr marL="0" indent="0" algn="ctr">
              <a:buNone/>
            </a:pPr>
            <a:r>
              <a:rPr lang="en-US" sz="7400" dirty="0"/>
              <a:t>- 16.8 b2 </a:t>
            </a:r>
            <a:r>
              <a:rPr lang="en-US" sz="7400" dirty="0" smtClean="0"/>
              <a:t>- </a:t>
            </a:r>
            <a:r>
              <a:rPr lang="en-US" sz="7400" dirty="0"/>
              <a:t>4.76 b3  </a:t>
            </a:r>
            <a:r>
              <a:rPr lang="en-US" sz="7400" dirty="0" smtClean="0"/>
              <a:t>= </a:t>
            </a:r>
            <a:r>
              <a:rPr lang="en-US" sz="7400" dirty="0"/>
              <a:t>- 335.968 .. .. .. .. .. (6)</a:t>
            </a:r>
          </a:p>
          <a:p>
            <a:endParaRPr lang="en-US" dirty="0" smtClean="0"/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565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/>
          </a:bodyPr>
          <a:lstStyle/>
          <a:p>
            <a:r>
              <a:rPr lang="en-GB" b="1" u="sng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56792"/>
            <a:ext cx="8186766" cy="480343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Now, with a22’ as pivot element we can eliminate b2 </a:t>
            </a:r>
            <a:r>
              <a:rPr lang="en-US" sz="2800" dirty="0" smtClean="0"/>
              <a:t>from equation </a:t>
            </a:r>
            <a:r>
              <a:rPr lang="en-US" sz="2800" dirty="0"/>
              <a:t>(6), the previous three equation now become</a:t>
            </a:r>
            <a:r>
              <a:rPr lang="en-US" sz="2800" dirty="0" smtClean="0"/>
              <a:t>,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3600" dirty="0" smtClean="0"/>
              <a:t> </a:t>
            </a:r>
            <a:r>
              <a:rPr lang="en-US" sz="2000" dirty="0" smtClean="0"/>
              <a:t>25 </a:t>
            </a:r>
            <a:r>
              <a:rPr lang="en-US" sz="2000" dirty="0"/>
              <a:t>b1 </a:t>
            </a:r>
            <a:r>
              <a:rPr lang="en-US" sz="2000" dirty="0" smtClean="0"/>
              <a:t>+ </a:t>
            </a:r>
            <a:r>
              <a:rPr lang="en-US" sz="2000" dirty="0"/>
              <a:t>5 </a:t>
            </a:r>
            <a:r>
              <a:rPr lang="en-US" sz="2000" dirty="0" smtClean="0"/>
              <a:t>b2 + b3 =   </a:t>
            </a:r>
            <a:r>
              <a:rPr lang="en-US" sz="2000" dirty="0"/>
              <a:t>106.8 … …  .. … (7)</a:t>
            </a:r>
          </a:p>
          <a:p>
            <a:pPr marL="0" indent="0">
              <a:buNone/>
            </a:pPr>
            <a:r>
              <a:rPr lang="en-US" sz="2000" dirty="0" smtClean="0"/>
              <a:t>     - </a:t>
            </a:r>
            <a:r>
              <a:rPr lang="en-US" sz="2000" dirty="0"/>
              <a:t>4.8 b2 - 1.56 </a:t>
            </a:r>
            <a:r>
              <a:rPr lang="en-US" sz="2000" dirty="0" smtClean="0"/>
              <a:t>b3 = </a:t>
            </a:r>
            <a:r>
              <a:rPr lang="en-US" sz="2000" dirty="0"/>
              <a:t>- 96.28 … … .. …. (8)</a:t>
            </a:r>
          </a:p>
          <a:p>
            <a:pPr marL="0" indent="0">
              <a:buNone/>
            </a:pPr>
            <a:r>
              <a:rPr lang="en-US" sz="2000" dirty="0" smtClean="0"/>
              <a:t>        0.7 </a:t>
            </a:r>
            <a:r>
              <a:rPr lang="en-US" sz="2000" dirty="0"/>
              <a:t>b3 </a:t>
            </a:r>
            <a:r>
              <a:rPr lang="en-US" sz="2000" dirty="0" smtClean="0"/>
              <a:t>=  </a:t>
            </a:r>
            <a:r>
              <a:rPr lang="en-US" sz="2000" dirty="0"/>
              <a:t>0.76  … ... ... ... .... (9)</a:t>
            </a:r>
            <a:endParaRPr lang="en-US" sz="5100" dirty="0"/>
          </a:p>
          <a:p>
            <a:endParaRPr lang="en-US" dirty="0" smtClean="0"/>
          </a:p>
          <a:p>
            <a:r>
              <a:rPr lang="en-US" b="1" u="sng" dirty="0"/>
              <a:t>BACK SUBSTITUTION</a:t>
            </a:r>
          </a:p>
          <a:p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equation (9), b3 = 1.08571</a:t>
            </a:r>
          </a:p>
          <a:p>
            <a:r>
              <a:rPr lang="en-US" dirty="0" smtClean="0"/>
              <a:t>From </a:t>
            </a:r>
            <a:r>
              <a:rPr lang="en-US" dirty="0"/>
              <a:t>equation (8), using the value of b3, b2= 19.6905</a:t>
            </a:r>
          </a:p>
          <a:p>
            <a:r>
              <a:rPr lang="en-US" dirty="0" smtClean="0"/>
              <a:t>From </a:t>
            </a:r>
            <a:r>
              <a:rPr lang="en-US" dirty="0"/>
              <a:t>equation (7), using the value of b2 &amp; b3, b1= 0.290472</a:t>
            </a:r>
          </a:p>
          <a:p>
            <a:r>
              <a:rPr lang="en-US" dirty="0" smtClean="0"/>
              <a:t>Hence </a:t>
            </a:r>
            <a:r>
              <a:rPr lang="en-US" dirty="0"/>
              <a:t>the equation for the velocity is    v(t)=</a:t>
            </a:r>
            <a:r>
              <a:rPr lang="en-US" dirty="0" smtClean="0"/>
              <a:t>b1+b2t+b3t 2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velocity at 6,7.5, 9 and 11 can be found by putting the time </a:t>
            </a:r>
            <a:r>
              <a:rPr lang="en-US" dirty="0" smtClean="0"/>
              <a:t>value </a:t>
            </a:r>
            <a:r>
              <a:rPr lang="en-US" dirty="0"/>
              <a:t>in the equation.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29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/>
          </a:bodyPr>
          <a:lstStyle/>
          <a:p>
            <a:r>
              <a:rPr lang="en-GB" b="1" u="sng" dirty="0" smtClean="0">
                <a:latin typeface="Times New Roman" pitchFamily="18" charset="0"/>
                <a:cs typeface="Times New Roman" pitchFamily="18" charset="0"/>
              </a:rPr>
              <a:t>Partial Pivoting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56792"/>
            <a:ext cx="8186766" cy="480343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division by zero as well as to reduce round off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 elimination method with partial pivoting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methods are the same, except in the beginning of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forward elimination, a row switching is done based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criterion.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there are n equations, then there are n-1 forward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steps. 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of forward elimination, 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below k-1 row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if the maximum of these values is |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row, then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p and 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steps of forward elimination are the same as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elimination method.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 substitution steps stay exactly the same as the Gauss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dirty="0"/>
              <a:t>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61048"/>
            <a:ext cx="30480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964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/>
          </a:bodyPr>
          <a:lstStyle/>
          <a:p>
            <a:r>
              <a:rPr lang="en-GB" b="1" u="sng" dirty="0" smtClean="0">
                <a:latin typeface="Times New Roman" pitchFamily="18" charset="0"/>
                <a:cs typeface="Times New Roman" pitchFamily="18" charset="0"/>
              </a:rPr>
              <a:t>Example: Partial pivoting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56792"/>
            <a:ext cx="8186766" cy="480343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set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values the elements in the first column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2, 4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Among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largest. so row 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(largest) and row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1(pivot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has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interchanged.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eliminate the first variable from equations as explained earlier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of first step,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 become</a:t>
            </a:r>
          </a:p>
          <a:p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047875"/>
            <a:ext cx="1800200" cy="1184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5168672"/>
            <a:ext cx="3007683" cy="128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131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/>
          </a:bodyPr>
          <a:lstStyle/>
          <a:p>
            <a:r>
              <a:rPr lang="en-GB" b="1" u="sng" dirty="0" smtClean="0">
                <a:latin typeface="Times New Roman" pitchFamily="18" charset="0"/>
                <a:cs typeface="Times New Roman" pitchFamily="18" charset="0"/>
              </a:rPr>
              <a:t>Example: Partial pivoting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56792"/>
            <a:ext cx="8186766" cy="4803430"/>
          </a:xfrm>
        </p:spPr>
        <p:txBody>
          <a:bodyPr>
            <a:normAutofit/>
          </a:bodyPr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Among 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3/2, 3/2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largest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3/2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 the 3rd row, so row 3 (largest) and row 2 (pivot) has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interchanged and the next process is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usual.</a:t>
            </a:r>
          </a:p>
          <a:p>
            <a:endParaRPr lang="en-GB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step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equations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become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is: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/>
              <a:t>x</a:t>
            </a:r>
            <a:r>
              <a:rPr lang="en-US" sz="2000" baseline="-25000" dirty="0"/>
              <a:t>3 </a:t>
            </a:r>
            <a:r>
              <a:rPr lang="en-US" sz="2000" dirty="0" smtClean="0"/>
              <a:t>= -10, x</a:t>
            </a:r>
            <a:r>
              <a:rPr lang="en-US" sz="2000" baseline="-25000" dirty="0" smtClean="0"/>
              <a:t>2 </a:t>
            </a:r>
            <a:r>
              <a:rPr lang="en-US" sz="2000" dirty="0" smtClean="0"/>
              <a:t>= -1,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=9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91633"/>
            <a:ext cx="2739312" cy="1513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995" y="4293096"/>
            <a:ext cx="2515321" cy="138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450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the following equation by Gauss elimination method: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2x+4y-6z = -4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x+5y+3z = 10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x+3y+2z =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17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(Gaussian Elimination)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1. 0</a:t>
            </a:r>
            <a:r>
              <a:rPr lang="en-US" i="1" dirty="0" smtClean="0"/>
              <a:t>.</a:t>
            </a:r>
            <a:r>
              <a:rPr lang="en-US" dirty="0" smtClean="0"/>
              <a:t>3</a:t>
            </a:r>
            <a:r>
              <a:rPr lang="en-US" i="1" dirty="0" smtClean="0"/>
              <a:t>x</a:t>
            </a:r>
            <a:r>
              <a:rPr lang="en-US" dirty="0" smtClean="0"/>
              <a:t>1 </a:t>
            </a:r>
            <a:r>
              <a:rPr lang="en-US" dirty="0"/>
              <a:t>+ 0</a:t>
            </a:r>
            <a:r>
              <a:rPr lang="en-US" i="1" dirty="0"/>
              <a:t>.</a:t>
            </a:r>
            <a:r>
              <a:rPr lang="en-US" dirty="0"/>
              <a:t>52</a:t>
            </a:r>
            <a:r>
              <a:rPr lang="en-US" i="1" dirty="0"/>
              <a:t>x</a:t>
            </a:r>
            <a:r>
              <a:rPr lang="en-US" dirty="0"/>
              <a:t>2 + </a:t>
            </a:r>
            <a:r>
              <a:rPr lang="en-US" i="1" dirty="0"/>
              <a:t>x</a:t>
            </a:r>
            <a:r>
              <a:rPr lang="en-US" dirty="0"/>
              <a:t>3 = −0</a:t>
            </a:r>
            <a:r>
              <a:rPr lang="en-US" i="1" dirty="0"/>
              <a:t>.</a:t>
            </a:r>
            <a:r>
              <a:rPr lang="en-US" dirty="0"/>
              <a:t>01</a:t>
            </a:r>
          </a:p>
          <a:p>
            <a:pPr marL="109728" indent="0">
              <a:buNone/>
            </a:pPr>
            <a:r>
              <a:rPr lang="en-US" dirty="0" smtClean="0"/>
              <a:t>    0</a:t>
            </a:r>
            <a:r>
              <a:rPr lang="en-US" i="1" dirty="0" smtClean="0"/>
              <a:t>.</a:t>
            </a:r>
            <a:r>
              <a:rPr lang="en-US" dirty="0" smtClean="0"/>
              <a:t>5</a:t>
            </a:r>
            <a:r>
              <a:rPr lang="en-US" i="1" dirty="0" smtClean="0"/>
              <a:t>x</a:t>
            </a:r>
            <a:r>
              <a:rPr lang="en-US" dirty="0" smtClean="0"/>
              <a:t>1 </a:t>
            </a:r>
            <a:r>
              <a:rPr lang="en-US" dirty="0"/>
              <a:t>+ </a:t>
            </a:r>
            <a:r>
              <a:rPr lang="en-US" i="1" dirty="0"/>
              <a:t>x</a:t>
            </a:r>
            <a:r>
              <a:rPr lang="en-US" dirty="0"/>
              <a:t>2 + 1</a:t>
            </a:r>
            <a:r>
              <a:rPr lang="en-US" i="1" dirty="0"/>
              <a:t>.</a:t>
            </a:r>
            <a:r>
              <a:rPr lang="en-US" dirty="0"/>
              <a:t>9</a:t>
            </a:r>
            <a:r>
              <a:rPr lang="en-US" i="1" dirty="0"/>
              <a:t>x</a:t>
            </a:r>
            <a:r>
              <a:rPr lang="en-US" dirty="0"/>
              <a:t>3 = 0</a:t>
            </a:r>
            <a:r>
              <a:rPr lang="en-US" i="1" dirty="0"/>
              <a:t>.</a:t>
            </a:r>
            <a:r>
              <a:rPr lang="en-US" dirty="0"/>
              <a:t>67</a:t>
            </a:r>
          </a:p>
          <a:p>
            <a:pPr marL="109728" indent="0">
              <a:buNone/>
            </a:pPr>
            <a:r>
              <a:rPr lang="en-US" dirty="0" smtClean="0"/>
              <a:t>    0</a:t>
            </a:r>
            <a:r>
              <a:rPr lang="en-US" i="1" dirty="0" smtClean="0"/>
              <a:t>.</a:t>
            </a:r>
            <a:r>
              <a:rPr lang="en-US" dirty="0" smtClean="0"/>
              <a:t>1</a:t>
            </a:r>
            <a:r>
              <a:rPr lang="en-US" i="1" dirty="0" smtClean="0"/>
              <a:t>x</a:t>
            </a:r>
            <a:r>
              <a:rPr lang="en-US" dirty="0" smtClean="0"/>
              <a:t>1 </a:t>
            </a:r>
            <a:r>
              <a:rPr lang="en-US" dirty="0"/>
              <a:t>+ 0</a:t>
            </a:r>
            <a:r>
              <a:rPr lang="en-US" i="1" dirty="0"/>
              <a:t>.</a:t>
            </a:r>
            <a:r>
              <a:rPr lang="en-US" dirty="0"/>
              <a:t>3</a:t>
            </a:r>
            <a:r>
              <a:rPr lang="en-US" i="1" dirty="0"/>
              <a:t>x</a:t>
            </a:r>
            <a:r>
              <a:rPr lang="en-US" dirty="0"/>
              <a:t>2 + 0</a:t>
            </a:r>
            <a:r>
              <a:rPr lang="en-US" i="1" dirty="0"/>
              <a:t>.</a:t>
            </a:r>
            <a:r>
              <a:rPr lang="en-US" dirty="0"/>
              <a:t>5</a:t>
            </a:r>
            <a:r>
              <a:rPr lang="en-US" i="1" dirty="0"/>
              <a:t>x</a:t>
            </a:r>
            <a:r>
              <a:rPr lang="en-US" dirty="0"/>
              <a:t>3 = −</a:t>
            </a:r>
            <a:r>
              <a:rPr lang="en-US" dirty="0" smtClean="0"/>
              <a:t>0</a:t>
            </a:r>
            <a:r>
              <a:rPr lang="en-US" i="1" dirty="0" smtClean="0"/>
              <a:t>.</a:t>
            </a:r>
            <a:r>
              <a:rPr lang="en-US" dirty="0" smtClean="0"/>
              <a:t>44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2. 4x1 + x2 − x3 = −2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5x1 </a:t>
            </a:r>
            <a:r>
              <a:rPr lang="en-US" dirty="0"/>
              <a:t>+ x2 + 2x3 = 4</a:t>
            </a:r>
          </a:p>
          <a:p>
            <a:pPr marL="109728" indent="0">
              <a:buNone/>
            </a:pPr>
            <a:r>
              <a:rPr lang="en-US" dirty="0" smtClean="0"/>
              <a:t>    6x1 </a:t>
            </a:r>
            <a:r>
              <a:rPr lang="en-US" dirty="0"/>
              <a:t>+ x2 + x3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55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u="sng" dirty="0" smtClean="0"/>
              <a:t>Introduction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>
            <a:normAutofit/>
          </a:bodyPr>
          <a:lstStyle/>
          <a:p>
            <a:r>
              <a:rPr lang="en-GB" dirty="0" smtClean="0"/>
              <a:t>One of the most popular techniques for solving simultaneous linear equations is the Gaussian elimination method.</a:t>
            </a:r>
          </a:p>
          <a:p>
            <a:r>
              <a:rPr lang="en-GB" dirty="0" smtClean="0"/>
              <a:t>The approach is designed to solve a general set of equations and unknowns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857628"/>
            <a:ext cx="44672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Exercises (Gaussian </a:t>
            </a:r>
            <a:r>
              <a:rPr lang="en-US" dirty="0" smtClean="0"/>
              <a:t>Elimination with partial pivoting)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i="1" dirty="0"/>
              <a:t>x</a:t>
            </a:r>
            <a:r>
              <a:rPr lang="en-US" dirty="0"/>
              <a:t>1 − 6</a:t>
            </a:r>
            <a:r>
              <a:rPr lang="en-US" i="1" dirty="0"/>
              <a:t>x</a:t>
            </a:r>
            <a:r>
              <a:rPr lang="en-US" dirty="0"/>
              <a:t>2 − </a:t>
            </a:r>
            <a:r>
              <a:rPr lang="en-US" i="1" dirty="0"/>
              <a:t>x</a:t>
            </a:r>
            <a:r>
              <a:rPr lang="en-US" dirty="0"/>
              <a:t>3 = −38</a:t>
            </a:r>
          </a:p>
          <a:p>
            <a:r>
              <a:rPr lang="en-US" dirty="0"/>
              <a:t>− 3</a:t>
            </a:r>
            <a:r>
              <a:rPr lang="en-US" i="1" dirty="0"/>
              <a:t>x</a:t>
            </a:r>
            <a:r>
              <a:rPr lang="en-US" dirty="0"/>
              <a:t>1 − </a:t>
            </a:r>
            <a:r>
              <a:rPr lang="en-US" i="1" dirty="0"/>
              <a:t>x</a:t>
            </a:r>
            <a:r>
              <a:rPr lang="en-US" dirty="0"/>
              <a:t>2 + 7</a:t>
            </a:r>
            <a:r>
              <a:rPr lang="en-US" i="1" dirty="0"/>
              <a:t>x</a:t>
            </a:r>
            <a:r>
              <a:rPr lang="en-US" dirty="0"/>
              <a:t>3 = −34</a:t>
            </a:r>
          </a:p>
          <a:p>
            <a:r>
              <a:rPr lang="en-US" dirty="0"/>
              <a:t>− 8</a:t>
            </a:r>
            <a:r>
              <a:rPr lang="en-US" i="1" dirty="0"/>
              <a:t>x</a:t>
            </a:r>
            <a:r>
              <a:rPr lang="en-US" dirty="0"/>
              <a:t>1 + </a:t>
            </a:r>
            <a:r>
              <a:rPr lang="en-US" i="1" dirty="0"/>
              <a:t>x</a:t>
            </a:r>
            <a:r>
              <a:rPr lang="en-US" dirty="0"/>
              <a:t>2 − 2</a:t>
            </a:r>
            <a:r>
              <a:rPr lang="en-US" i="1" dirty="0"/>
              <a:t>x</a:t>
            </a:r>
            <a:r>
              <a:rPr lang="en-US" dirty="0"/>
              <a:t>3 = −20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9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6058"/>
            <a:ext cx="9144000" cy="1066800"/>
          </a:xfrm>
        </p:spPr>
        <p:txBody>
          <a:bodyPr>
            <a:noAutofit/>
          </a:bodyPr>
          <a:lstStyle/>
          <a:p>
            <a:pPr algn="ctr"/>
            <a:r>
              <a:rPr lang="en-GB" sz="8800" dirty="0" smtClean="0"/>
              <a:t>Thank you!!!</a:t>
            </a:r>
            <a:endParaRPr lang="en-GB" sz="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u="sng" dirty="0" smtClean="0"/>
              <a:t>Two steps of Gaussian Elimination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/>
          <a:lstStyle/>
          <a:p>
            <a:r>
              <a:rPr lang="en-GB" b="1" u="sng" dirty="0" smtClean="0">
                <a:latin typeface="Times New Roman" pitchFamily="18" charset="0"/>
                <a:cs typeface="Times New Roman" pitchFamily="18" charset="0"/>
              </a:rPr>
              <a:t>Forward Elimination of Unknowns: 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step, the unknown is eliminated in each equation starting with the first equation. This way, the equations are </a:t>
            </a:r>
            <a:r>
              <a:rPr lang="en-GB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reduced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one equation and one unknown in each equation.</a:t>
            </a:r>
          </a:p>
          <a:p>
            <a:pPr lvl="1"/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u="sng" dirty="0" smtClean="0">
                <a:latin typeface="Times New Roman" pitchFamily="18" charset="0"/>
                <a:cs typeface="Times New Roman" pitchFamily="18" charset="0"/>
              </a:rPr>
              <a:t>Back Substitution: 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step, starting from the last equation, each of the unknowns is found</a:t>
            </a:r>
            <a:r>
              <a:rPr lang="en-GB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u="sng" dirty="0" smtClean="0"/>
              <a:t>Two types of Gaussian Elimination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/>
          <a:lstStyle/>
          <a:p>
            <a:r>
              <a:rPr lang="en-GB" b="1" u="sng" dirty="0" smtClean="0">
                <a:latin typeface="Times New Roman" pitchFamily="18" charset="0"/>
                <a:cs typeface="Times New Roman" pitchFamily="18" charset="0"/>
              </a:rPr>
              <a:t>Gaussian Elimination </a:t>
            </a:r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method, maximum of the selected column in forward elimination stage, has to be found out.</a:t>
            </a:r>
          </a:p>
          <a:p>
            <a:pPr lvl="1"/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u="sng" dirty="0" smtClean="0">
                <a:latin typeface="Times New Roman" pitchFamily="18" charset="0"/>
                <a:cs typeface="Times New Roman" pitchFamily="18" charset="0"/>
              </a:rPr>
              <a:t>Gaussian Elimination with partial pivoting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method, maximum of the selected column in forward elimination stage has to be found out.</a:t>
            </a:r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b="1" u="sng" dirty="0">
                <a:latin typeface="Times New Roman" pitchFamily="18" charset="0"/>
                <a:cs typeface="Times New Roman" pitchFamily="18" charset="0"/>
              </a:rPr>
              <a:t>Forward Elimination of Unknowns: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56792"/>
            <a:ext cx="8186766" cy="4803430"/>
          </a:xfrm>
        </p:spPr>
        <p:txBody>
          <a:bodyPr>
            <a:normAutofit/>
          </a:bodyPr>
          <a:lstStyle/>
          <a:p>
            <a:r>
              <a:rPr lang="en-US" sz="2400" dirty="0"/>
              <a:t>In the first step of forward elimination, the first unknown, 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is </a:t>
            </a:r>
            <a:r>
              <a:rPr lang="en-US" sz="2400" dirty="0"/>
              <a:t>eliminated from all rows below the first row. 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first equation is selected as the pivot equation </a:t>
            </a:r>
            <a:r>
              <a:rPr lang="en-US" sz="2400" dirty="0" smtClean="0"/>
              <a:t>to eliminate </a:t>
            </a:r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 smtClean="0"/>
              <a:t>.  </a:t>
            </a:r>
            <a:endParaRPr lang="en-US" sz="2400" dirty="0"/>
          </a:p>
          <a:p>
            <a:r>
              <a:rPr lang="en-US" sz="2400" dirty="0"/>
              <a:t> So, to eliminate x</a:t>
            </a:r>
            <a:r>
              <a:rPr lang="en-US" sz="2400" baseline="-25000" dirty="0"/>
              <a:t>1</a:t>
            </a:r>
            <a:r>
              <a:rPr lang="en-US" sz="2400" dirty="0" smtClean="0"/>
              <a:t> </a:t>
            </a:r>
            <a:r>
              <a:rPr lang="en-US" sz="2400" dirty="0"/>
              <a:t>in the second equation, one divides </a:t>
            </a:r>
            <a:r>
              <a:rPr lang="en-US" sz="2400" dirty="0" smtClean="0"/>
              <a:t>the</a:t>
            </a:r>
            <a:r>
              <a:rPr lang="bn-BD" sz="2400" dirty="0"/>
              <a:t> </a:t>
            </a:r>
            <a:r>
              <a:rPr lang="en-US" sz="2400" dirty="0" smtClean="0"/>
              <a:t>first </a:t>
            </a:r>
            <a:r>
              <a:rPr lang="en-US" sz="2400" dirty="0"/>
              <a:t>equation by 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11 </a:t>
            </a:r>
            <a:r>
              <a:rPr lang="en-US" sz="2400" dirty="0" smtClean="0"/>
              <a:t>(</a:t>
            </a:r>
            <a:r>
              <a:rPr lang="en-US" sz="2400" dirty="0"/>
              <a:t>hence called the pivot element) </a:t>
            </a:r>
            <a:r>
              <a:rPr lang="en-US" sz="2400" dirty="0" smtClean="0"/>
              <a:t>and</a:t>
            </a:r>
            <a:r>
              <a:rPr lang="bn-BD" sz="2400" dirty="0" smtClean="0"/>
              <a:t> </a:t>
            </a:r>
            <a:r>
              <a:rPr lang="en-US" sz="2400" dirty="0" smtClean="0"/>
              <a:t>then </a:t>
            </a:r>
            <a:r>
              <a:rPr lang="en-US" sz="2400" dirty="0"/>
              <a:t>multiplies it by 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21</a:t>
            </a:r>
            <a:r>
              <a:rPr lang="en-US" sz="2400" dirty="0" smtClean="0"/>
              <a:t>.  </a:t>
            </a:r>
            <a:endParaRPr lang="en-US" sz="2400" dirty="0"/>
          </a:p>
          <a:p>
            <a:r>
              <a:rPr lang="en-US" sz="2400" dirty="0"/>
              <a:t> This is the same as multiplying the first equation by </a:t>
            </a:r>
            <a:r>
              <a:rPr lang="en-US" sz="2400" dirty="0" smtClean="0"/>
              <a:t>     a</a:t>
            </a:r>
            <a:r>
              <a:rPr lang="en-US" sz="2400" baseline="-25000" dirty="0" smtClean="0"/>
              <a:t>21 </a:t>
            </a:r>
            <a:r>
              <a:rPr lang="en-US" sz="2400" dirty="0"/>
              <a:t>/ 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11</a:t>
            </a:r>
            <a:r>
              <a:rPr lang="bn-BD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give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373216"/>
            <a:ext cx="5310598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7233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b="1" u="sng" dirty="0">
                <a:latin typeface="Times New Roman" pitchFamily="18" charset="0"/>
                <a:cs typeface="Times New Roman" pitchFamily="18" charset="0"/>
              </a:rPr>
              <a:t>Forward Elimination of </a:t>
            </a:r>
            <a:r>
              <a:rPr lang="en-GB" b="1" u="sng" dirty="0" smtClean="0">
                <a:latin typeface="Times New Roman" pitchFamily="18" charset="0"/>
                <a:cs typeface="Times New Roman" pitchFamily="18" charset="0"/>
              </a:rPr>
              <a:t>Unknowns(cont.):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56792"/>
            <a:ext cx="8186766" cy="4803430"/>
          </a:xfrm>
        </p:spPr>
        <p:txBody>
          <a:bodyPr>
            <a:normAutofit/>
          </a:bodyPr>
          <a:lstStyle/>
          <a:p>
            <a:r>
              <a:rPr lang="en-US" dirty="0"/>
              <a:t>Now, this equation can be subtracted from the </a:t>
            </a:r>
            <a:r>
              <a:rPr lang="en-US" dirty="0" smtClean="0"/>
              <a:t>second</a:t>
            </a:r>
            <a:r>
              <a:rPr lang="bn-BD" dirty="0" smtClean="0"/>
              <a:t> </a:t>
            </a:r>
            <a:r>
              <a:rPr lang="en-US" dirty="0" smtClean="0"/>
              <a:t>equation </a:t>
            </a:r>
            <a:r>
              <a:rPr lang="en-US" dirty="0"/>
              <a:t>to </a:t>
            </a:r>
            <a:r>
              <a:rPr lang="en-US" dirty="0" smtClean="0"/>
              <a:t>give</a:t>
            </a:r>
            <a:endParaRPr lang="bn-BD" dirty="0" smtClean="0"/>
          </a:p>
          <a:p>
            <a:endParaRPr lang="bn-BD" dirty="0"/>
          </a:p>
          <a:p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/>
              <a:t>where</a:t>
            </a:r>
            <a:r>
              <a:rPr lang="en-US" dirty="0" smtClean="0"/>
              <a:t>,  </a:t>
            </a:r>
            <a:endParaRPr lang="bn-BD" dirty="0" smtClean="0"/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492896"/>
            <a:ext cx="49149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11977"/>
            <a:ext cx="25622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33843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822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b="1" u="sng" dirty="0">
                <a:latin typeface="Times New Roman" pitchFamily="18" charset="0"/>
                <a:cs typeface="Times New Roman" pitchFamily="18" charset="0"/>
              </a:rPr>
              <a:t>Forward Elimination of </a:t>
            </a:r>
            <a:r>
              <a:rPr lang="en-GB" b="1" u="sng" dirty="0" smtClean="0">
                <a:latin typeface="Times New Roman" pitchFamily="18" charset="0"/>
                <a:cs typeface="Times New Roman" pitchFamily="18" charset="0"/>
              </a:rPr>
              <a:t>Unknowns(cont.):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56792"/>
            <a:ext cx="8186766" cy="48034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procedure of eliminating , is now repeated (</a:t>
            </a:r>
            <a:r>
              <a:rPr lang="en-US" dirty="0" smtClean="0"/>
              <a:t>with the </a:t>
            </a:r>
            <a:r>
              <a:rPr lang="en-US" dirty="0"/>
              <a:t>first equation as pivot) for the third equation to </a:t>
            </a:r>
            <a:r>
              <a:rPr lang="en-US" dirty="0" smtClean="0"/>
              <a:t>the n</a:t>
            </a:r>
            <a:r>
              <a:rPr lang="en-US" baseline="30000" dirty="0" smtClean="0"/>
              <a:t>th</a:t>
            </a:r>
            <a:r>
              <a:rPr lang="en-US" dirty="0" smtClean="0"/>
              <a:t> equation </a:t>
            </a:r>
            <a:r>
              <a:rPr lang="en-US" dirty="0"/>
              <a:t>to reduce the set of equations </a:t>
            </a:r>
            <a:r>
              <a:rPr lang="en-US" dirty="0" smtClean="0"/>
              <a:t>as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the end of first step</a:t>
            </a:r>
            <a:endParaRPr lang="bn-BD" dirty="0" smtClean="0"/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996952"/>
            <a:ext cx="44958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854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b="1" u="sng" dirty="0">
                <a:latin typeface="Times New Roman" pitchFamily="18" charset="0"/>
                <a:cs typeface="Times New Roman" pitchFamily="18" charset="0"/>
              </a:rPr>
              <a:t>Forward Elimination of </a:t>
            </a:r>
            <a:r>
              <a:rPr lang="en-GB" b="1" u="sng" dirty="0" smtClean="0">
                <a:latin typeface="Times New Roman" pitchFamily="18" charset="0"/>
                <a:cs typeface="Times New Roman" pitchFamily="18" charset="0"/>
              </a:rPr>
              <a:t>Unknowns(cont.):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56792"/>
            <a:ext cx="8186766" cy="48034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for the second step of forward elimination, we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second equation as the pivot equation and </a:t>
            </a:r>
            <a:r>
              <a:rPr lang="en-US" dirty="0"/>
              <a:t>a`</a:t>
            </a:r>
            <a:r>
              <a:rPr lang="en-US" baseline="-25000" dirty="0"/>
              <a:t>22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pivot element.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to eliminate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/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third equation, one divides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equation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/>
              <a:t>a`</a:t>
            </a:r>
            <a:r>
              <a:rPr lang="en-US" baseline="-25000" dirty="0"/>
              <a:t>22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pivot element)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multiply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by </a:t>
            </a:r>
            <a:r>
              <a:rPr lang="en-US" dirty="0" smtClean="0"/>
              <a:t>a`</a:t>
            </a:r>
            <a:r>
              <a:rPr lang="en-US" baseline="-25000" dirty="0" smtClean="0"/>
              <a:t>32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same as multiplying the second equation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smtClean="0"/>
              <a:t>a`</a:t>
            </a:r>
            <a:r>
              <a:rPr lang="en-US" baseline="-25000" dirty="0" smtClean="0"/>
              <a:t>32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/>
              <a:t>a`</a:t>
            </a:r>
            <a:r>
              <a:rPr lang="en-US" baseline="-25000" dirty="0"/>
              <a:t>22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subtracting it from the third equation.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the coefficient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/>
              <a:t>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equation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n-BD" dirty="0" smtClean="0">
              <a:latin typeface="Times New Roman" panose="02020603050405020304" pitchFamily="18" charset="0"/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359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b="1" u="sng" dirty="0">
                <a:latin typeface="Times New Roman" pitchFamily="18" charset="0"/>
                <a:cs typeface="Times New Roman" pitchFamily="18" charset="0"/>
              </a:rPr>
              <a:t>Forward Elimination of </a:t>
            </a:r>
            <a:r>
              <a:rPr lang="en-GB" b="1" u="sng" dirty="0" smtClean="0">
                <a:latin typeface="Times New Roman" pitchFamily="18" charset="0"/>
                <a:cs typeface="Times New Roman" pitchFamily="18" charset="0"/>
              </a:rPr>
              <a:t>Unknowns(cont.):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56792"/>
            <a:ext cx="8186766" cy="480343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procedure is now repeated for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fourth equation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till the n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2852936"/>
            <a:ext cx="30384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769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2">
      <a:dk1>
        <a:sysClr val="windowText" lastClr="000000"/>
      </a:dk1>
      <a:lt1>
        <a:sysClr val="window" lastClr="FFFFFF"/>
      </a:lt1>
      <a:dk2>
        <a:srgbClr val="0070C0"/>
      </a:dk2>
      <a:lt2>
        <a:srgbClr val="DEDEDE"/>
      </a:lt2>
      <a:accent1>
        <a:srgbClr val="53548A"/>
      </a:accent1>
      <a:accent2>
        <a:srgbClr val="00843C"/>
      </a:accent2>
      <a:accent3>
        <a:srgbClr val="FF0000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176</TotalTime>
  <Words>1307</Words>
  <Application>Microsoft Office PowerPoint</Application>
  <PresentationFormat>On-screen Show (4:3)</PresentationFormat>
  <Paragraphs>164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Urban</vt:lpstr>
      <vt:lpstr>Gaussian Elimination</vt:lpstr>
      <vt:lpstr>Introduction</vt:lpstr>
      <vt:lpstr>Two steps of Gaussian Elimination</vt:lpstr>
      <vt:lpstr>Two types of Gaussian Elimination</vt:lpstr>
      <vt:lpstr>Forward Elimination of Unknowns:</vt:lpstr>
      <vt:lpstr>Forward Elimination of Unknowns(cont.):</vt:lpstr>
      <vt:lpstr>Forward Elimination of Unknowns(cont.):</vt:lpstr>
      <vt:lpstr>Forward Elimination of Unknowns(cont.):</vt:lpstr>
      <vt:lpstr>Forward Elimination of Unknowns(cont.):</vt:lpstr>
      <vt:lpstr>Forward Elimination of Unknowns(cont.):</vt:lpstr>
      <vt:lpstr>Back Substitution</vt:lpstr>
      <vt:lpstr>Example</vt:lpstr>
      <vt:lpstr>Example</vt:lpstr>
      <vt:lpstr>Example</vt:lpstr>
      <vt:lpstr>Partial Pivoting</vt:lpstr>
      <vt:lpstr>Example: Partial pivoting</vt:lpstr>
      <vt:lpstr>Example: Partial pivoting</vt:lpstr>
      <vt:lpstr>Exercises</vt:lpstr>
      <vt:lpstr>Exercises (Gaussian Elimination)</vt:lpstr>
      <vt:lpstr>Exercises (Gaussian Elimination with partial pivoting)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Summer’15 SWE422: Numerical Analysis With Lab</dc:title>
  <dc:creator>User</dc:creator>
  <cp:lastModifiedBy>diu</cp:lastModifiedBy>
  <cp:revision>76</cp:revision>
  <dcterms:created xsi:type="dcterms:W3CDTF">2015-05-14T17:34:47Z</dcterms:created>
  <dcterms:modified xsi:type="dcterms:W3CDTF">2018-10-07T03:33:17Z</dcterms:modified>
</cp:coreProperties>
</file>